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0" r:id="rId5"/>
    <p:sldId id="262" r:id="rId6"/>
    <p:sldId id="263" r:id="rId7"/>
    <p:sldId id="264" r:id="rId8"/>
    <p:sldId id="265" r:id="rId9"/>
    <p:sldId id="266" r:id="rId10"/>
    <p:sldId id="267" r:id="rId11"/>
    <p:sldId id="268" r:id="rId12"/>
    <p:sldId id="269" r:id="rId13"/>
    <p:sldId id="270" r:id="rId14"/>
    <p:sldId id="280"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86" autoAdjust="0"/>
  </p:normalViewPr>
  <p:slideViewPr>
    <p:cSldViewPr>
      <p:cViewPr varScale="1">
        <p:scale>
          <a:sx n="68" d="100"/>
          <a:sy n="68" d="100"/>
        </p:scale>
        <p:origin x="14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02/10/2016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02/10/2016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02/10/2016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02/10/2016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02/10/2016</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02/10/2016</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02/10/2016</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02/10/2016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02/10/2016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02/10/2016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02/10/2016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02/10/2016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02/10/2016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02/10/2016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02/10/2016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02/10/2016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02/10/2016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02/10/2016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02/10/2016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02/10/2016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02/10/2016</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9.wmf"/><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2.jpg"/><Relationship Id="rId4" Type="http://schemas.openxmlformats.org/officeDocument/2006/relationships/audio" Target="../media/audio3.wav"/></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audio" Target="../media/audio1.wav"/><Relationship Id="rId7" Type="http://schemas.openxmlformats.org/officeDocument/2006/relationships/image" Target="../media/image10.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2.jpg"/><Relationship Id="rId4" Type="http://schemas.openxmlformats.org/officeDocument/2006/relationships/audio" Target="../media/audio3.wav"/><Relationship Id="rId9" Type="http://schemas.openxmlformats.org/officeDocument/2006/relationships/image" Target="../media/image11.wmf"/></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2.wmf"/><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2.jpg"/><Relationship Id="rId4" Type="http://schemas.openxmlformats.org/officeDocument/2006/relationships/audio" Target="../media/audio2.wav"/></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audio" Target="../media/audio3.wav"/></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2.jpg"/><Relationship Id="rId4" Type="http://schemas.openxmlformats.org/officeDocument/2006/relationships/audio" Target="../media/audio3.wav"/></Relationships>
</file>

<file path=ppt/slides/_rels/slide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1.wav"/><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2.jpg"/><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3.xml"/><Relationship Id="rId5" Type="http://schemas.openxmlformats.org/officeDocument/2006/relationships/image" Target="../media/image2.jpg"/><Relationship Id="rId4" Type="http://schemas.openxmlformats.org/officeDocument/2006/relationships/audio" Target="../media/audio3.wav"/></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3.xml"/><Relationship Id="rId5" Type="http://schemas.openxmlformats.org/officeDocument/2006/relationships/image" Target="../media/image2.jpg"/><Relationship Id="rId4" Type="http://schemas.openxmlformats.org/officeDocument/2006/relationships/audio" Target="../media/audio3.wav"/></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3.xml"/><Relationship Id="rId5" Type="http://schemas.openxmlformats.org/officeDocument/2006/relationships/image" Target="../media/image2.jpg"/><Relationship Id="rId4" Type="http://schemas.openxmlformats.org/officeDocument/2006/relationships/audio" Target="../media/audio3.wav"/></Relationships>
</file>

<file path=ppt/slides/_rels/slide9.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audio" Target="../media/audio1.wav"/><Relationship Id="rId7"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2.jpg"/><Relationship Id="rId5" Type="http://schemas.openxmlformats.org/officeDocument/2006/relationships/audio" Target="../media/audio3.wav"/><Relationship Id="rId4" Type="http://schemas.openxmlformats.org/officeDocument/2006/relationships/audio" Target="../media/audio2.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Cargas Eléctricas</a:t>
            </a:r>
            <a:endParaRPr lang="es-MX" dirty="0"/>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Licenciatura en Ingeniería Mecánica</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Ing. Oscar Negrete Sepúlveda</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Periodo: Julio – Diciembre 2016</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l="-17000" r="-17000"/>
          </a:stretch>
        </a:blipFill>
        <a:effectLst/>
      </p:bgPr>
    </p:bg>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899592" y="-99392"/>
            <a:ext cx="7315200" cy="1143000"/>
          </a:xfrm>
        </p:spPr>
        <p:txBody>
          <a:bodyPr/>
          <a:lstStyle/>
          <a:p>
            <a:pPr algn="ctr">
              <a:defRPr/>
            </a:pPr>
            <a:r>
              <a:rPr lang="es-MX" altLang="es-ES" b="1" dirty="0" smtClean="0"/>
              <a:t>Ley de Coulomb</a:t>
            </a:r>
          </a:p>
        </p:txBody>
      </p:sp>
      <p:sp>
        <p:nvSpPr>
          <p:cNvPr id="6" name="Text Box 15"/>
          <p:cNvSpPr txBox="1">
            <a:spLocks noChangeArrowheads="1"/>
          </p:cNvSpPr>
          <p:nvPr/>
        </p:nvSpPr>
        <p:spPr bwMode="auto">
          <a:xfrm>
            <a:off x="823392" y="1043608"/>
            <a:ext cx="7696200" cy="1838325"/>
          </a:xfrm>
          <a:prstGeom prst="rect">
            <a:avLst/>
          </a:prstGeom>
          <a:solidFill>
            <a:srgbClr val="CCFFCC"/>
          </a:solidFill>
          <a:ln w="38100">
            <a:solidFill>
              <a:srgbClr val="000000"/>
            </a:solidFill>
            <a:miter lim="800000"/>
            <a:headEnd/>
            <a:tailEnd/>
          </a:ln>
          <a:effectLst>
            <a:outerShdw dist="107763" dir="2700000" algn="ctr" rotWithShape="0">
              <a:schemeClr val="bg2"/>
            </a:outerShdw>
          </a:effec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La fuerza de atracción o repulsión entre dos cargas puntuales es directamente proporcional al producto de las dos cargas e inversamente proporcional al cuadrado de la distancia entre ellas.</a:t>
            </a:r>
          </a:p>
        </p:txBody>
      </p:sp>
      <p:grpSp>
        <p:nvGrpSpPr>
          <p:cNvPr id="7" name="Group 46"/>
          <p:cNvGrpSpPr>
            <a:grpSpLocks/>
          </p:cNvGrpSpPr>
          <p:nvPr/>
        </p:nvGrpSpPr>
        <p:grpSpPr bwMode="auto">
          <a:xfrm>
            <a:off x="823392" y="3177208"/>
            <a:ext cx="4724400" cy="2560638"/>
            <a:chOff x="528" y="2448"/>
            <a:chExt cx="2976" cy="1613"/>
          </a:xfrm>
        </p:grpSpPr>
        <p:sp>
          <p:nvSpPr>
            <p:cNvPr id="8" name="Oval 16"/>
            <p:cNvSpPr>
              <a:spLocks noChangeArrowheads="1"/>
            </p:cNvSpPr>
            <p:nvPr/>
          </p:nvSpPr>
          <p:spPr bwMode="auto">
            <a:xfrm>
              <a:off x="960" y="2592"/>
              <a:ext cx="480" cy="432"/>
            </a:xfrm>
            <a:prstGeom prst="ellipse">
              <a:avLst/>
            </a:prstGeom>
            <a:solidFill>
              <a:srgbClr val="66FF33"/>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9" name="Oval 17"/>
            <p:cNvSpPr>
              <a:spLocks noChangeArrowheads="1"/>
            </p:cNvSpPr>
            <p:nvPr/>
          </p:nvSpPr>
          <p:spPr bwMode="auto">
            <a:xfrm>
              <a:off x="2496" y="2592"/>
              <a:ext cx="480" cy="432"/>
            </a:xfrm>
            <a:prstGeom prst="ellipse">
              <a:avLst/>
            </a:prstGeom>
            <a:solidFill>
              <a:srgbClr val="F26489"/>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10" name="Line 18"/>
            <p:cNvSpPr>
              <a:spLocks noChangeShapeType="1"/>
            </p:cNvSpPr>
            <p:nvPr/>
          </p:nvSpPr>
          <p:spPr bwMode="auto">
            <a:xfrm flipH="1">
              <a:off x="2064" y="2832"/>
              <a:ext cx="432"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sp>
          <p:nvSpPr>
            <p:cNvPr id="11" name="Line 19"/>
            <p:cNvSpPr>
              <a:spLocks noChangeShapeType="1"/>
            </p:cNvSpPr>
            <p:nvPr/>
          </p:nvSpPr>
          <p:spPr bwMode="auto">
            <a:xfrm>
              <a:off x="1440" y="2832"/>
              <a:ext cx="432"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sp>
          <p:nvSpPr>
            <p:cNvPr id="12" name="Text Box 20"/>
            <p:cNvSpPr txBox="1">
              <a:spLocks noChangeArrowheads="1"/>
            </p:cNvSpPr>
            <p:nvPr/>
          </p:nvSpPr>
          <p:spPr bwMode="auto">
            <a:xfrm>
              <a:off x="1824" y="2448"/>
              <a:ext cx="38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3200"/>
                <a:t>F</a:t>
              </a:r>
            </a:p>
          </p:txBody>
        </p:sp>
        <p:sp>
          <p:nvSpPr>
            <p:cNvPr id="13" name="Line 21"/>
            <p:cNvSpPr>
              <a:spLocks noChangeShapeType="1"/>
            </p:cNvSpPr>
            <p:nvPr/>
          </p:nvSpPr>
          <p:spPr bwMode="auto">
            <a:xfrm>
              <a:off x="1200" y="30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sp>
          <p:nvSpPr>
            <p:cNvPr id="14" name="Line 22"/>
            <p:cNvSpPr>
              <a:spLocks noChangeShapeType="1"/>
            </p:cNvSpPr>
            <p:nvPr/>
          </p:nvSpPr>
          <p:spPr bwMode="auto">
            <a:xfrm>
              <a:off x="2736" y="302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sp>
          <p:nvSpPr>
            <p:cNvPr id="15" name="Line 23"/>
            <p:cNvSpPr>
              <a:spLocks noChangeShapeType="1"/>
            </p:cNvSpPr>
            <p:nvPr/>
          </p:nvSpPr>
          <p:spPr bwMode="auto">
            <a:xfrm>
              <a:off x="1296" y="3168"/>
              <a:ext cx="1392"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sp>
          <p:nvSpPr>
            <p:cNvPr id="16" name="Text Box 24"/>
            <p:cNvSpPr txBox="1">
              <a:spLocks noChangeArrowheads="1"/>
            </p:cNvSpPr>
            <p:nvPr/>
          </p:nvSpPr>
          <p:spPr bwMode="auto">
            <a:xfrm>
              <a:off x="1872" y="2832"/>
              <a:ext cx="33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3200"/>
                <a:t>r</a:t>
              </a:r>
            </a:p>
          </p:txBody>
        </p:sp>
        <p:sp>
          <p:nvSpPr>
            <p:cNvPr id="17" name="Oval 25"/>
            <p:cNvSpPr>
              <a:spLocks noChangeArrowheads="1"/>
            </p:cNvSpPr>
            <p:nvPr/>
          </p:nvSpPr>
          <p:spPr bwMode="auto">
            <a:xfrm>
              <a:off x="960" y="3360"/>
              <a:ext cx="480" cy="432"/>
            </a:xfrm>
            <a:prstGeom prst="ellipse">
              <a:avLst/>
            </a:prstGeom>
            <a:solidFill>
              <a:srgbClr val="66FF33"/>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18" name="Oval 26"/>
            <p:cNvSpPr>
              <a:spLocks noChangeArrowheads="1"/>
            </p:cNvSpPr>
            <p:nvPr/>
          </p:nvSpPr>
          <p:spPr bwMode="auto">
            <a:xfrm>
              <a:off x="2496" y="3360"/>
              <a:ext cx="480" cy="432"/>
            </a:xfrm>
            <a:prstGeom prst="ellipse">
              <a:avLst/>
            </a:prstGeom>
            <a:solidFill>
              <a:srgbClr val="66FF33"/>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19" name="Line 27"/>
            <p:cNvSpPr>
              <a:spLocks noChangeShapeType="1"/>
            </p:cNvSpPr>
            <p:nvPr/>
          </p:nvSpPr>
          <p:spPr bwMode="auto">
            <a:xfrm flipH="1">
              <a:off x="528" y="3600"/>
              <a:ext cx="432"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sp>
          <p:nvSpPr>
            <p:cNvPr id="20" name="Line 28"/>
            <p:cNvSpPr>
              <a:spLocks noChangeShapeType="1"/>
            </p:cNvSpPr>
            <p:nvPr/>
          </p:nvSpPr>
          <p:spPr bwMode="auto">
            <a:xfrm>
              <a:off x="2976" y="3600"/>
              <a:ext cx="432"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sp>
          <p:nvSpPr>
            <p:cNvPr id="22" name="Text Box 29"/>
            <p:cNvSpPr txBox="1">
              <a:spLocks noChangeArrowheads="1"/>
            </p:cNvSpPr>
            <p:nvPr/>
          </p:nvSpPr>
          <p:spPr bwMode="auto">
            <a:xfrm>
              <a:off x="3120" y="3264"/>
              <a:ext cx="38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3200"/>
                <a:t>F</a:t>
              </a:r>
            </a:p>
          </p:txBody>
        </p:sp>
        <p:sp>
          <p:nvSpPr>
            <p:cNvPr id="23" name="Text Box 35"/>
            <p:cNvSpPr txBox="1">
              <a:spLocks noChangeArrowheads="1"/>
            </p:cNvSpPr>
            <p:nvPr/>
          </p:nvSpPr>
          <p:spPr bwMode="auto">
            <a:xfrm>
              <a:off x="576" y="3216"/>
              <a:ext cx="38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3200" dirty="0"/>
                <a:t>F</a:t>
              </a:r>
            </a:p>
          </p:txBody>
        </p:sp>
        <p:sp>
          <p:nvSpPr>
            <p:cNvPr id="24" name="Text Box 36"/>
            <p:cNvSpPr txBox="1">
              <a:spLocks noChangeArrowheads="1"/>
            </p:cNvSpPr>
            <p:nvPr/>
          </p:nvSpPr>
          <p:spPr bwMode="auto">
            <a:xfrm>
              <a:off x="1056" y="2640"/>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q</a:t>
              </a:r>
            </a:p>
          </p:txBody>
        </p:sp>
        <p:sp>
          <p:nvSpPr>
            <p:cNvPr id="25" name="Text Box 38"/>
            <p:cNvSpPr txBox="1">
              <a:spLocks noChangeArrowheads="1"/>
            </p:cNvSpPr>
            <p:nvPr/>
          </p:nvSpPr>
          <p:spPr bwMode="auto">
            <a:xfrm>
              <a:off x="1056" y="3360"/>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q</a:t>
              </a:r>
            </a:p>
          </p:txBody>
        </p:sp>
        <p:sp>
          <p:nvSpPr>
            <p:cNvPr id="26" name="Text Box 39"/>
            <p:cNvSpPr txBox="1">
              <a:spLocks noChangeArrowheads="1"/>
            </p:cNvSpPr>
            <p:nvPr/>
          </p:nvSpPr>
          <p:spPr bwMode="auto">
            <a:xfrm>
              <a:off x="2592" y="3408"/>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q</a:t>
              </a:r>
              <a:r>
                <a:rPr lang="es-MX" altLang="es-ES">
                  <a:solidFill>
                    <a:srgbClr val="000000"/>
                  </a:solidFill>
                  <a:latin typeface="Tahoma" panose="020B0604030504040204" pitchFamily="34" charset="0"/>
                </a:rPr>
                <a:t>’</a:t>
              </a:r>
            </a:p>
          </p:txBody>
        </p:sp>
        <p:sp>
          <p:nvSpPr>
            <p:cNvPr id="27" name="Text Box 40"/>
            <p:cNvSpPr txBox="1">
              <a:spLocks noChangeArrowheads="1"/>
            </p:cNvSpPr>
            <p:nvPr/>
          </p:nvSpPr>
          <p:spPr bwMode="auto">
            <a:xfrm>
              <a:off x="2544" y="2640"/>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q</a:t>
              </a:r>
              <a:r>
                <a:rPr lang="es-MX" altLang="es-ES">
                  <a:solidFill>
                    <a:srgbClr val="000000"/>
                  </a:solidFill>
                  <a:latin typeface="Tahoma" panose="020B0604030504040204" pitchFamily="34" charset="0"/>
                </a:rPr>
                <a:t>’</a:t>
              </a:r>
            </a:p>
          </p:txBody>
        </p:sp>
        <p:sp>
          <p:nvSpPr>
            <p:cNvPr id="28" name="Text Box 41"/>
            <p:cNvSpPr txBox="1">
              <a:spLocks noChangeArrowheads="1"/>
            </p:cNvSpPr>
            <p:nvPr/>
          </p:nvSpPr>
          <p:spPr bwMode="auto">
            <a:xfrm>
              <a:off x="720" y="2592"/>
              <a:ext cx="33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3200"/>
                <a:t>-</a:t>
              </a:r>
            </a:p>
          </p:txBody>
        </p:sp>
        <p:sp>
          <p:nvSpPr>
            <p:cNvPr id="29" name="Text Box 42"/>
            <p:cNvSpPr txBox="1">
              <a:spLocks noChangeArrowheads="1"/>
            </p:cNvSpPr>
            <p:nvPr/>
          </p:nvSpPr>
          <p:spPr bwMode="auto">
            <a:xfrm>
              <a:off x="3024" y="2592"/>
              <a:ext cx="33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3200"/>
                <a:t>+</a:t>
              </a:r>
            </a:p>
          </p:txBody>
        </p:sp>
        <p:sp>
          <p:nvSpPr>
            <p:cNvPr id="30" name="Text Box 44"/>
            <p:cNvSpPr txBox="1">
              <a:spLocks noChangeArrowheads="1"/>
            </p:cNvSpPr>
            <p:nvPr/>
          </p:nvSpPr>
          <p:spPr bwMode="auto">
            <a:xfrm>
              <a:off x="1056" y="3696"/>
              <a:ext cx="33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3200"/>
                <a:t>-</a:t>
              </a:r>
            </a:p>
          </p:txBody>
        </p:sp>
        <p:sp>
          <p:nvSpPr>
            <p:cNvPr id="31" name="Text Box 45"/>
            <p:cNvSpPr txBox="1">
              <a:spLocks noChangeArrowheads="1"/>
            </p:cNvSpPr>
            <p:nvPr/>
          </p:nvSpPr>
          <p:spPr bwMode="auto">
            <a:xfrm>
              <a:off x="2592" y="3696"/>
              <a:ext cx="33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3200"/>
                <a:t>-</a:t>
              </a:r>
            </a:p>
          </p:txBody>
        </p:sp>
      </p:grpSp>
      <p:graphicFrame>
        <p:nvGraphicFramePr>
          <p:cNvPr id="32" name="Object 47"/>
          <p:cNvGraphicFramePr>
            <a:graphicFrameLocks noChangeAspect="1"/>
          </p:cNvGraphicFramePr>
          <p:nvPr>
            <p:extLst>
              <p:ext uri="{D42A27DB-BD31-4B8C-83A1-F6EECF244321}">
                <p14:modId xmlns:p14="http://schemas.microsoft.com/office/powerpoint/2010/main" val="366019709"/>
              </p:ext>
            </p:extLst>
          </p:nvPr>
        </p:nvGraphicFramePr>
        <p:xfrm>
          <a:off x="6081192" y="3634408"/>
          <a:ext cx="1752600" cy="1235075"/>
        </p:xfrm>
        <a:graphic>
          <a:graphicData uri="http://schemas.openxmlformats.org/presentationml/2006/ole">
            <mc:AlternateContent xmlns:mc="http://schemas.openxmlformats.org/markup-compatibility/2006">
              <mc:Choice xmlns:v="urn:schemas-microsoft-com:vml" Requires="v">
                <p:oleObj spid="_x0000_s3083" name="Equation" r:id="rId6" imgW="558558" imgH="393529" progId="Equation.DSMT4">
                  <p:embed/>
                </p:oleObj>
              </mc:Choice>
              <mc:Fallback>
                <p:oleObj name="Equation" r:id="rId6" imgW="558558" imgH="39352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81192" y="3634408"/>
                        <a:ext cx="1752600" cy="1235075"/>
                      </a:xfrm>
                      <a:prstGeom prst="rect">
                        <a:avLst/>
                      </a:prstGeom>
                      <a:solidFill>
                        <a:srgbClr val="FFFFCC"/>
                      </a:solidFill>
                      <a:ln w="38100">
                        <a:solidFill>
                          <a:srgbClr val="000000"/>
                        </a:solidFill>
                        <a:miter lim="800000"/>
                        <a:headEnd/>
                        <a:tailEnd/>
                      </a:ln>
                      <a:effectLst>
                        <a:outerShdw dist="107763" dir="2700000" algn="ctr" rotWithShape="0">
                          <a:schemeClr val="bg2"/>
                        </a:outerShdw>
                      </a:effectLst>
                    </p:spPr>
                  </p:pic>
                </p:oleObj>
              </mc:Fallback>
            </mc:AlternateContent>
          </a:graphicData>
        </a:graphic>
      </p:graphicFrame>
    </p:spTree>
    <p:extLst>
      <p:ext uri="{BB962C8B-B14F-4D97-AF65-F5344CB8AC3E}">
        <p14:creationId xmlns:p14="http://schemas.microsoft.com/office/powerpoint/2010/main" val="217435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par>
                          <p:cTn id="8" fill="hold">
                            <p:stCondLst>
                              <p:cond delay="500"/>
                            </p:stCondLst>
                            <p:childTnLst>
                              <p:par>
                                <p:cTn id="9" presetID="16" presetClass="entr" presetSubtype="4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outHorizontal)">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7" presetClass="entr" presetSubtype="8"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ppt_x</p:attrName>
                                        </p:attrNameLst>
                                      </p:cBhvr>
                                      <p:tavLst>
                                        <p:tav tm="0">
                                          <p:val>
                                            <p:strVal val="#ppt_x-#ppt_w/2"/>
                                          </p:val>
                                        </p:tav>
                                        <p:tav tm="100000">
                                          <p:val>
                                            <p:strVal val="#ppt_x"/>
                                          </p:val>
                                        </p:tav>
                                      </p:tavLst>
                                    </p:anim>
                                    <p:anim calcmode="lin" valueType="num">
                                      <p:cBhvr>
                                        <p:cTn id="17" dur="500" fill="hold"/>
                                        <p:tgtEl>
                                          <p:spTgt spid="7"/>
                                        </p:tgtEl>
                                        <p:attrNameLst>
                                          <p:attrName>ppt_y</p:attrName>
                                        </p:attrNameLst>
                                      </p:cBhvr>
                                      <p:tavLst>
                                        <p:tav tm="0">
                                          <p:val>
                                            <p:strVal val="#ppt_y"/>
                                          </p:val>
                                        </p:tav>
                                        <p:tav tm="100000">
                                          <p:val>
                                            <p:strVal val="#ppt_y"/>
                                          </p:val>
                                        </p:tav>
                                      </p:tavLst>
                                    </p:anim>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strVal val="#ppt_h"/>
                                          </p:val>
                                        </p:tav>
                                        <p:tav tm="100000">
                                          <p:val>
                                            <p:strVal val="#ppt_h"/>
                                          </p:val>
                                        </p:tav>
                                      </p:tavLst>
                                    </p:anim>
                                  </p:childTnLst>
                                </p:cTn>
                              </p:par>
                            </p:childTnLst>
                          </p:cTn>
                        </p:par>
                        <p:par>
                          <p:cTn id="20" fill="hold">
                            <p:stCondLst>
                              <p:cond delay="500"/>
                            </p:stCondLst>
                            <p:childTnLst>
                              <p:par>
                                <p:cTn id="21" presetID="15" presetClass="entr" presetSubtype="0"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p:cTn id="23" dur="1000" fill="hold"/>
                                        <p:tgtEl>
                                          <p:spTgt spid="32"/>
                                        </p:tgtEl>
                                        <p:attrNameLst>
                                          <p:attrName>ppt_w</p:attrName>
                                        </p:attrNameLst>
                                      </p:cBhvr>
                                      <p:tavLst>
                                        <p:tav tm="0">
                                          <p:val>
                                            <p:fltVal val="0"/>
                                          </p:val>
                                        </p:tav>
                                        <p:tav tm="100000">
                                          <p:val>
                                            <p:strVal val="#ppt_w"/>
                                          </p:val>
                                        </p:tav>
                                      </p:tavLst>
                                    </p:anim>
                                    <p:anim calcmode="lin" valueType="num">
                                      <p:cBhvr>
                                        <p:cTn id="24" dur="1000" fill="hold"/>
                                        <p:tgtEl>
                                          <p:spTgt spid="32"/>
                                        </p:tgtEl>
                                        <p:attrNameLst>
                                          <p:attrName>ppt_h</p:attrName>
                                        </p:attrNameLst>
                                      </p:cBhvr>
                                      <p:tavLst>
                                        <p:tav tm="0">
                                          <p:val>
                                            <p:fltVal val="0"/>
                                          </p:val>
                                        </p:tav>
                                        <p:tav tm="100000">
                                          <p:val>
                                            <p:strVal val="#ppt_h"/>
                                          </p:val>
                                        </p:tav>
                                      </p:tavLst>
                                    </p:anim>
                                    <p:anim calcmode="lin" valueType="num">
                                      <p:cBhvr>
                                        <p:cTn id="25"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2"/>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1"/>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l="-17000" r="-17000"/>
          </a:stretch>
        </a:blipFill>
        <a:effectLst/>
      </p:bgPr>
    </p:bg>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876300" y="-139700"/>
            <a:ext cx="7315200" cy="1143000"/>
          </a:xfrm>
        </p:spPr>
        <p:txBody>
          <a:bodyPr/>
          <a:lstStyle/>
          <a:p>
            <a:pPr algn="ctr">
              <a:defRPr/>
            </a:pPr>
            <a:r>
              <a:rPr lang="es-MX" altLang="es-ES" b="1" dirty="0" smtClean="0"/>
              <a:t>Cálculo de fuerza eléctrica</a:t>
            </a:r>
          </a:p>
        </p:txBody>
      </p:sp>
      <p:sp>
        <p:nvSpPr>
          <p:cNvPr id="7" name="Text Box 39"/>
          <p:cNvSpPr txBox="1">
            <a:spLocks noChangeArrowheads="1"/>
          </p:cNvSpPr>
          <p:nvPr/>
        </p:nvSpPr>
        <p:spPr bwMode="auto">
          <a:xfrm>
            <a:off x="497681" y="836712"/>
            <a:ext cx="8153400" cy="1244600"/>
          </a:xfrm>
          <a:prstGeom prst="rect">
            <a:avLst/>
          </a:prstGeom>
          <a:solidFill>
            <a:schemeClr val="accent2"/>
          </a:solidFill>
          <a:ln w="5715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just">
              <a:spcBef>
                <a:spcPct val="50000"/>
              </a:spcBef>
              <a:defRPr/>
            </a:pPr>
            <a:r>
              <a:rPr lang="es-MX" altLang="es-ES" sz="2400" dirty="0">
                <a:solidFill>
                  <a:schemeClr val="bg1"/>
                </a:solidFill>
                <a:effectLst>
                  <a:outerShdw blurRad="38100" dist="38100" dir="2700000" algn="tl">
                    <a:srgbClr val="000000"/>
                  </a:outerShdw>
                </a:effectLst>
                <a:latin typeface="Tahoma" panose="020B0604030504040204" pitchFamily="34" charset="0"/>
              </a:rPr>
              <a:t>La constante de proporcionalidad k para la  ley de Coulomb depende de la elección de las unidades para carga.</a:t>
            </a:r>
          </a:p>
        </p:txBody>
      </p:sp>
      <p:sp>
        <p:nvSpPr>
          <p:cNvPr id="8" name="Text Box 41"/>
          <p:cNvSpPr txBox="1">
            <a:spLocks noChangeArrowheads="1"/>
          </p:cNvSpPr>
          <p:nvPr/>
        </p:nvSpPr>
        <p:spPr bwMode="auto">
          <a:xfrm>
            <a:off x="802481" y="3501008"/>
            <a:ext cx="7543800" cy="707886"/>
          </a:xfrm>
          <a:prstGeom prst="rect">
            <a:avLst/>
          </a:prstGeom>
          <a:solidFill>
            <a:schemeClr val="accent2"/>
          </a:solidFill>
          <a:ln w="5715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r>
              <a:rPr lang="es-MX" altLang="es-ES" sz="2000" dirty="0">
                <a:solidFill>
                  <a:schemeClr val="bg1"/>
                </a:solidFill>
              </a:rPr>
              <a:t>Cuando la carga q está en coulombs, la distancia r en metros y la fuerza F en </a:t>
            </a:r>
            <a:r>
              <a:rPr lang="es-MX" altLang="es-ES" sz="2000" dirty="0" err="1" smtClean="0">
                <a:solidFill>
                  <a:schemeClr val="bg1"/>
                </a:solidFill>
              </a:rPr>
              <a:t>Newtons</a:t>
            </a:r>
            <a:r>
              <a:rPr lang="es-MX" altLang="es-ES" sz="2000" dirty="0">
                <a:solidFill>
                  <a:schemeClr val="bg1"/>
                </a:solidFill>
              </a:rPr>
              <a:t>, se tiene:</a:t>
            </a:r>
          </a:p>
        </p:txBody>
      </p:sp>
      <p:graphicFrame>
        <p:nvGraphicFramePr>
          <p:cNvPr id="10" name="Object 43"/>
          <p:cNvGraphicFramePr>
            <a:graphicFrameLocks noChangeAspect="1"/>
          </p:cNvGraphicFramePr>
          <p:nvPr>
            <p:extLst>
              <p:ext uri="{D42A27DB-BD31-4B8C-83A1-F6EECF244321}">
                <p14:modId xmlns:p14="http://schemas.microsoft.com/office/powerpoint/2010/main" val="2479082643"/>
              </p:ext>
            </p:extLst>
          </p:nvPr>
        </p:nvGraphicFramePr>
        <p:xfrm>
          <a:off x="2362199" y="4365104"/>
          <a:ext cx="4424363" cy="1258888"/>
        </p:xfrm>
        <a:graphic>
          <a:graphicData uri="http://schemas.openxmlformats.org/presentationml/2006/ole">
            <mc:AlternateContent xmlns:mc="http://schemas.openxmlformats.org/markup-compatibility/2006">
              <mc:Choice xmlns:v="urn:schemas-microsoft-com:vml" Requires="v">
                <p:oleObj spid="_x0000_s4114" name="Equation" r:id="rId6" imgW="1562100" imgH="444500" progId="Equation.DSMT4">
                  <p:embed/>
                </p:oleObj>
              </mc:Choice>
              <mc:Fallback>
                <p:oleObj name="Equation" r:id="rId6" imgW="1562100" imgH="4445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62199" y="4365104"/>
                        <a:ext cx="4424363" cy="1258888"/>
                      </a:xfrm>
                      <a:prstGeom prst="rect">
                        <a:avLst/>
                      </a:prstGeom>
                      <a:solidFill>
                        <a:srgbClr val="FFFFCC"/>
                      </a:solidFill>
                      <a:ln w="38100">
                        <a:solidFill>
                          <a:srgbClr val="000000"/>
                        </a:solidFill>
                        <a:miter lim="800000"/>
                        <a:headEnd/>
                        <a:tailEnd/>
                      </a:ln>
                      <a:effectLst>
                        <a:outerShdw dist="107763" dir="2700000" algn="ctr" rotWithShape="0">
                          <a:schemeClr val="bg2"/>
                        </a:outerShdw>
                      </a:effectLst>
                    </p:spPr>
                  </p:pic>
                </p:oleObj>
              </mc:Fallback>
            </mc:AlternateContent>
          </a:graphicData>
        </a:graphic>
      </p:graphicFrame>
      <p:grpSp>
        <p:nvGrpSpPr>
          <p:cNvPr id="11" name="Group 59"/>
          <p:cNvGrpSpPr>
            <a:grpSpLocks/>
          </p:cNvGrpSpPr>
          <p:nvPr/>
        </p:nvGrpSpPr>
        <p:grpSpPr bwMode="auto">
          <a:xfrm>
            <a:off x="2209800" y="2195512"/>
            <a:ext cx="4648200" cy="1233488"/>
            <a:chOff x="1392" y="1431"/>
            <a:chExt cx="2928" cy="777"/>
          </a:xfrm>
        </p:grpSpPr>
        <p:sp>
          <p:nvSpPr>
            <p:cNvPr id="12" name="AutoShape 44"/>
            <p:cNvSpPr>
              <a:spLocks noChangeAspect="1" noChangeArrowheads="1" noTextEdit="1"/>
            </p:cNvSpPr>
            <p:nvPr/>
          </p:nvSpPr>
          <p:spPr bwMode="auto">
            <a:xfrm>
              <a:off x="1392" y="1431"/>
              <a:ext cx="2928" cy="777"/>
            </a:xfrm>
            <a:prstGeom prst="rect">
              <a:avLst/>
            </a:prstGeom>
            <a:solidFill>
              <a:srgbClr val="FFFFCC"/>
            </a:solidFill>
            <a:ln w="38100" algn="ctr">
              <a:solidFill>
                <a:srgbClr val="000000"/>
              </a:solidFill>
              <a:miter lim="800000"/>
              <a:headEnd/>
              <a:tailEnd/>
            </a:ln>
            <a:effectLst>
              <a:outerShdw dist="107763" dir="2700000" algn="ctr" rotWithShape="0">
                <a:schemeClr val="bg2"/>
              </a:outerShdw>
            </a:effectLst>
          </p:spPr>
          <p:txBody>
            <a:bodyPr/>
            <a:lstStyle/>
            <a:p>
              <a:pPr>
                <a:spcBef>
                  <a:spcPct val="50000"/>
                </a:spcBef>
                <a:defRPr/>
              </a:pPr>
              <a:endParaRPr lang="es-ES">
                <a:effectLst>
                  <a:outerShdw blurRad="38100" dist="38100" dir="2700000" algn="tl">
                    <a:srgbClr val="000000">
                      <a:alpha val="43137"/>
                    </a:srgbClr>
                  </a:outerShdw>
                </a:effectLst>
              </a:endParaRPr>
            </a:p>
          </p:txBody>
        </p:sp>
        <p:graphicFrame>
          <p:nvGraphicFramePr>
            <p:cNvPr id="13" name="Object 57"/>
            <p:cNvGraphicFramePr>
              <a:graphicFrameLocks noChangeAspect="1"/>
            </p:cNvGraphicFramePr>
            <p:nvPr/>
          </p:nvGraphicFramePr>
          <p:xfrm>
            <a:off x="1440" y="1440"/>
            <a:ext cx="2832" cy="672"/>
          </p:xfrm>
          <a:graphic>
            <a:graphicData uri="http://schemas.openxmlformats.org/presentationml/2006/ole">
              <mc:AlternateContent xmlns:mc="http://schemas.openxmlformats.org/markup-compatibility/2006">
                <mc:Choice xmlns:v="urn:schemas-microsoft-com:vml" Requires="v">
                  <p:oleObj spid="_x0000_s4115" name="Ecuación" r:id="rId8" imgW="1866090" imgH="444307" progId="Equation.3">
                    <p:embed/>
                  </p:oleObj>
                </mc:Choice>
                <mc:Fallback>
                  <p:oleObj name="Ecuación" r:id="rId8" imgW="1866090" imgH="444307"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40" y="1440"/>
                          <a:ext cx="2832" cy="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47829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par>
                          <p:cTn id="8" fill="hold">
                            <p:stCondLst>
                              <p:cond delay="500"/>
                            </p:stCondLst>
                            <p:childTnLst>
                              <p:par>
                                <p:cTn id="9" presetID="16" presetClass="entr" presetSubtype="4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outHorizont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42"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outHorizont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9"/>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nimBg="1" autoUpdateAnimBg="0"/>
      <p:bldP spid="8"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l="-17000" r="-17000"/>
          </a:stretch>
        </a:blipFill>
        <a:effectLst/>
      </p:bgPr>
    </p:bg>
    <p:spTree>
      <p:nvGrpSpPr>
        <p:cNvPr id="1" name=""/>
        <p:cNvGrpSpPr/>
        <p:nvPr/>
      </p:nvGrpSpPr>
      <p:grpSpPr>
        <a:xfrm>
          <a:off x="0" y="0"/>
          <a:ext cx="0" cy="0"/>
          <a:chOff x="0" y="0"/>
          <a:chExt cx="0" cy="0"/>
        </a:xfrm>
      </p:grpSpPr>
      <p:sp>
        <p:nvSpPr>
          <p:cNvPr id="33" name="Rectángulo 32"/>
          <p:cNvSpPr/>
          <p:nvPr/>
        </p:nvSpPr>
        <p:spPr>
          <a:xfrm>
            <a:off x="760362" y="3315890"/>
            <a:ext cx="7412038" cy="1265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angle 2"/>
          <p:cNvSpPr>
            <a:spLocks noGrp="1" noChangeArrowheads="1"/>
          </p:cNvSpPr>
          <p:nvPr>
            <p:ph type="title"/>
          </p:nvPr>
        </p:nvSpPr>
        <p:spPr>
          <a:xfrm>
            <a:off x="899592" y="188640"/>
            <a:ext cx="7848600" cy="1143000"/>
          </a:xfrm>
        </p:spPr>
        <p:txBody>
          <a:bodyPr>
            <a:normAutofit fontScale="90000"/>
          </a:bodyPr>
          <a:lstStyle/>
          <a:p>
            <a:pPr>
              <a:defRPr/>
            </a:pPr>
            <a:r>
              <a:rPr lang="es-MX" altLang="es-ES" sz="3200" u="sng" dirty="0" smtClean="0"/>
              <a:t>Ejemplo.</a:t>
            </a:r>
            <a:r>
              <a:rPr lang="es-MX" altLang="es-ES" sz="3200" dirty="0" smtClean="0"/>
              <a:t> </a:t>
            </a:r>
            <a:r>
              <a:rPr lang="es-MX" altLang="es-ES" sz="3200" dirty="0" smtClean="0">
                <a:solidFill>
                  <a:schemeClr val="tx1"/>
                </a:solidFill>
              </a:rPr>
              <a:t>Una carga de –5 </a:t>
            </a:r>
            <a:r>
              <a:rPr lang="es-MX" altLang="es-ES" sz="3200" dirty="0" err="1" smtClean="0">
                <a:solidFill>
                  <a:schemeClr val="tx1"/>
                </a:solidFill>
                <a:latin typeface="Symbol" panose="05050102010706020507" pitchFamily="18" charset="2"/>
              </a:rPr>
              <a:t>m</a:t>
            </a:r>
            <a:r>
              <a:rPr lang="es-MX" altLang="es-ES" sz="3200" dirty="0" err="1" smtClean="0">
                <a:solidFill>
                  <a:schemeClr val="tx1"/>
                </a:solidFill>
              </a:rPr>
              <a:t>C</a:t>
            </a:r>
            <a:r>
              <a:rPr lang="es-MX" altLang="es-ES" sz="3200" dirty="0" smtClean="0">
                <a:solidFill>
                  <a:schemeClr val="tx1"/>
                </a:solidFill>
              </a:rPr>
              <a:t> se coloca a 2 de una carga de +3 </a:t>
            </a:r>
            <a:r>
              <a:rPr lang="es-MX" altLang="es-ES" sz="3200" dirty="0" err="1" smtClean="0">
                <a:solidFill>
                  <a:schemeClr val="tx1"/>
                </a:solidFill>
                <a:latin typeface="Symbol" panose="05050102010706020507" pitchFamily="18" charset="2"/>
              </a:rPr>
              <a:t>m</a:t>
            </a:r>
            <a:r>
              <a:rPr lang="es-MX" altLang="es-ES" sz="3200" dirty="0" err="1" smtClean="0">
                <a:solidFill>
                  <a:schemeClr val="tx1"/>
                </a:solidFill>
              </a:rPr>
              <a:t>C</a:t>
            </a:r>
            <a:r>
              <a:rPr lang="es-MX" altLang="es-ES" sz="3200" dirty="0" smtClean="0">
                <a:solidFill>
                  <a:schemeClr val="tx1"/>
                </a:solidFill>
              </a:rPr>
              <a:t>. Encuentre la fuerza entre las dos cargas.</a:t>
            </a:r>
          </a:p>
        </p:txBody>
      </p:sp>
      <p:grpSp>
        <p:nvGrpSpPr>
          <p:cNvPr id="7" name="Group 5"/>
          <p:cNvGrpSpPr>
            <a:grpSpLocks/>
          </p:cNvGrpSpPr>
          <p:nvPr/>
        </p:nvGrpSpPr>
        <p:grpSpPr bwMode="auto">
          <a:xfrm>
            <a:off x="4614664" y="2060848"/>
            <a:ext cx="533400" cy="701675"/>
            <a:chOff x="3120" y="1536"/>
            <a:chExt cx="336" cy="442"/>
          </a:xfrm>
        </p:grpSpPr>
        <p:sp>
          <p:nvSpPr>
            <p:cNvPr id="8" name="Oval 3"/>
            <p:cNvSpPr>
              <a:spLocks noChangeArrowheads="1"/>
            </p:cNvSpPr>
            <p:nvPr/>
          </p:nvSpPr>
          <p:spPr bwMode="auto">
            <a:xfrm>
              <a:off x="3120" y="1632"/>
              <a:ext cx="336" cy="288"/>
            </a:xfrm>
            <a:prstGeom prst="ellipse">
              <a:avLst/>
            </a:prstGeom>
            <a:solidFill>
              <a:srgbClr val="99FF99"/>
            </a:solidFill>
            <a:ln w="2857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defRPr/>
              </a:pPr>
              <a:endParaRPr lang="es-ES">
                <a:effectLst>
                  <a:outerShdw blurRad="38100" dist="38100" dir="2700000" algn="tl">
                    <a:srgbClr val="000000">
                      <a:alpha val="43137"/>
                    </a:srgbClr>
                  </a:outerShdw>
                </a:effectLst>
              </a:endParaRPr>
            </a:p>
          </p:txBody>
        </p:sp>
        <p:sp>
          <p:nvSpPr>
            <p:cNvPr id="9" name="Text Box 4"/>
            <p:cNvSpPr txBox="1">
              <a:spLocks noChangeArrowheads="1"/>
            </p:cNvSpPr>
            <p:nvPr/>
          </p:nvSpPr>
          <p:spPr bwMode="auto">
            <a:xfrm>
              <a:off x="3168" y="1536"/>
              <a:ext cx="28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4000">
                  <a:solidFill>
                    <a:srgbClr val="000000"/>
                  </a:solidFill>
                </a:rPr>
                <a:t>-</a:t>
              </a:r>
            </a:p>
          </p:txBody>
        </p:sp>
      </p:grpSp>
      <p:grpSp>
        <p:nvGrpSpPr>
          <p:cNvPr id="10" name="Group 9"/>
          <p:cNvGrpSpPr>
            <a:grpSpLocks/>
          </p:cNvGrpSpPr>
          <p:nvPr/>
        </p:nvGrpSpPr>
        <p:grpSpPr bwMode="auto">
          <a:xfrm>
            <a:off x="6805092" y="2060848"/>
            <a:ext cx="533400" cy="701675"/>
            <a:chOff x="4224" y="1511"/>
            <a:chExt cx="336" cy="442"/>
          </a:xfrm>
        </p:grpSpPr>
        <p:sp>
          <p:nvSpPr>
            <p:cNvPr id="11" name="Oval 7"/>
            <p:cNvSpPr>
              <a:spLocks noChangeArrowheads="1"/>
            </p:cNvSpPr>
            <p:nvPr/>
          </p:nvSpPr>
          <p:spPr bwMode="auto">
            <a:xfrm>
              <a:off x="4224" y="1584"/>
              <a:ext cx="336" cy="288"/>
            </a:xfrm>
            <a:prstGeom prst="ellipse">
              <a:avLst/>
            </a:prstGeom>
            <a:solidFill>
              <a:srgbClr val="FF3399"/>
            </a:solidFill>
            <a:ln w="2857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a:spcBef>
                  <a:spcPct val="50000"/>
                </a:spcBef>
                <a:defRPr/>
              </a:pPr>
              <a:endParaRPr lang="es-ES">
                <a:effectLst>
                  <a:outerShdw blurRad="38100" dist="38100" dir="2700000" algn="tl">
                    <a:srgbClr val="000000">
                      <a:alpha val="43137"/>
                    </a:srgbClr>
                  </a:outerShdw>
                </a:effectLst>
              </a:endParaRPr>
            </a:p>
          </p:txBody>
        </p:sp>
        <p:sp>
          <p:nvSpPr>
            <p:cNvPr id="12" name="Text Box 8"/>
            <p:cNvSpPr txBox="1">
              <a:spLocks noChangeArrowheads="1"/>
            </p:cNvSpPr>
            <p:nvPr/>
          </p:nvSpPr>
          <p:spPr bwMode="auto">
            <a:xfrm>
              <a:off x="4250" y="1511"/>
              <a:ext cx="288" cy="442"/>
            </a:xfrm>
            <a:prstGeom prst="rect">
              <a:avLst/>
            </a:prstGeom>
            <a:noFill/>
            <a:ln>
              <a:noFill/>
            </a:ln>
            <a:effectLst/>
            <a:extLst>
              <a:ext uri="{909E8E84-426E-40DD-AFC4-6F175D3DCCD1}">
                <a14:hiddenFill xmlns:a14="http://schemas.microsoft.com/office/drawing/2010/main">
                  <a:solidFill>
                    <a:srgbClr val="FF33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4000" dirty="0">
                  <a:solidFill>
                    <a:srgbClr val="000000"/>
                  </a:solidFill>
                </a:rPr>
                <a:t>+</a:t>
              </a:r>
            </a:p>
          </p:txBody>
        </p:sp>
      </p:grpSp>
      <p:grpSp>
        <p:nvGrpSpPr>
          <p:cNvPr id="13" name="Group 30"/>
          <p:cNvGrpSpPr>
            <a:grpSpLocks/>
          </p:cNvGrpSpPr>
          <p:nvPr/>
        </p:nvGrpSpPr>
        <p:grpSpPr bwMode="auto">
          <a:xfrm>
            <a:off x="4967064" y="2708920"/>
            <a:ext cx="1981200" cy="533400"/>
            <a:chOff x="3120" y="1872"/>
            <a:chExt cx="1248" cy="336"/>
          </a:xfrm>
        </p:grpSpPr>
        <p:sp>
          <p:nvSpPr>
            <p:cNvPr id="14" name="Line 10"/>
            <p:cNvSpPr>
              <a:spLocks noChangeShapeType="1"/>
            </p:cNvSpPr>
            <p:nvPr/>
          </p:nvSpPr>
          <p:spPr bwMode="auto">
            <a:xfrm>
              <a:off x="3120" y="1872"/>
              <a:ext cx="0" cy="28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endParaRPr lang="es-ES">
                <a:effectLst>
                  <a:outerShdw blurRad="38100" dist="38100" dir="2700000" algn="tl">
                    <a:srgbClr val="000000">
                      <a:alpha val="43137"/>
                    </a:srgbClr>
                  </a:outerShdw>
                </a:effectLst>
              </a:endParaRPr>
            </a:p>
          </p:txBody>
        </p:sp>
        <p:sp>
          <p:nvSpPr>
            <p:cNvPr id="15" name="Line 11"/>
            <p:cNvSpPr>
              <a:spLocks noChangeShapeType="1"/>
            </p:cNvSpPr>
            <p:nvPr/>
          </p:nvSpPr>
          <p:spPr bwMode="auto">
            <a:xfrm>
              <a:off x="4368" y="1872"/>
              <a:ext cx="0" cy="28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endParaRPr lang="es-ES">
                <a:effectLst>
                  <a:outerShdw blurRad="38100" dist="38100" dir="2700000" algn="tl">
                    <a:srgbClr val="000000">
                      <a:alpha val="43137"/>
                    </a:srgbClr>
                  </a:outerShdw>
                </a:effectLst>
              </a:endParaRPr>
            </a:p>
          </p:txBody>
        </p:sp>
        <p:sp>
          <p:nvSpPr>
            <p:cNvPr id="16" name="Line 12"/>
            <p:cNvSpPr>
              <a:spLocks noChangeShapeType="1"/>
            </p:cNvSpPr>
            <p:nvPr/>
          </p:nvSpPr>
          <p:spPr bwMode="auto">
            <a:xfrm>
              <a:off x="3216" y="1968"/>
              <a:ext cx="1104" cy="0"/>
            </a:xfrm>
            <a:prstGeom prst="line">
              <a:avLst/>
            </a:prstGeom>
            <a:noFill/>
            <a:ln w="2857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endParaRPr lang="es-ES">
                <a:effectLst>
                  <a:outerShdw blurRad="38100" dist="38100" dir="2700000" algn="tl">
                    <a:srgbClr val="000000">
                      <a:alpha val="43137"/>
                    </a:srgbClr>
                  </a:outerShdw>
                </a:effectLst>
              </a:endParaRPr>
            </a:p>
          </p:txBody>
        </p:sp>
        <p:sp>
          <p:nvSpPr>
            <p:cNvPr id="17" name="Text Box 13"/>
            <p:cNvSpPr txBox="1">
              <a:spLocks noChangeArrowheads="1"/>
            </p:cNvSpPr>
            <p:nvPr/>
          </p:nvSpPr>
          <p:spPr bwMode="auto">
            <a:xfrm>
              <a:off x="3552" y="1920"/>
              <a:ext cx="7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2400">
                  <a:solidFill>
                    <a:srgbClr val="000000"/>
                  </a:solidFill>
                </a:rPr>
                <a:t>2 mm</a:t>
              </a:r>
            </a:p>
          </p:txBody>
        </p:sp>
      </p:grpSp>
      <p:grpSp>
        <p:nvGrpSpPr>
          <p:cNvPr id="18" name="Group 16"/>
          <p:cNvGrpSpPr>
            <a:grpSpLocks/>
          </p:cNvGrpSpPr>
          <p:nvPr/>
        </p:nvGrpSpPr>
        <p:grpSpPr bwMode="auto">
          <a:xfrm>
            <a:off x="5212432" y="2420888"/>
            <a:ext cx="1447800" cy="0"/>
            <a:chOff x="3312" y="1728"/>
            <a:chExt cx="912" cy="0"/>
          </a:xfrm>
        </p:grpSpPr>
        <p:sp>
          <p:nvSpPr>
            <p:cNvPr id="19" name="Line 14"/>
            <p:cNvSpPr>
              <a:spLocks noChangeShapeType="1"/>
            </p:cNvSpPr>
            <p:nvPr/>
          </p:nvSpPr>
          <p:spPr bwMode="auto">
            <a:xfrm flipV="1">
              <a:off x="3312" y="1728"/>
              <a:ext cx="336"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endParaRPr lang="es-ES">
                <a:effectLst>
                  <a:outerShdw blurRad="38100" dist="38100" dir="2700000" algn="tl">
                    <a:srgbClr val="000000">
                      <a:alpha val="43137"/>
                    </a:srgbClr>
                  </a:outerShdw>
                </a:effectLst>
              </a:endParaRPr>
            </a:p>
          </p:txBody>
        </p:sp>
        <p:sp>
          <p:nvSpPr>
            <p:cNvPr id="20" name="Line 15"/>
            <p:cNvSpPr>
              <a:spLocks noChangeShapeType="1"/>
            </p:cNvSpPr>
            <p:nvPr/>
          </p:nvSpPr>
          <p:spPr bwMode="auto">
            <a:xfrm flipH="1">
              <a:off x="3888" y="1728"/>
              <a:ext cx="336" cy="0"/>
            </a:xfrm>
            <a:prstGeom prst="line">
              <a:avLst/>
            </a:prstGeom>
            <a:noFill/>
            <a:ln w="381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endParaRPr lang="es-ES">
                <a:effectLst>
                  <a:outerShdw blurRad="38100" dist="38100" dir="2700000" algn="tl">
                    <a:srgbClr val="000000">
                      <a:alpha val="43137"/>
                    </a:srgbClr>
                  </a:outerShdw>
                </a:effectLst>
              </a:endParaRPr>
            </a:p>
          </p:txBody>
        </p:sp>
      </p:grpSp>
      <p:grpSp>
        <p:nvGrpSpPr>
          <p:cNvPr id="21" name="Group 20"/>
          <p:cNvGrpSpPr>
            <a:grpSpLocks/>
          </p:cNvGrpSpPr>
          <p:nvPr/>
        </p:nvGrpSpPr>
        <p:grpSpPr bwMode="auto">
          <a:xfrm>
            <a:off x="4397019" y="1624886"/>
            <a:ext cx="3271838" cy="508000"/>
            <a:chOff x="2832" y="1296"/>
            <a:chExt cx="2061" cy="320"/>
          </a:xfrm>
        </p:grpSpPr>
        <p:sp>
          <p:nvSpPr>
            <p:cNvPr id="22" name="Text Box 18"/>
            <p:cNvSpPr txBox="1">
              <a:spLocks noChangeArrowheads="1"/>
            </p:cNvSpPr>
            <p:nvPr/>
          </p:nvSpPr>
          <p:spPr bwMode="auto">
            <a:xfrm>
              <a:off x="4173" y="1328"/>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2400" dirty="0">
                  <a:solidFill>
                    <a:srgbClr val="000000"/>
                  </a:solidFill>
                </a:rPr>
                <a:t>+3 </a:t>
              </a:r>
              <a:r>
                <a:rPr lang="es-MX" altLang="es-ES" sz="2400" dirty="0" err="1">
                  <a:solidFill>
                    <a:srgbClr val="000000"/>
                  </a:solidFill>
                  <a:latin typeface="Symbol" panose="05050102010706020507" pitchFamily="18" charset="2"/>
                </a:rPr>
                <a:t>m</a:t>
              </a:r>
              <a:r>
                <a:rPr lang="es-MX" altLang="es-ES" sz="2400" dirty="0" err="1">
                  <a:solidFill>
                    <a:srgbClr val="000000"/>
                  </a:solidFill>
                </a:rPr>
                <a:t>C</a:t>
              </a:r>
              <a:endParaRPr lang="es-MX" altLang="es-ES" sz="2400" dirty="0">
                <a:solidFill>
                  <a:srgbClr val="000000"/>
                </a:solidFill>
              </a:endParaRPr>
            </a:p>
          </p:txBody>
        </p:sp>
        <p:sp>
          <p:nvSpPr>
            <p:cNvPr id="23" name="Text Box 19"/>
            <p:cNvSpPr txBox="1">
              <a:spLocks noChangeArrowheads="1"/>
            </p:cNvSpPr>
            <p:nvPr/>
          </p:nvSpPr>
          <p:spPr bwMode="auto">
            <a:xfrm>
              <a:off x="2832" y="1296"/>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2400">
                  <a:solidFill>
                    <a:srgbClr val="000000"/>
                  </a:solidFill>
                </a:rPr>
                <a:t>-5 </a:t>
              </a:r>
              <a:r>
                <a:rPr lang="es-MX" altLang="es-ES" sz="2400">
                  <a:solidFill>
                    <a:srgbClr val="000000"/>
                  </a:solidFill>
                  <a:latin typeface="Symbol" panose="05050102010706020507" pitchFamily="18" charset="2"/>
                </a:rPr>
                <a:t>m</a:t>
              </a:r>
              <a:r>
                <a:rPr lang="es-MX" altLang="es-ES" sz="2400">
                  <a:solidFill>
                    <a:srgbClr val="000000"/>
                  </a:solidFill>
                </a:rPr>
                <a:t>C</a:t>
              </a:r>
            </a:p>
          </p:txBody>
        </p:sp>
      </p:grpSp>
      <p:grpSp>
        <p:nvGrpSpPr>
          <p:cNvPr id="24" name="Group 23"/>
          <p:cNvGrpSpPr>
            <a:grpSpLocks/>
          </p:cNvGrpSpPr>
          <p:nvPr/>
        </p:nvGrpSpPr>
        <p:grpSpPr bwMode="auto">
          <a:xfrm>
            <a:off x="4228579" y="2115869"/>
            <a:ext cx="3638550" cy="474663"/>
            <a:chOff x="2865" y="2270"/>
            <a:chExt cx="2292" cy="299"/>
          </a:xfrm>
        </p:grpSpPr>
        <p:sp>
          <p:nvSpPr>
            <p:cNvPr id="25" name="Text Box 21"/>
            <p:cNvSpPr txBox="1">
              <a:spLocks noChangeArrowheads="1"/>
            </p:cNvSpPr>
            <p:nvPr/>
          </p:nvSpPr>
          <p:spPr bwMode="auto">
            <a:xfrm>
              <a:off x="2865" y="2281"/>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2400" dirty="0">
                  <a:solidFill>
                    <a:srgbClr val="000000"/>
                  </a:solidFill>
                </a:rPr>
                <a:t>q</a:t>
              </a:r>
            </a:p>
          </p:txBody>
        </p:sp>
        <p:sp>
          <p:nvSpPr>
            <p:cNvPr id="26" name="Text Box 22"/>
            <p:cNvSpPr txBox="1">
              <a:spLocks noChangeArrowheads="1"/>
            </p:cNvSpPr>
            <p:nvPr/>
          </p:nvSpPr>
          <p:spPr bwMode="auto">
            <a:xfrm>
              <a:off x="4869" y="2270"/>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2400" dirty="0">
                  <a:solidFill>
                    <a:srgbClr val="000000"/>
                  </a:solidFill>
                </a:rPr>
                <a:t>q</a:t>
              </a:r>
              <a:r>
                <a:rPr lang="es-MX" altLang="es-ES" sz="2400" dirty="0">
                  <a:solidFill>
                    <a:srgbClr val="000000"/>
                  </a:solidFill>
                  <a:latin typeface="Tahoma" panose="020B0604030504040204" pitchFamily="34" charset="0"/>
                </a:rPr>
                <a:t>’</a:t>
              </a:r>
            </a:p>
          </p:txBody>
        </p:sp>
      </p:grpSp>
      <p:sp>
        <p:nvSpPr>
          <p:cNvPr id="27" name="Text Box 24"/>
          <p:cNvSpPr txBox="1">
            <a:spLocks noChangeArrowheads="1"/>
          </p:cNvSpPr>
          <p:nvPr/>
        </p:nvSpPr>
        <p:spPr bwMode="auto">
          <a:xfrm>
            <a:off x="632892" y="1665015"/>
            <a:ext cx="3048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dirty="0">
                <a:solidFill>
                  <a:srgbClr val="000000"/>
                </a:solidFill>
              </a:rPr>
              <a:t>Dibuje y marque lo dado en la figura:</a:t>
            </a:r>
          </a:p>
        </p:txBody>
      </p:sp>
      <p:sp>
        <p:nvSpPr>
          <p:cNvPr id="28" name="Text Box 25"/>
          <p:cNvSpPr txBox="1">
            <a:spLocks noChangeArrowheads="1"/>
          </p:cNvSpPr>
          <p:nvPr/>
        </p:nvSpPr>
        <p:spPr bwMode="auto">
          <a:xfrm>
            <a:off x="5796136" y="2405831"/>
            <a:ext cx="38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dirty="0">
                <a:solidFill>
                  <a:srgbClr val="000000"/>
                </a:solidFill>
              </a:rPr>
              <a:t>r</a:t>
            </a:r>
          </a:p>
        </p:txBody>
      </p:sp>
      <p:sp>
        <p:nvSpPr>
          <p:cNvPr id="29" name="Text Box 26"/>
          <p:cNvSpPr txBox="1">
            <a:spLocks noChangeArrowheads="1"/>
          </p:cNvSpPr>
          <p:nvPr/>
        </p:nvSpPr>
        <p:spPr bwMode="auto">
          <a:xfrm>
            <a:off x="5783272" y="1729207"/>
            <a:ext cx="381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dirty="0">
                <a:solidFill>
                  <a:srgbClr val="000000"/>
                </a:solidFill>
              </a:rPr>
              <a:t>F</a:t>
            </a:r>
          </a:p>
        </p:txBody>
      </p:sp>
      <p:graphicFrame>
        <p:nvGraphicFramePr>
          <p:cNvPr id="30" name="Object 27"/>
          <p:cNvGraphicFramePr>
            <a:graphicFrameLocks noChangeAspect="1"/>
          </p:cNvGraphicFramePr>
          <p:nvPr>
            <p:extLst>
              <p:ext uri="{D42A27DB-BD31-4B8C-83A1-F6EECF244321}">
                <p14:modId xmlns:p14="http://schemas.microsoft.com/office/powerpoint/2010/main" val="3672403714"/>
              </p:ext>
            </p:extLst>
          </p:nvPr>
        </p:nvGraphicFramePr>
        <p:xfrm>
          <a:off x="760362" y="3284984"/>
          <a:ext cx="7412038" cy="1265238"/>
        </p:xfrm>
        <a:graphic>
          <a:graphicData uri="http://schemas.openxmlformats.org/presentationml/2006/ole">
            <mc:AlternateContent xmlns:mc="http://schemas.openxmlformats.org/markup-compatibility/2006">
              <mc:Choice xmlns:v="urn:schemas-microsoft-com:vml" Requires="v">
                <p:oleObj spid="_x0000_s5130" name="Equation" r:id="rId6" imgW="2921000" imgH="469900" progId="Equation.DSMT4">
                  <p:embed/>
                </p:oleObj>
              </mc:Choice>
              <mc:Fallback>
                <p:oleObj name="Equation" r:id="rId6" imgW="2921000" imgH="4699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0362" y="3284984"/>
                        <a:ext cx="7412038" cy="1265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1" name="Text Box 28"/>
          <p:cNvSpPr txBox="1">
            <a:spLocks noChangeArrowheads="1"/>
          </p:cNvSpPr>
          <p:nvPr/>
        </p:nvSpPr>
        <p:spPr bwMode="auto">
          <a:xfrm>
            <a:off x="1914872" y="4653136"/>
            <a:ext cx="5105400" cy="528638"/>
          </a:xfrm>
          <a:prstGeom prst="rect">
            <a:avLst/>
          </a:prstGeom>
          <a:solidFill>
            <a:srgbClr val="FFFFCC"/>
          </a:solidFill>
          <a:ln w="9525">
            <a:solidFill>
              <a:srgbClr val="000000"/>
            </a:solidFill>
            <a:miter lim="800000"/>
            <a:headEnd/>
            <a:tailEnd/>
          </a:ln>
          <a:effectLst>
            <a:outerShdw dist="107763" dir="2700000" algn="ctr" rotWithShape="0">
              <a:schemeClr val="bg2"/>
            </a:outerShdw>
          </a:effec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i="1">
                <a:solidFill>
                  <a:srgbClr val="000000"/>
                </a:solidFill>
                <a:latin typeface="Tahoma" panose="020B0604030504040204" pitchFamily="34" charset="0"/>
              </a:rPr>
              <a:t>F = </a:t>
            </a:r>
            <a:r>
              <a:rPr lang="es-MX" altLang="es-ES">
                <a:solidFill>
                  <a:srgbClr val="000000"/>
                </a:solidFill>
                <a:latin typeface="Tahoma" panose="020B0604030504040204" pitchFamily="34" charset="0"/>
              </a:rPr>
              <a:t>3.38 x 10</a:t>
            </a:r>
            <a:r>
              <a:rPr lang="es-MX" altLang="es-ES" baseline="30000">
                <a:solidFill>
                  <a:srgbClr val="000000"/>
                </a:solidFill>
                <a:latin typeface="Tahoma" panose="020B0604030504040204" pitchFamily="34" charset="0"/>
              </a:rPr>
              <a:t>4</a:t>
            </a:r>
            <a:r>
              <a:rPr lang="es-MX" altLang="es-ES">
                <a:solidFill>
                  <a:srgbClr val="000000"/>
                </a:solidFill>
                <a:latin typeface="Tahoma" panose="020B0604030504040204" pitchFamily="34" charset="0"/>
              </a:rPr>
              <a:t> N;    atracción</a:t>
            </a:r>
            <a:endParaRPr lang="es-MX" altLang="es-ES" i="1">
              <a:solidFill>
                <a:srgbClr val="000000"/>
              </a:solidFill>
              <a:latin typeface="Tahoma" panose="020B0604030504040204" pitchFamily="34" charset="0"/>
            </a:endParaRPr>
          </a:p>
        </p:txBody>
      </p:sp>
      <p:sp>
        <p:nvSpPr>
          <p:cNvPr id="32" name="Text Box 29"/>
          <p:cNvSpPr txBox="1">
            <a:spLocks noChangeArrowheads="1"/>
          </p:cNvSpPr>
          <p:nvPr/>
        </p:nvSpPr>
        <p:spPr bwMode="auto">
          <a:xfrm>
            <a:off x="275381" y="5244674"/>
            <a:ext cx="8382000" cy="450850"/>
          </a:xfrm>
          <a:prstGeom prst="rect">
            <a:avLst/>
          </a:prstGeom>
          <a:solidFill>
            <a:srgbClr val="CCFFCC"/>
          </a:solidFill>
          <a:ln w="38100">
            <a:solidFill>
              <a:srgbClr val="000000"/>
            </a:solidFill>
            <a:miter lim="800000"/>
            <a:headEnd/>
            <a:tailEnd/>
          </a:ln>
          <a:effectLst>
            <a:outerShdw dist="107763" dir="2700000" algn="ctr" rotWithShape="0">
              <a:schemeClr val="bg2"/>
            </a:outerShdw>
          </a:effec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2100">
                <a:solidFill>
                  <a:srgbClr val="000000"/>
                </a:solidFill>
              </a:rPr>
              <a:t>Nota: Los signos se usan SÓLO para determinar la dirección de la fuerza.</a:t>
            </a:r>
          </a:p>
        </p:txBody>
      </p:sp>
    </p:spTree>
    <p:extLst>
      <p:ext uri="{BB962C8B-B14F-4D97-AF65-F5344CB8AC3E}">
        <p14:creationId xmlns:p14="http://schemas.microsoft.com/office/powerpoint/2010/main" val="368200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dissolve">
                                      <p:cBhvr>
                                        <p:cTn id="11" dur="500"/>
                                        <p:tgtEl>
                                          <p:spTgt spid="27"/>
                                        </p:tgtEl>
                                      </p:cBhvr>
                                    </p:animEffect>
                                  </p:childTnLst>
                                  <p:subTnLst>
                                    <p:audio>
                                      <p:cMediaNode>
                                        <p:cTn display="0" masterRel="sameClick">
                                          <p:stCondLst>
                                            <p:cond evt="begin" delay="0">
                                              <p:tn val="9"/>
                                            </p:cond>
                                          </p:stCondLst>
                                          <p:endCondLst>
                                            <p:cond evt="onStopAudio" delay="0">
                                              <p:tgtEl>
                                                <p:sldTgt/>
                                              </p:tgtEl>
                                            </p:cond>
                                          </p:endCondLst>
                                        </p:cTn>
                                        <p:tgtEl>
                                          <p:sndTgt r:embed="rId4" name="Jungle Menu Command.wav"/>
                                        </p:tgtEl>
                                      </p:cMediaNode>
                                    </p:audio>
                                  </p:subTnLst>
                                </p:cTn>
                              </p:par>
                            </p:childTnLst>
                          </p:cTn>
                        </p:par>
                      </p:childTnLst>
                    </p:cTn>
                  </p:par>
                  <p:par>
                    <p:cTn id="12" fill="hold">
                      <p:stCondLst>
                        <p:cond delay="indefinite"/>
                      </p:stCondLst>
                      <p:childTnLst>
                        <p:par>
                          <p:cTn id="13" fill="hold">
                            <p:stCondLst>
                              <p:cond delay="0"/>
                            </p:stCondLst>
                            <p:childTnLst>
                              <p:par>
                                <p:cTn id="14" presetID="2" presetClass="entr" presetSubtype="8"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4" name="Jungle Menu Command.wav"/>
                                        </p:tgtEl>
                                      </p:cMediaNode>
                                    </p:audio>
                                  </p:subTnLst>
                                </p:cTn>
                              </p:par>
                            </p:childTnLst>
                          </p:cTn>
                        </p:par>
                        <p:par>
                          <p:cTn id="18" fill="hold">
                            <p:stCondLst>
                              <p:cond delay="500"/>
                            </p:stCondLst>
                            <p:childTnLst>
                              <p:par>
                                <p:cTn id="19" presetID="2" presetClass="entr" presetSubtype="2"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1+#ppt_w/2"/>
                                          </p:val>
                                        </p:tav>
                                        <p:tav tm="100000">
                                          <p:val>
                                            <p:strVal val="#ppt_x"/>
                                          </p:val>
                                        </p:tav>
                                      </p:tavLst>
                                    </p:anim>
                                    <p:anim calcmode="lin" valueType="num">
                                      <p:cBhvr additive="base">
                                        <p:cTn id="22" dur="500" fill="hold"/>
                                        <p:tgtEl>
                                          <p:spTgt spid="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4" name="Jungle Menu Command.wav"/>
                                        </p:tgtEl>
                                      </p:cMediaNode>
                                    </p:audio>
                                  </p:subTnLst>
                                </p:cTn>
                              </p:par>
                            </p:childTnLst>
                          </p:cTn>
                        </p:par>
                        <p:par>
                          <p:cTn id="23" fill="hold">
                            <p:stCondLst>
                              <p:cond delay="1000"/>
                            </p:stCondLst>
                            <p:childTnLst>
                              <p:par>
                                <p:cTn id="24" presetID="2" presetClass="entr" presetSubtype="4" fill="hold" nodeType="afterEffect">
                                  <p:stCondLst>
                                    <p:cond delay="0"/>
                                  </p:stCondLst>
                                  <p:childTnLst>
                                    <p:set>
                                      <p:cBhvr>
                                        <p:cTn id="25" dur="1" fill="hold">
                                          <p:stCondLst>
                                            <p:cond delay="0"/>
                                          </p:stCondLst>
                                        </p:cTn>
                                        <p:tgtEl>
                                          <p:spTgt spid="24"/>
                                        </p:tgtEl>
                                        <p:attrNameLst>
                                          <p:attrName>style.visibility</p:attrName>
                                        </p:attrNameLst>
                                      </p:cBhvr>
                                      <p:to>
                                        <p:strVal val="visible"/>
                                      </p:to>
                                    </p:set>
                                    <p:anim calcmode="lin" valueType="num">
                                      <p:cBhvr additive="base">
                                        <p:cTn id="26" dur="500" fill="hold"/>
                                        <p:tgtEl>
                                          <p:spTgt spid="24"/>
                                        </p:tgtEl>
                                        <p:attrNameLst>
                                          <p:attrName>ppt_x</p:attrName>
                                        </p:attrNameLst>
                                      </p:cBhvr>
                                      <p:tavLst>
                                        <p:tav tm="0">
                                          <p:val>
                                            <p:strVal val="#ppt_x"/>
                                          </p:val>
                                        </p:tav>
                                        <p:tav tm="100000">
                                          <p:val>
                                            <p:strVal val="#ppt_x"/>
                                          </p:val>
                                        </p:tav>
                                      </p:tavLst>
                                    </p:anim>
                                    <p:anim calcmode="lin" valueType="num">
                                      <p:cBhvr additive="base">
                                        <p:cTn id="27" dur="500" fill="hold"/>
                                        <p:tgtEl>
                                          <p:spTgt spid="2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4" name="Jungle Menu Command.wav"/>
                                        </p:tgtEl>
                                      </p:cMediaNode>
                                    </p:audio>
                                  </p:subTnLst>
                                </p:cTn>
                              </p:par>
                            </p:childTnLst>
                          </p:cTn>
                        </p:par>
                        <p:par>
                          <p:cTn id="28" fill="hold">
                            <p:stCondLst>
                              <p:cond delay="1500"/>
                            </p:stCondLst>
                            <p:childTnLst>
                              <p:par>
                                <p:cTn id="29" presetID="2" presetClass="entr" presetSubtype="1"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Jungle Menu Command.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Jungle Menu Command.wav"/>
                                        </p:tgtEl>
                                      </p:cMediaNode>
                                    </p:audio>
                                  </p:subTnLst>
                                </p:cTn>
                              </p:par>
                            </p:childTnLst>
                          </p:cTn>
                        </p:par>
                        <p:par>
                          <p:cTn id="39" fill="hold">
                            <p:stCondLst>
                              <p:cond delay="500"/>
                            </p:stCondLst>
                            <p:childTnLst>
                              <p:par>
                                <p:cTn id="40" presetID="1" presetClass="entr" presetSubtype="0" fill="hold" grpId="0" nodeType="afterEffect">
                                  <p:stCondLst>
                                    <p:cond delay="0"/>
                                  </p:stCondLst>
                                  <p:childTnLst>
                                    <p:set>
                                      <p:cBhvr>
                                        <p:cTn id="41" dur="1" fill="hold">
                                          <p:stCondLst>
                                            <p:cond delay="499"/>
                                          </p:stCondLst>
                                        </p:cTn>
                                        <p:tgtEl>
                                          <p:spTgt spid="28"/>
                                        </p:tgtEl>
                                        <p:attrNameLst>
                                          <p:attrName>style.visibility</p:attrName>
                                        </p:attrNameLst>
                                      </p:cBhvr>
                                      <p:to>
                                        <p:strVal val="visible"/>
                                      </p:to>
                                    </p:set>
                                  </p:childTnLst>
                                  <p:subTnLst>
                                    <p:audio>
                                      <p:cMediaNode>
                                        <p:cTn display="0" masterRel="sameClick">
                                          <p:stCondLst>
                                            <p:cond evt="begin" delay="0">
                                              <p:tn val="40"/>
                                            </p:cond>
                                          </p:stCondLst>
                                          <p:endCondLst>
                                            <p:cond evt="onStopAudio" delay="0">
                                              <p:tgtEl>
                                                <p:sldTgt/>
                                              </p:tgtEl>
                                            </p:cond>
                                          </p:endCondLst>
                                        </p:cTn>
                                        <p:tgtEl>
                                          <p:sndTgt r:embed="rId4" name="Jungle Menu Command.wav"/>
                                        </p:tgtEl>
                                      </p:cMediaNode>
                                    </p:audio>
                                  </p:subTnLst>
                                </p:cTn>
                              </p:par>
                            </p:childTnLst>
                          </p:cTn>
                        </p:par>
                      </p:childTnLst>
                    </p:cTn>
                  </p:par>
                  <p:par>
                    <p:cTn id="42" fill="hold">
                      <p:stCondLst>
                        <p:cond delay="indefinite"/>
                      </p:stCondLst>
                      <p:childTnLst>
                        <p:par>
                          <p:cTn id="43" fill="hold">
                            <p:stCondLst>
                              <p:cond delay="0"/>
                            </p:stCondLst>
                            <p:childTnLst>
                              <p:par>
                                <p:cTn id="44" presetID="2" presetClass="entr" presetSubtype="1" fill="hold" nodeType="click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500" fill="hold"/>
                                        <p:tgtEl>
                                          <p:spTgt spid="18"/>
                                        </p:tgtEl>
                                        <p:attrNameLst>
                                          <p:attrName>ppt_x</p:attrName>
                                        </p:attrNameLst>
                                      </p:cBhvr>
                                      <p:tavLst>
                                        <p:tav tm="0">
                                          <p:val>
                                            <p:strVal val="#ppt_x"/>
                                          </p:val>
                                        </p:tav>
                                        <p:tav tm="100000">
                                          <p:val>
                                            <p:strVal val="#ppt_x"/>
                                          </p:val>
                                        </p:tav>
                                      </p:tavLst>
                                    </p:anim>
                                    <p:anim calcmode="lin" valueType="num">
                                      <p:cBhvr additive="base">
                                        <p:cTn id="47" dur="500" fill="hold"/>
                                        <p:tgtEl>
                                          <p:spTgt spid="1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4"/>
                                            </p:cond>
                                          </p:stCondLst>
                                          <p:endCondLst>
                                            <p:cond evt="onStopAudio" delay="0">
                                              <p:tgtEl>
                                                <p:sldTgt/>
                                              </p:tgtEl>
                                            </p:cond>
                                          </p:endCondLst>
                                        </p:cTn>
                                        <p:tgtEl>
                                          <p:sndTgt r:embed="rId4" name="Jungle Menu Command.wav"/>
                                        </p:tgtEl>
                                      </p:cMediaNode>
                                    </p:audio>
                                  </p:sub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499"/>
                                          </p:stCondLst>
                                        </p:cTn>
                                        <p:tgtEl>
                                          <p:spTgt spid="29"/>
                                        </p:tgtEl>
                                        <p:attrNameLst>
                                          <p:attrName>style.visibility</p:attrName>
                                        </p:attrNameLst>
                                      </p:cBhvr>
                                      <p:to>
                                        <p:strVal val="visible"/>
                                      </p:to>
                                    </p:set>
                                  </p:childTnLst>
                                  <p:subTnLst>
                                    <p:audio>
                                      <p:cMediaNode>
                                        <p:cTn display="0" masterRel="sameClick">
                                          <p:stCondLst>
                                            <p:cond evt="begin" delay="0">
                                              <p:tn val="49"/>
                                            </p:cond>
                                          </p:stCondLst>
                                          <p:endCondLst>
                                            <p:cond evt="onStopAudio" delay="0">
                                              <p:tgtEl>
                                                <p:sldTgt/>
                                              </p:tgtEl>
                                            </p:cond>
                                          </p:endCondLst>
                                        </p:cTn>
                                        <p:tgtEl>
                                          <p:sndTgt r:embed="rId4" name="Jungle Menu Command.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anim calcmode="lin" valueType="num">
                                      <p:cBhvr additive="base">
                                        <p:cTn id="55" dur="500" fill="hold"/>
                                        <p:tgtEl>
                                          <p:spTgt spid="30"/>
                                        </p:tgtEl>
                                        <p:attrNameLst>
                                          <p:attrName>ppt_x</p:attrName>
                                        </p:attrNameLst>
                                      </p:cBhvr>
                                      <p:tavLst>
                                        <p:tav tm="0">
                                          <p:val>
                                            <p:strVal val="0-#ppt_w/2"/>
                                          </p:val>
                                        </p:tav>
                                        <p:tav tm="100000">
                                          <p:val>
                                            <p:strVal val="#ppt_x"/>
                                          </p:val>
                                        </p:tav>
                                      </p:tavLst>
                                    </p:anim>
                                    <p:anim calcmode="lin" valueType="num">
                                      <p:cBhvr additive="base">
                                        <p:cTn id="56" dur="500" fill="hold"/>
                                        <p:tgtEl>
                                          <p:spTgt spid="3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4" name="Jungle Menu Command.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500" fill="hold"/>
                                        <p:tgtEl>
                                          <p:spTgt spid="31"/>
                                        </p:tgtEl>
                                        <p:attrNameLst>
                                          <p:attrName>ppt_x</p:attrName>
                                        </p:attrNameLst>
                                      </p:cBhvr>
                                      <p:tavLst>
                                        <p:tav tm="0">
                                          <p:val>
                                            <p:strVal val="1+#ppt_w/2"/>
                                          </p:val>
                                        </p:tav>
                                        <p:tav tm="100000">
                                          <p:val>
                                            <p:strVal val="#ppt_x"/>
                                          </p:val>
                                        </p:tav>
                                      </p:tavLst>
                                    </p:anim>
                                    <p:anim calcmode="lin" valueType="num">
                                      <p:cBhvr additive="base">
                                        <p:cTn id="62" dur="500" fill="hold"/>
                                        <p:tgtEl>
                                          <p:spTgt spid="3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4" name="Jungle Menu Command.wav"/>
                                        </p:tgtEl>
                                      </p:cMediaNode>
                                    </p:audio>
                                  </p:subTnLst>
                                </p:cTn>
                              </p:par>
                            </p:childTnLst>
                          </p:cTn>
                        </p:par>
                      </p:childTnLst>
                    </p:cTn>
                  </p:par>
                  <p:par>
                    <p:cTn id="63" fill="hold">
                      <p:stCondLst>
                        <p:cond delay="indefinite"/>
                      </p:stCondLst>
                      <p:childTnLst>
                        <p:par>
                          <p:cTn id="64" fill="hold">
                            <p:stCondLst>
                              <p:cond delay="0"/>
                            </p:stCondLst>
                            <p:childTnLst>
                              <p:par>
                                <p:cTn id="65" presetID="16" presetClass="entr" presetSubtype="37"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barn(outVertical)">
                                      <p:cBhvr>
                                        <p:cTn id="67" dur="500"/>
                                        <p:tgtEl>
                                          <p:spTgt spid="32"/>
                                        </p:tgtEl>
                                      </p:cBhvr>
                                    </p:animEffect>
                                  </p:childTnLst>
                                  <p:subTnLst>
                                    <p:audio>
                                      <p:cMediaNode>
                                        <p:cTn display="0" masterRel="sameClick">
                                          <p:stCondLst>
                                            <p:cond evt="begin" delay="0">
                                              <p:tn val="6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27" grpId="0" autoUpdateAnimBg="0"/>
      <p:bldP spid="28" grpId="0" autoUpdateAnimBg="0"/>
      <p:bldP spid="29" grpId="0" autoUpdateAnimBg="0"/>
      <p:bldP spid="31" grpId="0" animBg="1" autoUpdateAnimBg="0"/>
      <p:bldP spid="32"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0" indent="0"/>
            <a:r>
              <a:rPr lang="es-MX" b="1" dirty="0" smtClean="0">
                <a:latin typeface="Arial" pitchFamily="34" charset="0"/>
                <a:cs typeface="Arial" pitchFamily="34" charset="0"/>
              </a:rPr>
              <a:t>Referencias </a:t>
            </a:r>
            <a:r>
              <a:rPr lang="es-MX" b="1" dirty="0">
                <a:latin typeface="Arial" pitchFamily="34" charset="0"/>
                <a:cs typeface="Arial" pitchFamily="34" charset="0"/>
              </a:rPr>
              <a:t>bibliográficas </a:t>
            </a:r>
          </a:p>
        </p:txBody>
      </p:sp>
      <p:sp>
        <p:nvSpPr>
          <p:cNvPr id="6" name="CuadroTexto 5"/>
          <p:cNvSpPr txBox="1"/>
          <p:nvPr/>
        </p:nvSpPr>
        <p:spPr>
          <a:xfrm>
            <a:off x="971600" y="1772816"/>
            <a:ext cx="6912768" cy="646331"/>
          </a:xfrm>
          <a:prstGeom prst="rect">
            <a:avLst/>
          </a:prstGeom>
          <a:noFill/>
        </p:spPr>
        <p:txBody>
          <a:bodyPr wrap="square" rtlCol="0">
            <a:spAutoFit/>
          </a:bodyPr>
          <a:lstStyle/>
          <a:p>
            <a:pPr marL="285750" indent="-285750">
              <a:buFont typeface="Arial" panose="020B0604020202020204" pitchFamily="34" charset="0"/>
              <a:buChar char="•"/>
            </a:pPr>
            <a:r>
              <a:rPr lang="es-MX" dirty="0" err="1" smtClean="0"/>
              <a:t>Tippens</a:t>
            </a:r>
            <a:r>
              <a:rPr lang="es-MX" dirty="0" smtClean="0"/>
              <a:t>, Paul </a:t>
            </a:r>
            <a:r>
              <a:rPr lang="es-MX" dirty="0" smtClean="0"/>
              <a:t>E</a:t>
            </a:r>
            <a:r>
              <a:rPr lang="es-MX" dirty="0"/>
              <a:t>., (2011). </a:t>
            </a:r>
            <a:r>
              <a:rPr lang="es-MX" dirty="0" smtClean="0"/>
              <a:t>Física, conceptos y aplicaciones. </a:t>
            </a:r>
            <a:r>
              <a:rPr lang="es-MX" dirty="0"/>
              <a:t>México: </a:t>
            </a:r>
            <a:r>
              <a:rPr lang="es-MX" dirty="0" smtClean="0"/>
              <a:t>McGraw Hill.</a:t>
            </a:r>
            <a:endParaRPr lang="es-MX" dirty="0"/>
          </a:p>
        </p:txBody>
      </p:sp>
    </p:spTree>
    <p:extLst>
      <p:ext uri="{BB962C8B-B14F-4D97-AF65-F5344CB8AC3E}">
        <p14:creationId xmlns:p14="http://schemas.microsoft.com/office/powerpoint/2010/main" val="2688974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Introducción a las Cargas Eléctricas</a:t>
            </a:r>
            <a:endParaRPr lang="es-MX" dirty="0"/>
          </a:p>
        </p:txBody>
      </p:sp>
      <p:sp>
        <p:nvSpPr>
          <p:cNvPr id="3" name="2 Marcador de contenido"/>
          <p:cNvSpPr>
            <a:spLocks noGrp="1"/>
          </p:cNvSpPr>
          <p:nvPr>
            <p:ph idx="1"/>
          </p:nvPr>
        </p:nvSpPr>
        <p:spPr>
          <a:xfrm>
            <a:off x="457200" y="1268760"/>
            <a:ext cx="8229600" cy="4525963"/>
          </a:xfrm>
        </p:spPr>
        <p:txBody>
          <a:bodyPr>
            <a:noAutofit/>
          </a:bodyPr>
          <a:lstStyle/>
          <a:p>
            <a:pPr marL="0" indent="0" algn="ctr">
              <a:buNone/>
            </a:pPr>
            <a:r>
              <a:rPr lang="es-MX" sz="1600" b="1" dirty="0">
                <a:latin typeface="Arial" pitchFamily="34" charset="0"/>
                <a:cs typeface="Arial" pitchFamily="34" charset="0"/>
              </a:rPr>
              <a:t>Resumen </a:t>
            </a:r>
            <a:endParaRPr lang="es-MX" sz="1600" b="1" dirty="0" smtClean="0">
              <a:latin typeface="Arial" pitchFamily="34" charset="0"/>
              <a:cs typeface="Arial" pitchFamily="34" charset="0"/>
            </a:endParaRPr>
          </a:p>
          <a:p>
            <a:pPr marL="0" indent="0" algn="just">
              <a:buNone/>
            </a:pPr>
            <a:r>
              <a:rPr lang="es-MX" sz="1600" b="1" dirty="0">
                <a:latin typeface="Arial" pitchFamily="34" charset="0"/>
                <a:cs typeface="Arial" pitchFamily="34" charset="0"/>
              </a:rPr>
              <a:t>La electrostática es la ciencia que </a:t>
            </a:r>
            <a:r>
              <a:rPr lang="es-MX" sz="1600" b="1" dirty="0" smtClean="0">
                <a:latin typeface="Arial" pitchFamily="34" charset="0"/>
                <a:cs typeface="Arial" pitchFamily="34" charset="0"/>
              </a:rPr>
              <a:t>estudia a las cargas </a:t>
            </a:r>
            <a:r>
              <a:rPr lang="es-MX" sz="1600" b="1" dirty="0">
                <a:latin typeface="Arial" pitchFamily="34" charset="0"/>
                <a:cs typeface="Arial" pitchFamily="34" charset="0"/>
              </a:rPr>
              <a:t>en reposo. </a:t>
            </a:r>
            <a:r>
              <a:rPr lang="es-MX" sz="1600" b="1" dirty="0" smtClean="0">
                <a:latin typeface="Arial" pitchFamily="34" charset="0"/>
                <a:cs typeface="Arial" pitchFamily="34" charset="0"/>
              </a:rPr>
              <a:t>Hemos visto que hay </a:t>
            </a:r>
            <a:r>
              <a:rPr lang="es-MX" sz="1600" b="1" dirty="0">
                <a:latin typeface="Arial" pitchFamily="34" charset="0"/>
                <a:cs typeface="Arial" pitchFamily="34" charset="0"/>
              </a:rPr>
              <a:t>dos clases de carga que existen en la naturaleza. Si un objeto tiene un exceso de electrones. Se dice que </a:t>
            </a:r>
            <a:r>
              <a:rPr lang="es-MX" sz="1600" b="1" dirty="0" smtClean="0">
                <a:latin typeface="Arial" pitchFamily="34" charset="0"/>
                <a:cs typeface="Arial" pitchFamily="34" charset="0"/>
              </a:rPr>
              <a:t>esta </a:t>
            </a:r>
            <a:r>
              <a:rPr lang="es-MX" sz="1600" b="1" dirty="0">
                <a:latin typeface="Arial" pitchFamily="34" charset="0"/>
                <a:cs typeface="Arial" pitchFamily="34" charset="0"/>
              </a:rPr>
              <a:t>cargado negativamente: si se tiene una deficiencia de electrones. </a:t>
            </a:r>
            <a:r>
              <a:rPr lang="es-MX" sz="1600" b="1" dirty="0" smtClean="0">
                <a:latin typeface="Arial" pitchFamily="34" charset="0"/>
                <a:cs typeface="Arial" pitchFamily="34" charset="0"/>
              </a:rPr>
              <a:t>entonces </a:t>
            </a:r>
            <a:r>
              <a:rPr lang="es-MX" sz="1600" b="1" dirty="0">
                <a:latin typeface="Arial" pitchFamily="34" charset="0"/>
                <a:cs typeface="Arial" pitchFamily="34" charset="0"/>
              </a:rPr>
              <a:t>está cargado positivamente. </a:t>
            </a:r>
            <a:r>
              <a:rPr lang="es-MX" sz="1600" b="1" dirty="0" smtClean="0">
                <a:latin typeface="Arial" pitchFamily="34" charset="0"/>
                <a:cs typeface="Arial" pitchFamily="34" charset="0"/>
              </a:rPr>
              <a:t>La ley de Coulomb </a:t>
            </a:r>
            <a:r>
              <a:rPr lang="es-MX" sz="1600" b="1" dirty="0">
                <a:latin typeface="Arial" pitchFamily="34" charset="0"/>
                <a:cs typeface="Arial" pitchFamily="34" charset="0"/>
              </a:rPr>
              <a:t>se introdujo para proporcionar una medida cuantitativa de las fuerzas eléctricas entre </a:t>
            </a:r>
            <a:r>
              <a:rPr lang="es-MX" sz="1600" b="1" dirty="0" smtClean="0">
                <a:latin typeface="Arial" pitchFamily="34" charset="0"/>
                <a:cs typeface="Arial" pitchFamily="34" charset="0"/>
              </a:rPr>
              <a:t>dichas cargas</a:t>
            </a:r>
            <a:r>
              <a:rPr lang="es-MX" sz="1600" b="1" dirty="0">
                <a:latin typeface="Arial" pitchFamily="34" charset="0"/>
                <a:cs typeface="Arial" pitchFamily="34" charset="0"/>
              </a:rPr>
              <a:t>. </a:t>
            </a:r>
          </a:p>
          <a:p>
            <a:pPr marL="0" indent="0" algn="ctr">
              <a:buNone/>
            </a:pPr>
            <a:r>
              <a:rPr lang="es-MX" sz="1600" b="1" dirty="0" smtClean="0">
                <a:latin typeface="Arial" pitchFamily="34" charset="0"/>
                <a:cs typeface="Arial" pitchFamily="34" charset="0"/>
              </a:rPr>
              <a:t>Abstract </a:t>
            </a:r>
          </a:p>
          <a:p>
            <a:pPr marL="0" indent="0" algn="just">
              <a:buNone/>
            </a:pPr>
            <a:r>
              <a:rPr lang="en-US" sz="1600" b="1" dirty="0" smtClean="0">
                <a:latin typeface="Arial" pitchFamily="34" charset="0"/>
                <a:cs typeface="Arial" pitchFamily="34" charset="0"/>
              </a:rPr>
              <a:t>Electrostatics is the science that treats charges at rest. We have seen that there are two kinds of charge that exist in nature. If an object has an excess of electrons. It is said to be negatively charged: if it has a deficiency of electrons. It is positively charged. Coulomb´s law was introduced to provide a quantitative measure of electrical forces between such charges. </a:t>
            </a:r>
          </a:p>
          <a:p>
            <a:pPr marL="0" indent="0" algn="just">
              <a:buNone/>
            </a:pPr>
            <a:endParaRPr lang="es-MX" sz="1600" b="1" dirty="0">
              <a:latin typeface="Arial" pitchFamily="34" charset="0"/>
              <a:cs typeface="Arial" pitchFamily="34" charset="0"/>
            </a:endParaRPr>
          </a:p>
          <a:p>
            <a:pPr marL="0" indent="0">
              <a:buNone/>
            </a:pPr>
            <a:r>
              <a:rPr lang="en-US" sz="1600" b="1" dirty="0" smtClean="0">
                <a:latin typeface="Arial" pitchFamily="34" charset="0"/>
                <a:cs typeface="Arial" pitchFamily="34" charset="0"/>
              </a:rPr>
              <a:t>Keywords: Electrons, negatively and positively charged, Coulomb.</a:t>
            </a:r>
            <a:endParaRPr lang="en-US" sz="1600" dirty="0"/>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l="-17000" r="-17000"/>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915111" y="-128587"/>
            <a:ext cx="7315200" cy="1143000"/>
          </a:xfrm>
        </p:spPr>
        <p:txBody>
          <a:bodyPr/>
          <a:lstStyle/>
          <a:p>
            <a:pPr algn="ctr">
              <a:defRPr/>
            </a:pPr>
            <a:r>
              <a:rPr lang="es-MX" altLang="es-ES" b="1" dirty="0" smtClean="0"/>
              <a:t>Carga eléctrica</a:t>
            </a:r>
          </a:p>
        </p:txBody>
      </p:sp>
      <p:sp>
        <p:nvSpPr>
          <p:cNvPr id="8" name="Text Box 15"/>
          <p:cNvSpPr txBox="1">
            <a:spLocks noChangeArrowheads="1"/>
          </p:cNvSpPr>
          <p:nvPr/>
        </p:nvSpPr>
        <p:spPr bwMode="auto">
          <a:xfrm>
            <a:off x="609600" y="854869"/>
            <a:ext cx="822960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r>
              <a:rPr lang="es-MX" altLang="es-ES" sz="2600" dirty="0"/>
              <a:t>Cuando una barra de caucho se frota con piel, se remueven electrones de la piel y se depositan en la barra.</a:t>
            </a:r>
          </a:p>
        </p:txBody>
      </p:sp>
      <p:sp>
        <p:nvSpPr>
          <p:cNvPr id="9" name="Text Box 18"/>
          <p:cNvSpPr txBox="1">
            <a:spLocks noChangeArrowheads="1"/>
          </p:cNvSpPr>
          <p:nvPr/>
        </p:nvSpPr>
        <p:spPr bwMode="auto">
          <a:xfrm>
            <a:off x="609600" y="4579010"/>
            <a:ext cx="8077200" cy="646331"/>
          </a:xfrm>
          <a:prstGeom prst="rect">
            <a:avLst/>
          </a:prstGeom>
          <a:solidFill>
            <a:schemeClr val="accent2"/>
          </a:solidFill>
          <a:ln w="5715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r>
              <a:rPr lang="es-MX" altLang="es-ES" dirty="0">
                <a:solidFill>
                  <a:schemeClr val="bg1"/>
                </a:solidFill>
              </a:rPr>
              <a:t>Se dice que la barra se cargó negativamente debido a un exceso de electrones.  Se dice que la piel se cargó positivamente debido a una deficiencia de electrones</a:t>
            </a:r>
            <a:r>
              <a:rPr lang="es-MX" altLang="es-ES" dirty="0" smtClean="0">
                <a:solidFill>
                  <a:schemeClr val="bg1"/>
                </a:solidFill>
              </a:rPr>
              <a:t>.</a:t>
            </a:r>
          </a:p>
        </p:txBody>
      </p:sp>
      <p:sp>
        <p:nvSpPr>
          <p:cNvPr id="10" name="Text Box 19"/>
          <p:cNvSpPr txBox="1">
            <a:spLocks noChangeArrowheads="1"/>
          </p:cNvSpPr>
          <p:nvPr/>
        </p:nvSpPr>
        <p:spPr bwMode="auto">
          <a:xfrm>
            <a:off x="3456158" y="1892575"/>
            <a:ext cx="19812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r>
              <a:rPr lang="es-MX" altLang="es-ES" sz="2400" dirty="0"/>
              <a:t>Los electrones se mueven de la piel a la barra de caucho.</a:t>
            </a:r>
          </a:p>
        </p:txBody>
      </p:sp>
      <p:grpSp>
        <p:nvGrpSpPr>
          <p:cNvPr id="11" name="Group 27"/>
          <p:cNvGrpSpPr>
            <a:grpSpLocks/>
          </p:cNvGrpSpPr>
          <p:nvPr/>
        </p:nvGrpSpPr>
        <p:grpSpPr bwMode="auto">
          <a:xfrm>
            <a:off x="5843758" y="1889675"/>
            <a:ext cx="2743200" cy="2378075"/>
            <a:chOff x="3456" y="1488"/>
            <a:chExt cx="1728" cy="1498"/>
          </a:xfrm>
        </p:grpSpPr>
        <p:pic>
          <p:nvPicPr>
            <p:cNvPr id="12"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56" y="1488"/>
              <a:ext cx="1728" cy="1498"/>
            </a:xfrm>
            <a:prstGeom prst="rect">
              <a:avLst/>
            </a:prstGeom>
            <a:noFill/>
            <a:ln w="38100">
              <a:solidFill>
                <a:srgbClr val="0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pic>
        <p:sp>
          <p:nvSpPr>
            <p:cNvPr id="13" name="Text Box 21"/>
            <p:cNvSpPr txBox="1">
              <a:spLocks noChangeArrowheads="1"/>
            </p:cNvSpPr>
            <p:nvPr/>
          </p:nvSpPr>
          <p:spPr bwMode="auto">
            <a:xfrm>
              <a:off x="3456" y="1824"/>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positivo</a:t>
              </a:r>
            </a:p>
          </p:txBody>
        </p:sp>
        <p:sp>
          <p:nvSpPr>
            <p:cNvPr id="14" name="Text Box 22"/>
            <p:cNvSpPr txBox="1">
              <a:spLocks noChangeArrowheads="1"/>
            </p:cNvSpPr>
            <p:nvPr/>
          </p:nvSpPr>
          <p:spPr bwMode="auto">
            <a:xfrm>
              <a:off x="4224" y="1488"/>
              <a:ext cx="96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negativo</a:t>
              </a:r>
            </a:p>
          </p:txBody>
        </p:sp>
        <p:sp>
          <p:nvSpPr>
            <p:cNvPr id="15" name="Text Box 23"/>
            <p:cNvSpPr txBox="1">
              <a:spLocks noChangeArrowheads="1"/>
            </p:cNvSpPr>
            <p:nvPr/>
          </p:nvSpPr>
          <p:spPr bwMode="auto">
            <a:xfrm>
              <a:off x="3552" y="2112"/>
              <a:ext cx="91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 + + +</a:t>
              </a:r>
            </a:p>
          </p:txBody>
        </p:sp>
        <p:sp>
          <p:nvSpPr>
            <p:cNvPr id="16" name="Text Box 24"/>
            <p:cNvSpPr txBox="1">
              <a:spLocks noChangeArrowheads="1"/>
            </p:cNvSpPr>
            <p:nvPr/>
          </p:nvSpPr>
          <p:spPr bwMode="auto">
            <a:xfrm>
              <a:off x="4512" y="1728"/>
              <a:ext cx="288"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 --</a:t>
              </a:r>
            </a:p>
          </p:txBody>
        </p:sp>
        <p:sp>
          <p:nvSpPr>
            <p:cNvPr id="17" name="Text Box 25"/>
            <p:cNvSpPr txBox="1">
              <a:spLocks noChangeArrowheads="1"/>
            </p:cNvSpPr>
            <p:nvPr/>
          </p:nvSpPr>
          <p:spPr bwMode="auto">
            <a:xfrm>
              <a:off x="4704" y="1728"/>
              <a:ext cx="288"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 --</a:t>
              </a:r>
            </a:p>
          </p:txBody>
        </p:sp>
      </p:grpSp>
      <p:sp>
        <p:nvSpPr>
          <p:cNvPr id="18" name="AutoShape 20"/>
          <p:cNvSpPr>
            <a:spLocks noChangeArrowheads="1"/>
          </p:cNvSpPr>
          <p:nvPr/>
        </p:nvSpPr>
        <p:spPr bwMode="auto">
          <a:xfrm>
            <a:off x="3802281" y="3827706"/>
            <a:ext cx="1143000" cy="304800"/>
          </a:xfrm>
          <a:prstGeom prst="rightArrow">
            <a:avLst>
              <a:gd name="adj1" fmla="val 50000"/>
              <a:gd name="adj2" fmla="val 93750"/>
            </a:avLst>
          </a:prstGeom>
          <a:solidFill>
            <a:srgbClr val="66FF3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grpSp>
        <p:nvGrpSpPr>
          <p:cNvPr id="19" name="Group 30"/>
          <p:cNvGrpSpPr>
            <a:grpSpLocks/>
          </p:cNvGrpSpPr>
          <p:nvPr/>
        </p:nvGrpSpPr>
        <p:grpSpPr bwMode="auto">
          <a:xfrm>
            <a:off x="750277" y="1997869"/>
            <a:ext cx="2235200" cy="2359025"/>
            <a:chOff x="624" y="1488"/>
            <a:chExt cx="1408" cy="1486"/>
          </a:xfrm>
        </p:grpSpPr>
        <p:pic>
          <p:nvPicPr>
            <p:cNvPr id="20"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4" y="1488"/>
              <a:ext cx="1408" cy="1486"/>
            </a:xfrm>
            <a:prstGeom prst="rect">
              <a:avLst/>
            </a:prstGeom>
            <a:noFill/>
            <a:ln w="38100">
              <a:solidFill>
                <a:srgbClr val="0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pic>
        <p:sp>
          <p:nvSpPr>
            <p:cNvPr id="21" name="Text Box 28"/>
            <p:cNvSpPr txBox="1">
              <a:spLocks noChangeArrowheads="1"/>
            </p:cNvSpPr>
            <p:nvPr/>
          </p:nvSpPr>
          <p:spPr bwMode="auto">
            <a:xfrm>
              <a:off x="720" y="1920"/>
              <a:ext cx="432" cy="19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r>
                <a:rPr lang="es-MX" altLang="es-ES" sz="1400" b="1">
                  <a:solidFill>
                    <a:srgbClr val="000000"/>
                  </a:solidFill>
                  <a:effectLst>
                    <a:outerShdw blurRad="38100" dist="38100" dir="2700000" algn="tl">
                      <a:srgbClr val="FFFFFF"/>
                    </a:outerShdw>
                  </a:effectLst>
                </a:rPr>
                <a:t>Piel</a:t>
              </a:r>
            </a:p>
          </p:txBody>
        </p:sp>
        <p:sp>
          <p:nvSpPr>
            <p:cNvPr id="22" name="Text Box 29"/>
            <p:cNvSpPr txBox="1">
              <a:spLocks noChangeArrowheads="1"/>
            </p:cNvSpPr>
            <p:nvPr/>
          </p:nvSpPr>
          <p:spPr bwMode="auto">
            <a:xfrm>
              <a:off x="1344" y="1680"/>
              <a:ext cx="576" cy="192"/>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r>
                <a:rPr lang="es-MX" altLang="es-ES" sz="1400" b="1" dirty="0">
                  <a:solidFill>
                    <a:srgbClr val="000000"/>
                  </a:solidFill>
                  <a:effectLst>
                    <a:outerShdw blurRad="38100" dist="38100" dir="2700000" algn="tl">
                      <a:srgbClr val="FFFFFF"/>
                    </a:outerShdw>
                  </a:effectLst>
                </a:rPr>
                <a:t>Caucho</a:t>
              </a:r>
            </a:p>
          </p:txBody>
        </p:sp>
      </p:grpSp>
    </p:spTree>
    <p:extLst>
      <p:ext uri="{BB962C8B-B14F-4D97-AF65-F5344CB8AC3E}">
        <p14:creationId xmlns:p14="http://schemas.microsoft.com/office/powerpoint/2010/main" val="388541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p:cTn id="16" dur="500" fill="hold"/>
                                        <p:tgtEl>
                                          <p:spTgt spid="19"/>
                                        </p:tgtEl>
                                        <p:attrNameLst>
                                          <p:attrName>ppt_w</p:attrName>
                                        </p:attrNameLst>
                                      </p:cBhvr>
                                      <p:tavLst>
                                        <p:tav tm="0">
                                          <p:val>
                                            <p:fltVal val="0"/>
                                          </p:val>
                                        </p:tav>
                                        <p:tav tm="100000">
                                          <p:val>
                                            <p:strVal val="#ppt_w"/>
                                          </p:val>
                                        </p:tav>
                                      </p:tavLst>
                                    </p:anim>
                                    <p:anim calcmode="lin" valueType="num">
                                      <p:cBhvr>
                                        <p:cTn id="17"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0-#ppt_h/2"/>
                                          </p:val>
                                        </p:tav>
                                        <p:tav tm="100000">
                                          <p:val>
                                            <p:strVal val="#ppt_y"/>
                                          </p:val>
                                        </p:tav>
                                      </p:tavLst>
                                    </p:anim>
                                  </p:childTnLst>
                                </p:cTn>
                              </p:par>
                            </p:childTnLst>
                          </p:cTn>
                        </p:par>
                        <p:par>
                          <p:cTn id="24" fill="hold">
                            <p:stCondLst>
                              <p:cond delay="500"/>
                            </p:stCondLst>
                            <p:childTnLst>
                              <p:par>
                                <p:cTn id="25" presetID="2" presetClass="entr" presetSubtype="8"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0-#ppt_w/2"/>
                                          </p:val>
                                        </p:tav>
                                        <p:tav tm="100000">
                                          <p:val>
                                            <p:strVal val="#ppt_x"/>
                                          </p:val>
                                        </p:tav>
                                      </p:tavLst>
                                    </p:anim>
                                    <p:anim calcmode="lin" valueType="num">
                                      <p:cBhvr additive="base">
                                        <p:cTn id="28" dur="500" fill="hold"/>
                                        <p:tgtEl>
                                          <p:spTgt spid="18"/>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23" presetClass="entr" presetSubtype="16"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0"/>
                                            </p:cond>
                                          </p:stCondLst>
                                          <p:endCondLst>
                                            <p:cond evt="onStopAudio" delay="0">
                                              <p:tgtEl>
                                                <p:sldTgt/>
                                              </p:tgtEl>
                                            </p:cond>
                                          </p:endCondLst>
                                        </p:cTn>
                                        <p:tgtEl>
                                          <p:sndTgt r:embed="rId3" name="Jungle Menu Command.wav"/>
                                        </p:tgtEl>
                                      </p:cMediaNode>
                                    </p:audio>
                                  </p:sub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subTnLst>
                                    <p:audio>
                                      <p:cMediaNode>
                                        <p:cTn display="0" masterRel="sameClick">
                                          <p:stCondLst>
                                            <p:cond evt="begin" delay="0">
                                              <p:tn val="36"/>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8" grpId="0" autoUpdateAnimBg="0"/>
      <p:bldP spid="9" grpId="0" animBg="1" autoUpdateAnimBg="0"/>
      <p:bldP spid="10" grpId="0" autoUpdateAnimBg="0"/>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l="-17000" r="-17000"/>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899592" y="-99392"/>
            <a:ext cx="7315200" cy="1143000"/>
          </a:xfrm>
        </p:spPr>
        <p:txBody>
          <a:bodyPr/>
          <a:lstStyle/>
          <a:p>
            <a:pPr algn="ctr">
              <a:defRPr/>
            </a:pPr>
            <a:r>
              <a:rPr lang="es-MX" altLang="es-ES" b="1" dirty="0" smtClean="0"/>
              <a:t>Vidrio y seda</a:t>
            </a:r>
          </a:p>
        </p:txBody>
      </p:sp>
      <p:sp>
        <p:nvSpPr>
          <p:cNvPr id="5" name="Text Box 3"/>
          <p:cNvSpPr txBox="1">
            <a:spLocks noChangeArrowheads="1"/>
          </p:cNvSpPr>
          <p:nvPr/>
        </p:nvSpPr>
        <p:spPr bwMode="auto">
          <a:xfrm>
            <a:off x="594792" y="815008"/>
            <a:ext cx="8382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r>
              <a:rPr lang="es-MX" altLang="es-ES" dirty="0"/>
              <a:t>Cuando una barra de vidrio se frota con seda, se remueven electrones del vidrio y se depositan en la seda.</a:t>
            </a:r>
          </a:p>
        </p:txBody>
      </p:sp>
      <p:sp>
        <p:nvSpPr>
          <p:cNvPr id="6" name="Text Box 6"/>
          <p:cNvSpPr txBox="1">
            <a:spLocks noChangeArrowheads="1"/>
          </p:cNvSpPr>
          <p:nvPr/>
        </p:nvSpPr>
        <p:spPr bwMode="auto">
          <a:xfrm>
            <a:off x="675754" y="4293096"/>
            <a:ext cx="7848600" cy="1200329"/>
          </a:xfrm>
          <a:prstGeom prst="rect">
            <a:avLst/>
          </a:prstGeom>
          <a:solidFill>
            <a:schemeClr val="accent2"/>
          </a:solidFill>
          <a:ln w="5715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r>
              <a:rPr lang="es-MX" altLang="es-ES" sz="2400" dirty="0">
                <a:solidFill>
                  <a:schemeClr val="bg1"/>
                </a:solidFill>
              </a:rPr>
              <a:t>Se dice que el vidrio está cargado positivamente debido a una deficiencia de electrones. Se dice que la seda está cargada negativamente debido a un exceso de electrones.</a:t>
            </a:r>
          </a:p>
        </p:txBody>
      </p:sp>
      <p:sp>
        <p:nvSpPr>
          <p:cNvPr id="7" name="Text Box 7"/>
          <p:cNvSpPr txBox="1">
            <a:spLocks noChangeArrowheads="1"/>
          </p:cNvSpPr>
          <p:nvPr/>
        </p:nvSpPr>
        <p:spPr bwMode="auto">
          <a:xfrm>
            <a:off x="3328964" y="1701319"/>
            <a:ext cx="1981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r>
              <a:rPr lang="es-MX" altLang="es-ES" sz="2400" dirty="0"/>
              <a:t>Los electrones de mueven del vidrio a la seda.</a:t>
            </a:r>
          </a:p>
        </p:txBody>
      </p:sp>
      <p:grpSp>
        <p:nvGrpSpPr>
          <p:cNvPr id="8" name="Group 24"/>
          <p:cNvGrpSpPr>
            <a:grpSpLocks/>
          </p:cNvGrpSpPr>
          <p:nvPr/>
        </p:nvGrpSpPr>
        <p:grpSpPr bwMode="auto">
          <a:xfrm>
            <a:off x="5619478" y="1658764"/>
            <a:ext cx="3048000" cy="2438400"/>
            <a:chOff x="3408" y="1440"/>
            <a:chExt cx="1920" cy="1536"/>
          </a:xfrm>
        </p:grpSpPr>
        <p:pic>
          <p:nvPicPr>
            <p:cNvPr id="9"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08" y="1440"/>
              <a:ext cx="1776" cy="1536"/>
            </a:xfrm>
            <a:prstGeom prst="rect">
              <a:avLst/>
            </a:prstGeom>
            <a:noFill/>
            <a:ln w="38100">
              <a:solidFill>
                <a:srgbClr val="0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pic>
        <p:sp>
          <p:nvSpPr>
            <p:cNvPr id="10" name="Text Box 9"/>
            <p:cNvSpPr txBox="1">
              <a:spLocks noChangeArrowheads="1"/>
            </p:cNvSpPr>
            <p:nvPr/>
          </p:nvSpPr>
          <p:spPr bwMode="auto">
            <a:xfrm>
              <a:off x="4320" y="1488"/>
              <a:ext cx="864"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positivo</a:t>
              </a:r>
            </a:p>
          </p:txBody>
        </p:sp>
        <p:sp>
          <p:nvSpPr>
            <p:cNvPr id="11" name="Text Box 10"/>
            <p:cNvSpPr txBox="1">
              <a:spLocks noChangeArrowheads="1"/>
            </p:cNvSpPr>
            <p:nvPr/>
          </p:nvSpPr>
          <p:spPr bwMode="auto">
            <a:xfrm>
              <a:off x="3504" y="2016"/>
              <a:ext cx="96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negativo</a:t>
              </a:r>
            </a:p>
          </p:txBody>
        </p:sp>
        <p:sp>
          <p:nvSpPr>
            <p:cNvPr id="12" name="Text Box 11"/>
            <p:cNvSpPr txBox="1">
              <a:spLocks noChangeArrowheads="1"/>
            </p:cNvSpPr>
            <p:nvPr/>
          </p:nvSpPr>
          <p:spPr bwMode="auto">
            <a:xfrm>
              <a:off x="3552" y="2208"/>
              <a:ext cx="91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3200">
                  <a:solidFill>
                    <a:srgbClr val="000000"/>
                  </a:solidFill>
                </a:rPr>
                <a:t>-  -  -  -</a:t>
              </a:r>
            </a:p>
          </p:txBody>
        </p:sp>
        <p:grpSp>
          <p:nvGrpSpPr>
            <p:cNvPr id="13" name="Group 18"/>
            <p:cNvGrpSpPr>
              <a:grpSpLocks/>
            </p:cNvGrpSpPr>
            <p:nvPr/>
          </p:nvGrpSpPr>
          <p:grpSpPr bwMode="auto">
            <a:xfrm>
              <a:off x="4656" y="1776"/>
              <a:ext cx="672" cy="596"/>
              <a:chOff x="4416" y="1728"/>
              <a:chExt cx="672" cy="596"/>
            </a:xfrm>
          </p:grpSpPr>
          <p:sp>
            <p:nvSpPr>
              <p:cNvPr id="14" name="Text Box 13"/>
              <p:cNvSpPr txBox="1">
                <a:spLocks noChangeArrowheads="1"/>
              </p:cNvSpPr>
              <p:nvPr/>
            </p:nvSpPr>
            <p:spPr bwMode="auto">
              <a:xfrm>
                <a:off x="4416" y="1728"/>
                <a:ext cx="384"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 + +</a:t>
                </a:r>
              </a:p>
            </p:txBody>
          </p:sp>
          <p:sp>
            <p:nvSpPr>
              <p:cNvPr id="15" name="Text Box 14"/>
              <p:cNvSpPr txBox="1">
                <a:spLocks noChangeArrowheads="1"/>
              </p:cNvSpPr>
              <p:nvPr/>
            </p:nvSpPr>
            <p:spPr bwMode="auto">
              <a:xfrm>
                <a:off x="4704" y="1728"/>
                <a:ext cx="384"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 + +</a:t>
                </a:r>
              </a:p>
            </p:txBody>
          </p:sp>
        </p:grpSp>
      </p:grpSp>
      <p:grpSp>
        <p:nvGrpSpPr>
          <p:cNvPr id="16" name="Group 23"/>
          <p:cNvGrpSpPr>
            <a:grpSpLocks/>
          </p:cNvGrpSpPr>
          <p:nvPr/>
        </p:nvGrpSpPr>
        <p:grpSpPr bwMode="auto">
          <a:xfrm>
            <a:off x="675754" y="1658764"/>
            <a:ext cx="2319338" cy="2459038"/>
            <a:chOff x="528" y="1440"/>
            <a:chExt cx="1461" cy="1549"/>
          </a:xfrm>
        </p:grpSpPr>
        <p:pic>
          <p:nvPicPr>
            <p:cNvPr id="17" name="Picture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8" y="1440"/>
              <a:ext cx="1461" cy="1549"/>
            </a:xfrm>
            <a:prstGeom prst="rect">
              <a:avLst/>
            </a:prstGeom>
            <a:noFill/>
            <a:ln w="38100">
              <a:solidFill>
                <a:srgbClr val="0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pic>
        <p:sp>
          <p:nvSpPr>
            <p:cNvPr id="18" name="Text Box 16"/>
            <p:cNvSpPr txBox="1">
              <a:spLocks noChangeArrowheads="1"/>
            </p:cNvSpPr>
            <p:nvPr/>
          </p:nvSpPr>
          <p:spPr bwMode="auto">
            <a:xfrm>
              <a:off x="1296" y="2352"/>
              <a:ext cx="480" cy="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2500">
                  <a:solidFill>
                    <a:srgbClr val="000000"/>
                  </a:solidFill>
                </a:rPr>
                <a:t>seda</a:t>
              </a:r>
            </a:p>
          </p:txBody>
        </p:sp>
        <p:sp>
          <p:nvSpPr>
            <p:cNvPr id="19" name="Text Box 21"/>
            <p:cNvSpPr txBox="1">
              <a:spLocks noChangeArrowheads="1"/>
            </p:cNvSpPr>
            <p:nvPr/>
          </p:nvSpPr>
          <p:spPr bwMode="auto">
            <a:xfrm>
              <a:off x="624" y="1536"/>
              <a:ext cx="624"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2600">
                  <a:solidFill>
                    <a:srgbClr val="000000"/>
                  </a:solidFill>
                </a:rPr>
                <a:t>vidrio</a:t>
              </a:r>
            </a:p>
          </p:txBody>
        </p:sp>
        <p:sp>
          <p:nvSpPr>
            <p:cNvPr id="20" name="Line 22"/>
            <p:cNvSpPr>
              <a:spLocks noChangeShapeType="1"/>
            </p:cNvSpPr>
            <p:nvPr/>
          </p:nvSpPr>
          <p:spPr bwMode="auto">
            <a:xfrm>
              <a:off x="912" y="1824"/>
              <a:ext cx="336" cy="24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grpSp>
      <p:sp>
        <p:nvSpPr>
          <p:cNvPr id="21" name="AutoShape 8"/>
          <p:cNvSpPr>
            <a:spLocks noChangeArrowheads="1"/>
          </p:cNvSpPr>
          <p:nvPr/>
        </p:nvSpPr>
        <p:spPr bwMode="auto">
          <a:xfrm>
            <a:off x="3616787" y="3457402"/>
            <a:ext cx="1143000" cy="304800"/>
          </a:xfrm>
          <a:prstGeom prst="rightArrow">
            <a:avLst>
              <a:gd name="adj1" fmla="val 50000"/>
              <a:gd name="adj2" fmla="val 93750"/>
            </a:avLst>
          </a:prstGeom>
          <a:solidFill>
            <a:srgbClr val="66FF3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991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17"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9"/>
                                            </p:cond>
                                          </p:stCondLst>
                                          <p:endCondLst>
                                            <p:cond evt="onStopAudio" delay="0">
                                              <p:tgtEl>
                                                <p:sldTgt/>
                                              </p:tgtEl>
                                            </p:cond>
                                          </p:endCondLst>
                                        </p:cTn>
                                        <p:tgtEl>
                                          <p:sndTgt r:embed="rId3" name="Jungle Menu Command.wav"/>
                                        </p:tgtEl>
                                      </p:cMediaNode>
                                    </p:audio>
                                  </p:subTnLst>
                                </p:cTn>
                              </p:par>
                            </p:childTnLst>
                          </p:cTn>
                        </p:par>
                        <p:par>
                          <p:cTn id="13" fill="hold">
                            <p:stCondLst>
                              <p:cond delay="1000"/>
                            </p:stCondLst>
                            <p:childTnLst>
                              <p:par>
                                <p:cTn id="14" presetID="17" presetClass="entr" presetSubtype="1"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ppt_x</p:attrName>
                                        </p:attrNameLst>
                                      </p:cBhvr>
                                      <p:tavLst>
                                        <p:tav tm="0">
                                          <p:val>
                                            <p:strVal val="#ppt_x"/>
                                          </p:val>
                                        </p:tav>
                                        <p:tav tm="100000">
                                          <p:val>
                                            <p:strVal val="#ppt_x"/>
                                          </p:val>
                                        </p:tav>
                                      </p:tavLst>
                                    </p:anim>
                                    <p:anim calcmode="lin" valueType="num">
                                      <p:cBhvr>
                                        <p:cTn id="17" dur="500" fill="hold"/>
                                        <p:tgtEl>
                                          <p:spTgt spid="16"/>
                                        </p:tgtEl>
                                        <p:attrNameLst>
                                          <p:attrName>ppt_y</p:attrName>
                                        </p:attrNameLst>
                                      </p:cBhvr>
                                      <p:tavLst>
                                        <p:tav tm="0">
                                          <p:val>
                                            <p:strVal val="#ppt_y-#ppt_h/2"/>
                                          </p:val>
                                        </p:tav>
                                        <p:tav tm="100000">
                                          <p:val>
                                            <p:strVal val="#ppt_y"/>
                                          </p:val>
                                        </p:tav>
                                      </p:tavLst>
                                    </p:anim>
                                    <p:anim calcmode="lin" valueType="num">
                                      <p:cBhvr>
                                        <p:cTn id="18" dur="500" fill="hold"/>
                                        <p:tgtEl>
                                          <p:spTgt spid="16"/>
                                        </p:tgtEl>
                                        <p:attrNameLst>
                                          <p:attrName>ppt_w</p:attrName>
                                        </p:attrNameLst>
                                      </p:cBhvr>
                                      <p:tavLst>
                                        <p:tav tm="0">
                                          <p:val>
                                            <p:strVal val="#ppt_w"/>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4"/>
                                            </p:cond>
                                          </p:stCondLst>
                                          <p:endCondLst>
                                            <p:cond evt="onStopAudio" delay="0">
                                              <p:tgtEl>
                                                <p:sldTgt/>
                                              </p:tgtEl>
                                            </p:cond>
                                          </p:endCondLst>
                                        </p:cTn>
                                        <p:tgtEl>
                                          <p:sndTgt r:embed="rId3" name="Jungle Menu Command.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3" name="Jungle Menu Command.wav"/>
                                        </p:tgtEl>
                                      </p:cMediaNode>
                                    </p:audio>
                                  </p:subTnLst>
                                </p:cTn>
                              </p:par>
                            </p:childTnLst>
                          </p:cTn>
                        </p:par>
                        <p:par>
                          <p:cTn id="26" fill="hold">
                            <p:stCondLst>
                              <p:cond delay="500"/>
                            </p:stCondLst>
                            <p:childTnLst>
                              <p:par>
                                <p:cTn id="27" presetID="2" presetClass="entr" presetSubtype="8" fill="hold" grpId="0" nodeType="after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0-#ppt_w/2"/>
                                          </p:val>
                                        </p:tav>
                                        <p:tav tm="100000">
                                          <p:val>
                                            <p:strVal val="#ppt_x"/>
                                          </p:val>
                                        </p:tav>
                                      </p:tavLst>
                                    </p:anim>
                                    <p:anim calcmode="lin" valueType="num">
                                      <p:cBhvr additive="base">
                                        <p:cTn id="30" dur="500" fill="hold"/>
                                        <p:tgtEl>
                                          <p:spTgt spid="2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3" name="Jungle Menu Command.wav"/>
                                        </p:tgtEl>
                                      </p:cMediaNode>
                                    </p:audio>
                                  </p:subTnLst>
                                </p:cTn>
                              </p:par>
                            </p:childTnLst>
                          </p:cTn>
                        </p:par>
                        <p:par>
                          <p:cTn id="31" fill="hold">
                            <p:stCondLst>
                              <p:cond delay="1000"/>
                            </p:stCondLst>
                            <p:childTnLst>
                              <p:par>
                                <p:cTn id="32" presetID="17" presetClass="entr" presetSubtype="1"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ppt_x</p:attrName>
                                        </p:attrNameLst>
                                      </p:cBhvr>
                                      <p:tavLst>
                                        <p:tav tm="0">
                                          <p:val>
                                            <p:strVal val="#ppt_x"/>
                                          </p:val>
                                        </p:tav>
                                        <p:tav tm="100000">
                                          <p:val>
                                            <p:strVal val="#ppt_x"/>
                                          </p:val>
                                        </p:tav>
                                      </p:tavLst>
                                    </p:anim>
                                    <p:anim calcmode="lin" valueType="num">
                                      <p:cBhvr>
                                        <p:cTn id="35" dur="500" fill="hold"/>
                                        <p:tgtEl>
                                          <p:spTgt spid="8"/>
                                        </p:tgtEl>
                                        <p:attrNameLst>
                                          <p:attrName>ppt_y</p:attrName>
                                        </p:attrNameLst>
                                      </p:cBhvr>
                                      <p:tavLst>
                                        <p:tav tm="0">
                                          <p:val>
                                            <p:strVal val="#ppt_y-#ppt_h/2"/>
                                          </p:val>
                                        </p:tav>
                                        <p:tav tm="100000">
                                          <p:val>
                                            <p:strVal val="#ppt_y"/>
                                          </p:val>
                                        </p:tav>
                                      </p:tavLst>
                                    </p:anim>
                                    <p:anim calcmode="lin" valueType="num">
                                      <p:cBhvr>
                                        <p:cTn id="36" dur="500" fill="hold"/>
                                        <p:tgtEl>
                                          <p:spTgt spid="8"/>
                                        </p:tgtEl>
                                        <p:attrNameLst>
                                          <p:attrName>ppt_w</p:attrName>
                                        </p:attrNameLst>
                                      </p:cBhvr>
                                      <p:tavLst>
                                        <p:tav tm="0">
                                          <p:val>
                                            <p:strVal val="#ppt_w"/>
                                          </p:val>
                                        </p:tav>
                                        <p:tav tm="100000">
                                          <p:val>
                                            <p:strVal val="#ppt_w"/>
                                          </p:val>
                                        </p:tav>
                                      </p:tavLst>
                                    </p:anim>
                                    <p:anim calcmode="lin" valueType="num">
                                      <p:cBhvr>
                                        <p:cTn id="37" dur="500" fill="hold"/>
                                        <p:tgtEl>
                                          <p:spTgt spid="8"/>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2"/>
                                            </p:cond>
                                          </p:stCondLst>
                                          <p:endCondLst>
                                            <p:cond evt="onStopAudio" delay="0">
                                              <p:tgtEl>
                                                <p:sldTgt/>
                                              </p:tgtEl>
                                            </p:cond>
                                          </p:endCondLst>
                                        </p:cTn>
                                        <p:tgtEl>
                                          <p:sndTgt r:embed="rId3" name="Jungle Menu Command.wav"/>
                                        </p:tgtEl>
                                      </p:cMediaNode>
                                    </p:audio>
                                  </p:subTnLst>
                                </p:cTn>
                              </p:par>
                            </p:childTnLst>
                          </p:cTn>
                        </p:par>
                      </p:childTnLst>
                    </p:cTn>
                  </p:par>
                  <p:par>
                    <p:cTn id="38" fill="hold">
                      <p:stCondLst>
                        <p:cond delay="indefinite"/>
                      </p:stCondLst>
                      <p:childTnLst>
                        <p:par>
                          <p:cTn id="39" fill="hold">
                            <p:stCondLst>
                              <p:cond delay="0"/>
                            </p:stCondLst>
                            <p:childTnLst>
                              <p:par>
                                <p:cTn id="40" presetID="15"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1000" fill="hold"/>
                                        <p:tgtEl>
                                          <p:spTgt spid="6"/>
                                        </p:tgtEl>
                                        <p:attrNameLst>
                                          <p:attrName>ppt_w</p:attrName>
                                        </p:attrNameLst>
                                      </p:cBhvr>
                                      <p:tavLst>
                                        <p:tav tm="0">
                                          <p:val>
                                            <p:fltVal val="0"/>
                                          </p:val>
                                        </p:tav>
                                        <p:tav tm="100000">
                                          <p:val>
                                            <p:strVal val="#ppt_w"/>
                                          </p:val>
                                        </p:tav>
                                      </p:tavLst>
                                    </p:anim>
                                    <p:anim calcmode="lin" valueType="num">
                                      <p:cBhvr>
                                        <p:cTn id="43" dur="1000" fill="hold"/>
                                        <p:tgtEl>
                                          <p:spTgt spid="6"/>
                                        </p:tgtEl>
                                        <p:attrNameLst>
                                          <p:attrName>ppt_h</p:attrName>
                                        </p:attrNameLst>
                                      </p:cBhvr>
                                      <p:tavLst>
                                        <p:tav tm="0">
                                          <p:val>
                                            <p:fltVal val="0"/>
                                          </p:val>
                                        </p:tav>
                                        <p:tav tm="100000">
                                          <p:val>
                                            <p:strVal val="#ppt_h"/>
                                          </p:val>
                                        </p:tav>
                                      </p:tavLst>
                                    </p:anim>
                                    <p:anim calcmode="lin" valueType="num">
                                      <p:cBhvr>
                                        <p:cTn id="44"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6"/>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40"/>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6" grpId="0" animBg="1" autoUpdateAnimBg="0"/>
      <p:bldP spid="7" grpId="0" autoUpdateAnimBg="0"/>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l="-17000" r="-17000"/>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899592" y="0"/>
            <a:ext cx="7315200" cy="1143000"/>
          </a:xfrm>
        </p:spPr>
        <p:txBody>
          <a:bodyPr/>
          <a:lstStyle/>
          <a:p>
            <a:pPr algn="ctr">
              <a:defRPr/>
            </a:pPr>
            <a:r>
              <a:rPr lang="es-MX" altLang="es-ES" b="1" dirty="0" smtClean="0"/>
              <a:t>Los dos tipos de carga</a:t>
            </a:r>
          </a:p>
        </p:txBody>
      </p:sp>
      <p:pic>
        <p:nvPicPr>
          <p:cNvPr id="5"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2592" y="1219200"/>
            <a:ext cx="4965700" cy="2711450"/>
          </a:xfrm>
          <a:prstGeom prst="rect">
            <a:avLst/>
          </a:prstGeom>
          <a:noFill/>
          <a:ln w="38100">
            <a:solidFill>
              <a:srgbClr val="000000"/>
            </a:solidFill>
            <a:miter lim="800000"/>
            <a:headEnd/>
            <a:tailEnd/>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Lst>
        </p:spPr>
      </p:pic>
      <p:grpSp>
        <p:nvGrpSpPr>
          <p:cNvPr id="6" name="Group 23"/>
          <p:cNvGrpSpPr>
            <a:grpSpLocks/>
          </p:cNvGrpSpPr>
          <p:nvPr/>
        </p:nvGrpSpPr>
        <p:grpSpPr bwMode="auto">
          <a:xfrm>
            <a:off x="1966392" y="2209800"/>
            <a:ext cx="1600200" cy="1722438"/>
            <a:chOff x="1248" y="1584"/>
            <a:chExt cx="1008" cy="1085"/>
          </a:xfrm>
        </p:grpSpPr>
        <p:sp>
          <p:nvSpPr>
            <p:cNvPr id="7" name="Text Box 9"/>
            <p:cNvSpPr txBox="1">
              <a:spLocks noChangeArrowheads="1"/>
            </p:cNvSpPr>
            <p:nvPr/>
          </p:nvSpPr>
          <p:spPr bwMode="auto">
            <a:xfrm>
              <a:off x="1584" y="2400"/>
              <a:ext cx="384" cy="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2200">
                  <a:solidFill>
                    <a:srgbClr val="000000"/>
                  </a:solidFill>
                </a:rPr>
                <a:t>piel</a:t>
              </a:r>
            </a:p>
          </p:txBody>
        </p:sp>
        <p:grpSp>
          <p:nvGrpSpPr>
            <p:cNvPr id="8" name="Group 20"/>
            <p:cNvGrpSpPr>
              <a:grpSpLocks/>
            </p:cNvGrpSpPr>
            <p:nvPr/>
          </p:nvGrpSpPr>
          <p:grpSpPr bwMode="auto">
            <a:xfrm>
              <a:off x="1248" y="1584"/>
              <a:ext cx="1008" cy="528"/>
              <a:chOff x="1248" y="1584"/>
              <a:chExt cx="1008" cy="528"/>
            </a:xfrm>
          </p:grpSpPr>
          <p:sp>
            <p:nvSpPr>
              <p:cNvPr id="9" name="Text Box 6"/>
              <p:cNvSpPr txBox="1">
                <a:spLocks noChangeArrowheads="1"/>
              </p:cNvSpPr>
              <p:nvPr/>
            </p:nvSpPr>
            <p:spPr bwMode="auto">
              <a:xfrm>
                <a:off x="1248" y="1584"/>
                <a:ext cx="7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2400">
                    <a:solidFill>
                      <a:srgbClr val="000000"/>
                    </a:solidFill>
                  </a:rPr>
                  <a:t>caucho</a:t>
                </a:r>
              </a:p>
            </p:txBody>
          </p:sp>
          <p:sp>
            <p:nvSpPr>
              <p:cNvPr id="10" name="Line 10"/>
              <p:cNvSpPr>
                <a:spLocks noChangeShapeType="1"/>
              </p:cNvSpPr>
              <p:nvPr/>
            </p:nvSpPr>
            <p:spPr bwMode="auto">
              <a:xfrm flipV="1">
                <a:off x="1824" y="1968"/>
                <a:ext cx="432" cy="144"/>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grpSp>
      </p:grpSp>
      <p:grpSp>
        <p:nvGrpSpPr>
          <p:cNvPr id="11" name="Group 22"/>
          <p:cNvGrpSpPr>
            <a:grpSpLocks/>
          </p:cNvGrpSpPr>
          <p:nvPr/>
        </p:nvGrpSpPr>
        <p:grpSpPr bwMode="auto">
          <a:xfrm>
            <a:off x="3926955" y="2743200"/>
            <a:ext cx="1468437" cy="533400"/>
            <a:chOff x="2483" y="1920"/>
            <a:chExt cx="925" cy="336"/>
          </a:xfrm>
        </p:grpSpPr>
        <p:sp>
          <p:nvSpPr>
            <p:cNvPr id="12" name="Line 12"/>
            <p:cNvSpPr>
              <a:spLocks noChangeShapeType="1"/>
            </p:cNvSpPr>
            <p:nvPr/>
          </p:nvSpPr>
          <p:spPr bwMode="auto">
            <a:xfrm>
              <a:off x="2483" y="1920"/>
              <a:ext cx="192" cy="0"/>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sp>
          <p:nvSpPr>
            <p:cNvPr id="13" name="Line 13"/>
            <p:cNvSpPr>
              <a:spLocks noChangeShapeType="1"/>
            </p:cNvSpPr>
            <p:nvPr/>
          </p:nvSpPr>
          <p:spPr bwMode="auto">
            <a:xfrm flipH="1">
              <a:off x="3120" y="1920"/>
              <a:ext cx="192" cy="0"/>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sp>
          <p:nvSpPr>
            <p:cNvPr id="14" name="Text Box 15"/>
            <p:cNvSpPr txBox="1">
              <a:spLocks noChangeArrowheads="1"/>
            </p:cNvSpPr>
            <p:nvPr/>
          </p:nvSpPr>
          <p:spPr bwMode="auto">
            <a:xfrm>
              <a:off x="2496" y="1968"/>
              <a:ext cx="9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2400">
                  <a:solidFill>
                    <a:srgbClr val="000000"/>
                  </a:solidFill>
                </a:rPr>
                <a:t>Atracción</a:t>
              </a:r>
            </a:p>
          </p:txBody>
        </p:sp>
      </p:grpSp>
      <p:sp>
        <p:nvSpPr>
          <p:cNvPr id="15" name="Text Box 16"/>
          <p:cNvSpPr txBox="1">
            <a:spLocks noChangeArrowheads="1"/>
          </p:cNvSpPr>
          <p:nvPr/>
        </p:nvSpPr>
        <p:spPr bwMode="auto">
          <a:xfrm>
            <a:off x="755576" y="4079875"/>
            <a:ext cx="8077200" cy="707886"/>
          </a:xfrm>
          <a:prstGeom prst="rect">
            <a:avLst/>
          </a:prstGeom>
          <a:solidFill>
            <a:schemeClr val="accent2"/>
          </a:solidFill>
          <a:ln w="5715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r>
              <a:rPr lang="es-MX" altLang="es-ES" sz="2000" dirty="0">
                <a:solidFill>
                  <a:schemeClr val="bg1"/>
                </a:solidFill>
                <a:effectLst>
                  <a:outerShdw blurRad="38100" dist="38100" dir="2700000" algn="tl">
                    <a:srgbClr val="000000"/>
                  </a:outerShdw>
                </a:effectLst>
              </a:rPr>
              <a:t>Note que la esfera cargada negativamente </a:t>
            </a:r>
            <a:r>
              <a:rPr lang="es-MX" altLang="es-ES" sz="2000" dirty="0">
                <a:solidFill>
                  <a:srgbClr val="66FF33"/>
                </a:solidFill>
                <a:effectLst>
                  <a:outerShdw blurRad="38100" dist="38100" dir="2700000" algn="tl">
                    <a:srgbClr val="000000"/>
                  </a:outerShdw>
                </a:effectLst>
              </a:rPr>
              <a:t>(verde)</a:t>
            </a:r>
            <a:r>
              <a:rPr lang="es-MX" altLang="es-ES" sz="2000" dirty="0">
                <a:effectLst>
                  <a:outerShdw blurRad="38100" dist="38100" dir="2700000" algn="tl">
                    <a:srgbClr val="000000"/>
                  </a:outerShdw>
                </a:effectLst>
              </a:rPr>
              <a:t> </a:t>
            </a:r>
            <a:r>
              <a:rPr lang="es-MX" altLang="es-ES" sz="2000" dirty="0">
                <a:solidFill>
                  <a:schemeClr val="bg1"/>
                </a:solidFill>
                <a:effectLst>
                  <a:outerShdw blurRad="38100" dist="38100" dir="2700000" algn="tl">
                    <a:srgbClr val="000000"/>
                  </a:outerShdw>
                </a:effectLst>
              </a:rPr>
              <a:t>es</a:t>
            </a:r>
            <a:r>
              <a:rPr lang="es-MX" altLang="es-ES" sz="2000" dirty="0">
                <a:effectLst>
                  <a:outerShdw blurRad="38100" dist="38100" dir="2700000" algn="tl">
                    <a:srgbClr val="000000"/>
                  </a:outerShdw>
                </a:effectLst>
              </a:rPr>
              <a:t> </a:t>
            </a:r>
            <a:r>
              <a:rPr lang="es-MX" altLang="es-ES" sz="2000" dirty="0">
                <a:solidFill>
                  <a:schemeClr val="bg1"/>
                </a:solidFill>
                <a:effectLst>
                  <a:outerShdw blurRad="38100" dist="38100" dir="2700000" algn="tl">
                    <a:srgbClr val="000000"/>
                  </a:outerShdw>
                </a:effectLst>
              </a:rPr>
              <a:t>atraída por la esfera cargada positivamente</a:t>
            </a:r>
            <a:r>
              <a:rPr lang="es-MX" altLang="es-ES" sz="2000" dirty="0">
                <a:effectLst>
                  <a:outerShdw blurRad="38100" dist="38100" dir="2700000" algn="tl">
                    <a:srgbClr val="000000"/>
                  </a:outerShdw>
                </a:effectLst>
              </a:rPr>
              <a:t> </a:t>
            </a:r>
            <a:r>
              <a:rPr lang="es-MX" altLang="es-ES" sz="2000" dirty="0">
                <a:solidFill>
                  <a:srgbClr val="FF0066"/>
                </a:solidFill>
                <a:effectLst>
                  <a:outerShdw blurRad="38100" dist="38100" dir="2700000" algn="tl">
                    <a:srgbClr val="000000"/>
                  </a:outerShdw>
                </a:effectLst>
              </a:rPr>
              <a:t>(roja)</a:t>
            </a:r>
            <a:r>
              <a:rPr lang="es-MX" altLang="es-ES" sz="2000" dirty="0">
                <a:effectLst>
                  <a:outerShdw blurRad="38100" dist="38100" dir="2700000" algn="tl">
                    <a:srgbClr val="000000"/>
                  </a:outerShdw>
                </a:effectLst>
              </a:rPr>
              <a:t>.</a:t>
            </a:r>
          </a:p>
        </p:txBody>
      </p:sp>
      <p:sp>
        <p:nvSpPr>
          <p:cNvPr id="16" name="Text Box 17"/>
          <p:cNvSpPr txBox="1">
            <a:spLocks noChangeArrowheads="1"/>
          </p:cNvSpPr>
          <p:nvPr/>
        </p:nvSpPr>
        <p:spPr bwMode="auto">
          <a:xfrm>
            <a:off x="2575992" y="4997450"/>
            <a:ext cx="4191000" cy="557212"/>
          </a:xfrm>
          <a:prstGeom prst="rect">
            <a:avLst/>
          </a:prstGeom>
          <a:solidFill>
            <a:srgbClr val="CCFFCC"/>
          </a:solidFill>
          <a:ln w="38100">
            <a:solidFill>
              <a:srgbClr val="000000"/>
            </a:solidFill>
            <a:miter lim="800000"/>
            <a:headEnd/>
            <a:tailEnd/>
          </a:ln>
          <a:effectLst>
            <a:outerShdw dist="107763" dir="2700000" algn="ctr" rotWithShape="0">
              <a:schemeClr val="bg2"/>
            </a:outerShdw>
          </a:effec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¡Cargas opuestas se atraen!</a:t>
            </a:r>
          </a:p>
        </p:txBody>
      </p:sp>
      <p:grpSp>
        <p:nvGrpSpPr>
          <p:cNvPr id="17" name="Group 25"/>
          <p:cNvGrpSpPr>
            <a:grpSpLocks/>
          </p:cNvGrpSpPr>
          <p:nvPr/>
        </p:nvGrpSpPr>
        <p:grpSpPr bwMode="auto">
          <a:xfrm>
            <a:off x="5547792" y="2286000"/>
            <a:ext cx="1524000" cy="1676400"/>
            <a:chOff x="3504" y="1632"/>
            <a:chExt cx="960" cy="1056"/>
          </a:xfrm>
        </p:grpSpPr>
        <p:sp>
          <p:nvSpPr>
            <p:cNvPr id="18" name="Text Box 7"/>
            <p:cNvSpPr txBox="1">
              <a:spLocks noChangeArrowheads="1"/>
            </p:cNvSpPr>
            <p:nvPr/>
          </p:nvSpPr>
          <p:spPr bwMode="auto">
            <a:xfrm>
              <a:off x="3792" y="2400"/>
              <a:ext cx="4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2400">
                  <a:solidFill>
                    <a:srgbClr val="000000"/>
                  </a:solidFill>
                </a:rPr>
                <a:t>seda</a:t>
              </a:r>
            </a:p>
          </p:txBody>
        </p:sp>
        <p:sp>
          <p:nvSpPr>
            <p:cNvPr id="19" name="Text Box 8"/>
            <p:cNvSpPr txBox="1">
              <a:spLocks noChangeArrowheads="1"/>
            </p:cNvSpPr>
            <p:nvPr/>
          </p:nvSpPr>
          <p:spPr bwMode="auto">
            <a:xfrm>
              <a:off x="3936" y="1632"/>
              <a:ext cx="528" cy="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sz="2100">
                  <a:solidFill>
                    <a:srgbClr val="000000"/>
                  </a:solidFill>
                </a:rPr>
                <a:t>vidrio</a:t>
              </a:r>
            </a:p>
          </p:txBody>
        </p:sp>
        <p:sp>
          <p:nvSpPr>
            <p:cNvPr id="20" name="Line 11"/>
            <p:cNvSpPr>
              <a:spLocks noChangeShapeType="1"/>
            </p:cNvSpPr>
            <p:nvPr/>
          </p:nvSpPr>
          <p:spPr bwMode="auto">
            <a:xfrm flipH="1" flipV="1">
              <a:off x="3504" y="1968"/>
              <a:ext cx="432" cy="144"/>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grpSp>
      <p:grpSp>
        <p:nvGrpSpPr>
          <p:cNvPr id="21" name="Group 24"/>
          <p:cNvGrpSpPr>
            <a:grpSpLocks/>
          </p:cNvGrpSpPr>
          <p:nvPr/>
        </p:nvGrpSpPr>
        <p:grpSpPr bwMode="auto">
          <a:xfrm>
            <a:off x="2995092" y="1524000"/>
            <a:ext cx="3238500" cy="1219200"/>
            <a:chOff x="1896" y="1152"/>
            <a:chExt cx="2040" cy="768"/>
          </a:xfrm>
        </p:grpSpPr>
        <p:sp>
          <p:nvSpPr>
            <p:cNvPr id="22" name="Line 18"/>
            <p:cNvSpPr>
              <a:spLocks noChangeShapeType="1"/>
            </p:cNvSpPr>
            <p:nvPr/>
          </p:nvSpPr>
          <p:spPr bwMode="auto">
            <a:xfrm>
              <a:off x="1896" y="1152"/>
              <a:ext cx="0" cy="72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sp>
          <p:nvSpPr>
            <p:cNvPr id="23" name="Line 19"/>
            <p:cNvSpPr>
              <a:spLocks noChangeShapeType="1"/>
            </p:cNvSpPr>
            <p:nvPr/>
          </p:nvSpPr>
          <p:spPr bwMode="auto">
            <a:xfrm>
              <a:off x="3936" y="1200"/>
              <a:ext cx="0" cy="72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03130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499"/>
                                          </p:stCondLst>
                                        </p:cTn>
                                        <p:tgtEl>
                                          <p:spTgt spid="21"/>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4" name="Jungle Menu Command.wav"/>
                                        </p:tgtEl>
                                      </p:cMediaNode>
                                    </p:audio>
                                  </p:sub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0-#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4" name="Jungle Menu Command.wav"/>
                                        </p:tgtEl>
                                      </p:cMediaNode>
                                    </p:audio>
                                  </p:sub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additive="base">
                                        <p:cTn id="26" dur="500" fill="hold"/>
                                        <p:tgtEl>
                                          <p:spTgt spid="17"/>
                                        </p:tgtEl>
                                        <p:attrNameLst>
                                          <p:attrName>ppt_x</p:attrName>
                                        </p:attrNameLst>
                                      </p:cBhvr>
                                      <p:tavLst>
                                        <p:tav tm="0">
                                          <p:val>
                                            <p:strVal val="1+#ppt_w/2"/>
                                          </p:val>
                                        </p:tav>
                                        <p:tav tm="100000">
                                          <p:val>
                                            <p:strVal val="#ppt_x"/>
                                          </p:val>
                                        </p:tav>
                                      </p:tavLst>
                                    </p:anim>
                                    <p:anim calcmode="lin" valueType="num">
                                      <p:cBhvr additive="base">
                                        <p:cTn id="27" dur="500" fill="hold"/>
                                        <p:tgtEl>
                                          <p:spTgt spid="1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4" name="Jungle Menu Command.wav"/>
                                        </p:tgtEl>
                                      </p:cMediaNode>
                                    </p:audio>
                                  </p:sub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4" name="Jungle Menu Command.wav"/>
                                        </p:tgtEl>
                                      </p:cMediaNode>
                                    </p:audio>
                                  </p:sub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right)">
                                      <p:cBhvr>
                                        <p:cTn id="38" dur="500"/>
                                        <p:tgtEl>
                                          <p:spTgt spid="15"/>
                                        </p:tgtEl>
                                      </p:cBhvr>
                                    </p:animEffect>
                                  </p:childTnLst>
                                  <p:subTnLst>
                                    <p:audio>
                                      <p:cMediaNode>
                                        <p:cTn display="0" masterRel="sameClick">
                                          <p:stCondLst>
                                            <p:cond evt="begin" delay="0">
                                              <p:tn val="36"/>
                                            </p:cond>
                                          </p:stCondLst>
                                          <p:endCondLst>
                                            <p:cond evt="onStopAudio" delay="0">
                                              <p:tgtEl>
                                                <p:sldTgt/>
                                              </p:tgtEl>
                                            </p:cond>
                                          </p:endCondLst>
                                        </p:cTn>
                                        <p:tgtEl>
                                          <p:sndTgt r:embed="rId4" name="Jungle Menu Command.wav"/>
                                        </p:tgtEl>
                                      </p:cMediaNode>
                                    </p:audio>
                                  </p:subTnLst>
                                </p:cTn>
                              </p:par>
                            </p:childTnLst>
                          </p:cTn>
                        </p:par>
                      </p:childTnLst>
                    </p:cTn>
                  </p:par>
                  <p:par>
                    <p:cTn id="39" fill="hold">
                      <p:stCondLst>
                        <p:cond delay="indefinite"/>
                      </p:stCondLst>
                      <p:childTnLst>
                        <p:par>
                          <p:cTn id="40" fill="hold">
                            <p:stCondLst>
                              <p:cond delay="0"/>
                            </p:stCondLst>
                            <p:childTnLst>
                              <p:par>
                                <p:cTn id="41" presetID="15"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1000" fill="hold"/>
                                        <p:tgtEl>
                                          <p:spTgt spid="16"/>
                                        </p:tgtEl>
                                        <p:attrNameLst>
                                          <p:attrName>ppt_w</p:attrName>
                                        </p:attrNameLst>
                                      </p:cBhvr>
                                      <p:tavLst>
                                        <p:tav tm="0">
                                          <p:val>
                                            <p:fltVal val="0"/>
                                          </p:val>
                                        </p:tav>
                                        <p:tav tm="100000">
                                          <p:val>
                                            <p:strVal val="#ppt_w"/>
                                          </p:val>
                                        </p:tav>
                                      </p:tavLst>
                                    </p:anim>
                                    <p:anim calcmode="lin" valueType="num">
                                      <p:cBhvr>
                                        <p:cTn id="44" dur="1000" fill="hold"/>
                                        <p:tgtEl>
                                          <p:spTgt spid="16"/>
                                        </p:tgtEl>
                                        <p:attrNameLst>
                                          <p:attrName>ppt_h</p:attrName>
                                        </p:attrNameLst>
                                      </p:cBhvr>
                                      <p:tavLst>
                                        <p:tav tm="0">
                                          <p:val>
                                            <p:fltVal val="0"/>
                                          </p:val>
                                        </p:tav>
                                        <p:tav tm="100000">
                                          <p:val>
                                            <p:strVal val="#ppt_h"/>
                                          </p:val>
                                        </p:tav>
                                      </p:tavLst>
                                    </p:anim>
                                    <p:anim calcmode="lin" valueType="num">
                                      <p:cBhvr>
                                        <p:cTn id="45"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16"/>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15" grpId="0" animBg="1" autoUpdateAnimBg="0"/>
      <p:bldP spid="1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l="-17000" r="-17000"/>
          </a:stretch>
        </a:blipFill>
        <a:effectLst/>
      </p:bgPr>
    </p:bg>
    <p:spTree>
      <p:nvGrpSpPr>
        <p:cNvPr id="1" name=""/>
        <p:cNvGrpSpPr/>
        <p:nvPr/>
      </p:nvGrpSpPr>
      <p:grpSpPr>
        <a:xfrm>
          <a:off x="0" y="0"/>
          <a:ext cx="0" cy="0"/>
          <a:chOff x="0" y="0"/>
          <a:chExt cx="0" cy="0"/>
        </a:xfrm>
      </p:grpSpPr>
      <p:sp>
        <p:nvSpPr>
          <p:cNvPr id="4" name="Rectangle 41"/>
          <p:cNvSpPr>
            <a:spLocks noChangeArrowheads="1"/>
          </p:cNvSpPr>
          <p:nvPr/>
        </p:nvSpPr>
        <p:spPr bwMode="auto">
          <a:xfrm>
            <a:off x="907976" y="895400"/>
            <a:ext cx="7467600" cy="4343400"/>
          </a:xfrm>
          <a:prstGeom prst="rect">
            <a:avLst/>
          </a:prstGeom>
          <a:solidFill>
            <a:schemeClr val="accent2"/>
          </a:solidFill>
          <a:ln w="5715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a:spcBef>
                <a:spcPct val="50000"/>
              </a:spcBef>
              <a:defRPr/>
            </a:pPr>
            <a:endParaRPr lang="es-ES">
              <a:effectLst>
                <a:outerShdw blurRad="38100" dist="38100" dir="2700000" algn="tl">
                  <a:srgbClr val="000000">
                    <a:alpha val="43137"/>
                  </a:srgbClr>
                </a:outerShdw>
              </a:effectLst>
            </a:endParaRPr>
          </a:p>
        </p:txBody>
      </p:sp>
      <p:sp>
        <p:nvSpPr>
          <p:cNvPr id="5" name="Rectangle 2"/>
          <p:cNvSpPr>
            <a:spLocks noGrp="1" noChangeArrowheads="1"/>
          </p:cNvSpPr>
          <p:nvPr>
            <p:ph type="title"/>
          </p:nvPr>
        </p:nvSpPr>
        <p:spPr>
          <a:xfrm>
            <a:off x="755576" y="-171400"/>
            <a:ext cx="7315200" cy="1143000"/>
          </a:xfrm>
        </p:spPr>
        <p:txBody>
          <a:bodyPr/>
          <a:lstStyle/>
          <a:p>
            <a:pPr algn="ctr">
              <a:defRPr/>
            </a:pPr>
            <a:r>
              <a:rPr lang="es-MX" altLang="es-ES" sz="3800" b="1" dirty="0" smtClean="0"/>
              <a:t>Primera ley de la electrostática</a:t>
            </a:r>
          </a:p>
        </p:txBody>
      </p:sp>
      <p:sp>
        <p:nvSpPr>
          <p:cNvPr id="6" name="Text Box 3"/>
          <p:cNvSpPr txBox="1">
            <a:spLocks noChangeArrowheads="1"/>
          </p:cNvSpPr>
          <p:nvPr/>
        </p:nvSpPr>
        <p:spPr bwMode="auto">
          <a:xfrm>
            <a:off x="1288976" y="1037690"/>
            <a:ext cx="6705600" cy="1155700"/>
          </a:xfrm>
          <a:prstGeom prst="rect">
            <a:avLst/>
          </a:prstGeom>
          <a:solidFill>
            <a:srgbClr val="CCFFCC"/>
          </a:solidFill>
          <a:ln w="28575">
            <a:solidFill>
              <a:srgbClr val="000000"/>
            </a:solidFill>
            <a:miter lim="800000"/>
            <a:headEnd/>
            <a:tailEnd/>
          </a:ln>
          <a:effectLst>
            <a:outerShdw dist="107763" dir="2700000" algn="ctr" rotWithShape="0">
              <a:schemeClr val="bg2"/>
            </a:outerShdw>
          </a:effectLst>
        </p:spPr>
        <p:txBody>
          <a:bodyPr tIns="137160" bIns="137160">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pPr algn="ctr">
              <a:spcBef>
                <a:spcPct val="0"/>
              </a:spcBef>
            </a:pPr>
            <a:r>
              <a:rPr lang="es-MX" altLang="es-ES" dirty="0">
                <a:solidFill>
                  <a:srgbClr val="000000"/>
                </a:solidFill>
              </a:rPr>
              <a:t>Cargas iguales se </a:t>
            </a:r>
            <a:r>
              <a:rPr lang="es-MX" altLang="es-ES" dirty="0" smtClean="0">
                <a:solidFill>
                  <a:srgbClr val="000000"/>
                </a:solidFill>
              </a:rPr>
              <a:t>repelan</a:t>
            </a:r>
            <a:r>
              <a:rPr lang="es-MX" altLang="es-ES" dirty="0">
                <a:solidFill>
                  <a:srgbClr val="000000"/>
                </a:solidFill>
              </a:rPr>
              <a:t>;</a:t>
            </a:r>
          </a:p>
          <a:p>
            <a:pPr algn="ctr">
              <a:spcBef>
                <a:spcPct val="0"/>
              </a:spcBef>
            </a:pPr>
            <a:r>
              <a:rPr lang="es-MX" altLang="es-ES" dirty="0">
                <a:solidFill>
                  <a:srgbClr val="000000"/>
                </a:solidFill>
              </a:rPr>
              <a:t>cargas opuestas se atraen.</a:t>
            </a:r>
          </a:p>
        </p:txBody>
      </p:sp>
      <p:grpSp>
        <p:nvGrpSpPr>
          <p:cNvPr id="7" name="Group 23"/>
          <p:cNvGrpSpPr>
            <a:grpSpLocks/>
          </p:cNvGrpSpPr>
          <p:nvPr/>
        </p:nvGrpSpPr>
        <p:grpSpPr bwMode="auto">
          <a:xfrm>
            <a:off x="1593776" y="2463378"/>
            <a:ext cx="2438400" cy="1287463"/>
            <a:chOff x="1104" y="2208"/>
            <a:chExt cx="1536" cy="960"/>
          </a:xfrm>
        </p:grpSpPr>
        <p:sp>
          <p:nvSpPr>
            <p:cNvPr id="8" name="Rectangle 4"/>
            <p:cNvSpPr>
              <a:spLocks noChangeArrowheads="1"/>
            </p:cNvSpPr>
            <p:nvPr/>
          </p:nvSpPr>
          <p:spPr bwMode="auto">
            <a:xfrm>
              <a:off x="1104" y="2208"/>
              <a:ext cx="1536" cy="96"/>
            </a:xfrm>
            <a:prstGeom prst="rect">
              <a:avLst/>
            </a:prstGeom>
            <a:solidFill>
              <a:schemeClr val="tx2"/>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9" name="Line 6"/>
            <p:cNvSpPr>
              <a:spLocks noChangeShapeType="1"/>
            </p:cNvSpPr>
            <p:nvPr/>
          </p:nvSpPr>
          <p:spPr bwMode="auto">
            <a:xfrm flipH="1">
              <a:off x="1344" y="2304"/>
              <a:ext cx="288" cy="86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sp>
          <p:nvSpPr>
            <p:cNvPr id="10" name="Line 7"/>
            <p:cNvSpPr>
              <a:spLocks noChangeShapeType="1"/>
            </p:cNvSpPr>
            <p:nvPr/>
          </p:nvSpPr>
          <p:spPr bwMode="auto">
            <a:xfrm>
              <a:off x="2112" y="2304"/>
              <a:ext cx="288" cy="86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grpSp>
      <p:grpSp>
        <p:nvGrpSpPr>
          <p:cNvPr id="11" name="Group 22"/>
          <p:cNvGrpSpPr>
            <a:grpSpLocks/>
          </p:cNvGrpSpPr>
          <p:nvPr/>
        </p:nvGrpSpPr>
        <p:grpSpPr bwMode="auto">
          <a:xfrm>
            <a:off x="1136576" y="3727821"/>
            <a:ext cx="3352800" cy="747713"/>
            <a:chOff x="816" y="3120"/>
            <a:chExt cx="2112" cy="471"/>
          </a:xfrm>
        </p:grpSpPr>
        <p:sp>
          <p:nvSpPr>
            <p:cNvPr id="12" name="AutoShape 10"/>
            <p:cNvSpPr>
              <a:spLocks noChangeArrowheads="1"/>
            </p:cNvSpPr>
            <p:nvPr/>
          </p:nvSpPr>
          <p:spPr bwMode="auto">
            <a:xfrm>
              <a:off x="1248" y="3120"/>
              <a:ext cx="192" cy="192"/>
            </a:xfrm>
            <a:prstGeom prst="octagon">
              <a:avLst>
                <a:gd name="adj" fmla="val 29287"/>
              </a:avLst>
            </a:prstGeom>
            <a:solidFill>
              <a:srgbClr val="66FF3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13" name="AutoShape 11"/>
            <p:cNvSpPr>
              <a:spLocks noChangeArrowheads="1"/>
            </p:cNvSpPr>
            <p:nvPr/>
          </p:nvSpPr>
          <p:spPr bwMode="auto">
            <a:xfrm>
              <a:off x="2304" y="3120"/>
              <a:ext cx="192" cy="192"/>
            </a:xfrm>
            <a:prstGeom prst="octagon">
              <a:avLst>
                <a:gd name="adj" fmla="val 29287"/>
              </a:avLst>
            </a:prstGeom>
            <a:solidFill>
              <a:srgbClr val="66FF3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14" name="Text Box 16"/>
            <p:cNvSpPr txBox="1">
              <a:spLocks noChangeArrowheads="1"/>
            </p:cNvSpPr>
            <p:nvPr/>
          </p:nvSpPr>
          <p:spPr bwMode="auto">
            <a:xfrm>
              <a:off x="2208" y="3264"/>
              <a:ext cx="5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t>Neg</a:t>
              </a:r>
            </a:p>
          </p:txBody>
        </p:sp>
        <p:sp>
          <p:nvSpPr>
            <p:cNvPr id="15" name="Text Box 17"/>
            <p:cNvSpPr txBox="1">
              <a:spLocks noChangeArrowheads="1"/>
            </p:cNvSpPr>
            <p:nvPr/>
          </p:nvSpPr>
          <p:spPr bwMode="auto">
            <a:xfrm>
              <a:off x="1104" y="3264"/>
              <a:ext cx="5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dirty="0" err="1"/>
                <a:t>Neg</a:t>
              </a:r>
              <a:endParaRPr lang="es-MX" altLang="es-ES" dirty="0"/>
            </a:p>
          </p:txBody>
        </p:sp>
        <p:sp>
          <p:nvSpPr>
            <p:cNvPr id="16" name="AutoShape 18"/>
            <p:cNvSpPr>
              <a:spLocks noChangeArrowheads="1"/>
            </p:cNvSpPr>
            <p:nvPr/>
          </p:nvSpPr>
          <p:spPr bwMode="auto">
            <a:xfrm>
              <a:off x="2592" y="3120"/>
              <a:ext cx="336" cy="144"/>
            </a:xfrm>
            <a:prstGeom prst="rightArrow">
              <a:avLst>
                <a:gd name="adj1" fmla="val 50000"/>
                <a:gd name="adj2" fmla="val 58333"/>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17" name="AutoShape 19"/>
            <p:cNvSpPr>
              <a:spLocks noChangeArrowheads="1"/>
            </p:cNvSpPr>
            <p:nvPr/>
          </p:nvSpPr>
          <p:spPr bwMode="auto">
            <a:xfrm flipH="1">
              <a:off x="816" y="3120"/>
              <a:ext cx="336" cy="144"/>
            </a:xfrm>
            <a:prstGeom prst="rightArrow">
              <a:avLst>
                <a:gd name="adj1" fmla="val 50000"/>
                <a:gd name="adj2" fmla="val 58333"/>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grpSp>
      <p:grpSp>
        <p:nvGrpSpPr>
          <p:cNvPr id="18" name="Group 32"/>
          <p:cNvGrpSpPr>
            <a:grpSpLocks/>
          </p:cNvGrpSpPr>
          <p:nvPr/>
        </p:nvGrpSpPr>
        <p:grpSpPr bwMode="auto">
          <a:xfrm>
            <a:off x="5251376" y="2463378"/>
            <a:ext cx="2438400" cy="2271713"/>
            <a:chOff x="3408" y="2208"/>
            <a:chExt cx="1536" cy="1431"/>
          </a:xfrm>
        </p:grpSpPr>
        <p:sp>
          <p:nvSpPr>
            <p:cNvPr id="19" name="Rectangle 5"/>
            <p:cNvSpPr>
              <a:spLocks noChangeArrowheads="1"/>
            </p:cNvSpPr>
            <p:nvPr/>
          </p:nvSpPr>
          <p:spPr bwMode="auto">
            <a:xfrm>
              <a:off x="3408" y="2208"/>
              <a:ext cx="1536" cy="96"/>
            </a:xfrm>
            <a:prstGeom prst="rect">
              <a:avLst/>
            </a:prstGeom>
            <a:solidFill>
              <a:schemeClr val="tx2"/>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20" name="Line 8"/>
            <p:cNvSpPr>
              <a:spLocks noChangeShapeType="1"/>
            </p:cNvSpPr>
            <p:nvPr/>
          </p:nvSpPr>
          <p:spPr bwMode="auto">
            <a:xfrm>
              <a:off x="3744" y="2304"/>
              <a:ext cx="288" cy="86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sp>
          <p:nvSpPr>
            <p:cNvPr id="21" name="Line 9"/>
            <p:cNvSpPr>
              <a:spLocks noChangeShapeType="1"/>
            </p:cNvSpPr>
            <p:nvPr/>
          </p:nvSpPr>
          <p:spPr bwMode="auto">
            <a:xfrm flipH="1">
              <a:off x="4320" y="2304"/>
              <a:ext cx="288" cy="86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spcBef>
                  <a:spcPct val="50000"/>
                </a:spcBef>
                <a:defRPr/>
              </a:pPr>
              <a:endParaRPr lang="es-ES">
                <a:effectLst>
                  <a:outerShdw blurRad="38100" dist="38100" dir="2700000" algn="tl">
                    <a:srgbClr val="000000">
                      <a:alpha val="43137"/>
                    </a:srgbClr>
                  </a:outerShdw>
                </a:effectLst>
              </a:endParaRPr>
            </a:p>
          </p:txBody>
        </p:sp>
        <p:sp>
          <p:nvSpPr>
            <p:cNvPr id="22" name="AutoShape 12"/>
            <p:cNvSpPr>
              <a:spLocks noChangeArrowheads="1"/>
            </p:cNvSpPr>
            <p:nvPr/>
          </p:nvSpPr>
          <p:spPr bwMode="auto">
            <a:xfrm>
              <a:off x="3936" y="3120"/>
              <a:ext cx="192" cy="192"/>
            </a:xfrm>
            <a:prstGeom prst="octagon">
              <a:avLst>
                <a:gd name="adj" fmla="val 29287"/>
              </a:avLst>
            </a:prstGeom>
            <a:solidFill>
              <a:srgbClr val="66FF3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23" name="AutoShape 13"/>
            <p:cNvSpPr>
              <a:spLocks noChangeArrowheads="1"/>
            </p:cNvSpPr>
            <p:nvPr/>
          </p:nvSpPr>
          <p:spPr bwMode="auto">
            <a:xfrm>
              <a:off x="4224" y="3120"/>
              <a:ext cx="192" cy="192"/>
            </a:xfrm>
            <a:prstGeom prst="octagon">
              <a:avLst>
                <a:gd name="adj" fmla="val 29287"/>
              </a:avLst>
            </a:prstGeom>
            <a:solidFill>
              <a:srgbClr val="FF0066"/>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24" name="Text Box 14"/>
            <p:cNvSpPr txBox="1">
              <a:spLocks noChangeArrowheads="1"/>
            </p:cNvSpPr>
            <p:nvPr/>
          </p:nvSpPr>
          <p:spPr bwMode="auto">
            <a:xfrm>
              <a:off x="4224" y="3312"/>
              <a:ext cx="4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dirty="0"/>
                <a:t>Pos</a:t>
              </a:r>
            </a:p>
          </p:txBody>
        </p:sp>
        <p:sp>
          <p:nvSpPr>
            <p:cNvPr id="25" name="Text Box 15"/>
            <p:cNvSpPr txBox="1">
              <a:spLocks noChangeArrowheads="1"/>
            </p:cNvSpPr>
            <p:nvPr/>
          </p:nvSpPr>
          <p:spPr bwMode="auto">
            <a:xfrm>
              <a:off x="3744" y="3312"/>
              <a:ext cx="57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t>Neg</a:t>
              </a:r>
            </a:p>
          </p:txBody>
        </p:sp>
        <p:sp>
          <p:nvSpPr>
            <p:cNvPr id="26" name="AutoShape 20"/>
            <p:cNvSpPr>
              <a:spLocks noChangeArrowheads="1"/>
            </p:cNvSpPr>
            <p:nvPr/>
          </p:nvSpPr>
          <p:spPr bwMode="auto">
            <a:xfrm>
              <a:off x="3504" y="3120"/>
              <a:ext cx="336" cy="144"/>
            </a:xfrm>
            <a:prstGeom prst="rightArrow">
              <a:avLst>
                <a:gd name="adj1" fmla="val 50000"/>
                <a:gd name="adj2" fmla="val 58333"/>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27" name="AutoShape 21"/>
            <p:cNvSpPr>
              <a:spLocks noChangeArrowheads="1"/>
            </p:cNvSpPr>
            <p:nvPr/>
          </p:nvSpPr>
          <p:spPr bwMode="auto">
            <a:xfrm flipH="1">
              <a:off x="4512" y="3120"/>
              <a:ext cx="336" cy="144"/>
            </a:xfrm>
            <a:prstGeom prst="rightArrow">
              <a:avLst>
                <a:gd name="adj1" fmla="val 50000"/>
                <a:gd name="adj2" fmla="val 58333"/>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grpSp>
      <p:grpSp>
        <p:nvGrpSpPr>
          <p:cNvPr id="28" name="Group 40"/>
          <p:cNvGrpSpPr>
            <a:grpSpLocks/>
          </p:cNvGrpSpPr>
          <p:nvPr/>
        </p:nvGrpSpPr>
        <p:grpSpPr bwMode="auto">
          <a:xfrm>
            <a:off x="1137186" y="4454500"/>
            <a:ext cx="3352800" cy="774700"/>
            <a:chOff x="816" y="3648"/>
            <a:chExt cx="2112" cy="488"/>
          </a:xfrm>
        </p:grpSpPr>
        <p:grpSp>
          <p:nvGrpSpPr>
            <p:cNvPr id="29" name="Group 31"/>
            <p:cNvGrpSpPr>
              <a:grpSpLocks/>
            </p:cNvGrpSpPr>
            <p:nvPr/>
          </p:nvGrpSpPr>
          <p:grpSpPr bwMode="auto">
            <a:xfrm>
              <a:off x="1104" y="3648"/>
              <a:ext cx="1536" cy="488"/>
              <a:chOff x="1104" y="3120"/>
              <a:chExt cx="1536" cy="488"/>
            </a:xfrm>
          </p:grpSpPr>
          <p:grpSp>
            <p:nvGrpSpPr>
              <p:cNvPr id="32" name="Group 27"/>
              <p:cNvGrpSpPr>
                <a:grpSpLocks/>
              </p:cNvGrpSpPr>
              <p:nvPr/>
            </p:nvGrpSpPr>
            <p:grpSpPr bwMode="auto">
              <a:xfrm>
                <a:off x="2160" y="3120"/>
                <a:ext cx="480" cy="488"/>
                <a:chOff x="2400" y="3744"/>
                <a:chExt cx="480" cy="488"/>
              </a:xfrm>
            </p:grpSpPr>
            <p:sp>
              <p:nvSpPr>
                <p:cNvPr id="36" name="AutoShape 25"/>
                <p:cNvSpPr>
                  <a:spLocks noChangeArrowheads="1"/>
                </p:cNvSpPr>
                <p:nvPr/>
              </p:nvSpPr>
              <p:spPr bwMode="auto">
                <a:xfrm>
                  <a:off x="2544" y="3744"/>
                  <a:ext cx="192" cy="192"/>
                </a:xfrm>
                <a:prstGeom prst="octagon">
                  <a:avLst>
                    <a:gd name="adj" fmla="val 29287"/>
                  </a:avLst>
                </a:prstGeom>
                <a:solidFill>
                  <a:srgbClr val="FF0066"/>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37" name="Text Box 26"/>
                <p:cNvSpPr txBox="1">
                  <a:spLocks noChangeArrowheads="1"/>
                </p:cNvSpPr>
                <p:nvPr/>
              </p:nvSpPr>
              <p:spPr bwMode="auto">
                <a:xfrm>
                  <a:off x="2400" y="3905"/>
                  <a:ext cx="4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t>Pos</a:t>
                  </a:r>
                </a:p>
              </p:txBody>
            </p:sp>
          </p:grpSp>
          <p:grpSp>
            <p:nvGrpSpPr>
              <p:cNvPr id="33" name="Group 28"/>
              <p:cNvGrpSpPr>
                <a:grpSpLocks/>
              </p:cNvGrpSpPr>
              <p:nvPr/>
            </p:nvGrpSpPr>
            <p:grpSpPr bwMode="auto">
              <a:xfrm>
                <a:off x="1104" y="3120"/>
                <a:ext cx="480" cy="488"/>
                <a:chOff x="2400" y="3744"/>
                <a:chExt cx="480" cy="488"/>
              </a:xfrm>
            </p:grpSpPr>
            <p:sp>
              <p:nvSpPr>
                <p:cNvPr id="34" name="AutoShape 29"/>
                <p:cNvSpPr>
                  <a:spLocks noChangeArrowheads="1"/>
                </p:cNvSpPr>
                <p:nvPr/>
              </p:nvSpPr>
              <p:spPr bwMode="auto">
                <a:xfrm>
                  <a:off x="2544" y="3744"/>
                  <a:ext cx="192" cy="192"/>
                </a:xfrm>
                <a:prstGeom prst="octagon">
                  <a:avLst>
                    <a:gd name="adj" fmla="val 29287"/>
                  </a:avLst>
                </a:prstGeom>
                <a:solidFill>
                  <a:srgbClr val="FF0066"/>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35" name="Text Box 30"/>
                <p:cNvSpPr txBox="1">
                  <a:spLocks noChangeArrowheads="1"/>
                </p:cNvSpPr>
                <p:nvPr/>
              </p:nvSpPr>
              <p:spPr bwMode="auto">
                <a:xfrm>
                  <a:off x="2400" y="3905"/>
                  <a:ext cx="4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dirty="0"/>
                    <a:t>Pos</a:t>
                  </a:r>
                </a:p>
              </p:txBody>
            </p:sp>
          </p:grpSp>
        </p:grpSp>
        <p:sp>
          <p:nvSpPr>
            <p:cNvPr id="30" name="AutoShape 38"/>
            <p:cNvSpPr>
              <a:spLocks noChangeArrowheads="1"/>
            </p:cNvSpPr>
            <p:nvPr/>
          </p:nvSpPr>
          <p:spPr bwMode="auto">
            <a:xfrm>
              <a:off x="2592" y="3648"/>
              <a:ext cx="336" cy="144"/>
            </a:xfrm>
            <a:prstGeom prst="rightArrow">
              <a:avLst>
                <a:gd name="adj1" fmla="val 50000"/>
                <a:gd name="adj2" fmla="val 58333"/>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31" name="AutoShape 39"/>
            <p:cNvSpPr>
              <a:spLocks noChangeArrowheads="1"/>
            </p:cNvSpPr>
            <p:nvPr/>
          </p:nvSpPr>
          <p:spPr bwMode="auto">
            <a:xfrm flipH="1">
              <a:off x="816" y="3648"/>
              <a:ext cx="336" cy="144"/>
            </a:xfrm>
            <a:prstGeom prst="rightArrow">
              <a:avLst>
                <a:gd name="adj1" fmla="val 50000"/>
                <a:gd name="adj2" fmla="val 58333"/>
              </a:avLst>
            </a:prstGeom>
            <a:solidFill>
              <a:srgbClr val="FFFF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74755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subTnLst>
                                    <p:audio>
                                      <p:cMediaNode>
                                        <p:cTn display="0" masterRel="sameClick">
                                          <p:stCondLst>
                                            <p:cond evt="begin" delay="0">
                                              <p:tn val="13"/>
                                            </p:cond>
                                          </p:stCondLst>
                                          <p:endCondLst>
                                            <p:cond evt="onStopAudio" delay="0">
                                              <p:tgtEl>
                                                <p:sldTgt/>
                                              </p:tgtEl>
                                            </p:cond>
                                          </p:endCondLst>
                                        </p:cTn>
                                        <p:tgtEl>
                                          <p:sndTgt r:embed="rId3" name="Jungle Menu Command.wav"/>
                                        </p:tgtEl>
                                      </p:cMediaNode>
                                    </p:audio>
                                  </p:sub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0-#ppt_w/2"/>
                                          </p:val>
                                        </p:tav>
                                        <p:tav tm="100000">
                                          <p:val>
                                            <p:strVal val="#ppt_x"/>
                                          </p:val>
                                        </p:tav>
                                      </p:tavLst>
                                    </p:anim>
                                    <p:anim calcmode="lin" valueType="num">
                                      <p:cBhvr additive="base">
                                        <p:cTn id="21" dur="500" fill="hold"/>
                                        <p:tgtEl>
                                          <p:spTgt spid="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Jungle Menu Command.wav"/>
                                        </p:tgtEl>
                                      </p:cMediaNode>
                                    </p:audio>
                                  </p:sub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dissolve">
                                      <p:cBhvr>
                                        <p:cTn id="25"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audio>
                                      <p:cMediaNode>
                                        <p:cTn display="0" masterRel="sameClick">
                                          <p:stCondLst>
                                            <p:cond evt="begin" delay="0">
                                              <p:tn val="23"/>
                                            </p:cond>
                                          </p:stCondLst>
                                          <p:endCondLst>
                                            <p:cond evt="onStopAudio" delay="0">
                                              <p:tgtEl>
                                                <p:sldTgt/>
                                              </p:tgtEl>
                                            </p:cond>
                                          </p:endCondLst>
                                        </p:cTn>
                                        <p:tgtEl>
                                          <p:sndTgt r:embed="rId3" name="Jungle Menu Command.wav"/>
                                        </p:tgtEl>
                                      </p:cMediaNode>
                                    </p:audio>
                                  </p:sub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dissolve">
                                      <p:cBhvr>
                                        <p:cTn id="30" dur="500"/>
                                        <p:tgtEl>
                                          <p:spTgt spid="28"/>
                                        </p:tgtEl>
                                      </p:cBhvr>
                                    </p:animEffect>
                                  </p:childTnLst>
                                  <p:subTnLst>
                                    <p:audio>
                                      <p:cMediaNode>
                                        <p:cTn display="0" masterRel="sameClick">
                                          <p:stCondLst>
                                            <p:cond evt="begin" delay="0">
                                              <p:tn val="28"/>
                                            </p:cond>
                                          </p:stCondLst>
                                          <p:endCondLst>
                                            <p:cond evt="onStopAudio" delay="0">
                                              <p:tgtEl>
                                                <p:sldTgt/>
                                              </p:tgtEl>
                                            </p:cond>
                                          </p:endCondLst>
                                        </p:cTn>
                                        <p:tgtEl>
                                          <p:sndTgt r:embed="rId2" name="CAMERA.WAV"/>
                                        </p:tgtEl>
                                      </p:cMediaNode>
                                    </p:audio>
                                  </p:subTnLst>
                                </p:cTn>
                              </p:par>
                            </p:childTnLst>
                          </p:cTn>
                        </p:par>
                      </p:childTnLst>
                    </p:cTn>
                  </p:par>
                  <p:par>
                    <p:cTn id="31" fill="hold">
                      <p:stCondLst>
                        <p:cond delay="indefinite"/>
                      </p:stCondLst>
                      <p:childTnLst>
                        <p:par>
                          <p:cTn id="32" fill="hold">
                            <p:stCondLst>
                              <p:cond delay="0"/>
                            </p:stCondLst>
                            <p:childTnLst>
                              <p:par>
                                <p:cTn id="33" presetID="15"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p:cTn id="35" dur="1000" fill="hold"/>
                                        <p:tgtEl>
                                          <p:spTgt spid="18"/>
                                        </p:tgtEl>
                                        <p:attrNameLst>
                                          <p:attrName>ppt_w</p:attrName>
                                        </p:attrNameLst>
                                      </p:cBhvr>
                                      <p:tavLst>
                                        <p:tav tm="0">
                                          <p:val>
                                            <p:fltVal val="0"/>
                                          </p:val>
                                        </p:tav>
                                        <p:tav tm="100000">
                                          <p:val>
                                            <p:strVal val="#ppt_w"/>
                                          </p:val>
                                        </p:tav>
                                      </p:tavLst>
                                    </p:anim>
                                    <p:anim calcmode="lin" valueType="num">
                                      <p:cBhvr>
                                        <p:cTn id="36" dur="1000" fill="hold"/>
                                        <p:tgtEl>
                                          <p:spTgt spid="18"/>
                                        </p:tgtEl>
                                        <p:attrNameLst>
                                          <p:attrName>ppt_h</p:attrName>
                                        </p:attrNameLst>
                                      </p:cBhvr>
                                      <p:tavLst>
                                        <p:tav tm="0">
                                          <p:val>
                                            <p:fltVal val="0"/>
                                          </p:val>
                                        </p:tav>
                                        <p:tav tm="100000">
                                          <p:val>
                                            <p:strVal val="#ppt_h"/>
                                          </p:val>
                                        </p:tav>
                                      </p:tavLst>
                                    </p:anim>
                                    <p:anim calcmode="lin" valueType="num">
                                      <p:cBhvr>
                                        <p:cTn id="37"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8"/>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3"/>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utoUpdateAnimBg="0"/>
      <p:bldP spid="6"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l="-17000" r="-17000"/>
          </a:stretch>
        </a:blipFill>
        <a:effectLst/>
      </p:bgPr>
    </p:bg>
    <p:spTree>
      <p:nvGrpSpPr>
        <p:cNvPr id="1" name=""/>
        <p:cNvGrpSpPr/>
        <p:nvPr/>
      </p:nvGrpSpPr>
      <p:grpSpPr>
        <a:xfrm>
          <a:off x="0" y="0"/>
          <a:ext cx="0" cy="0"/>
          <a:chOff x="0" y="0"/>
          <a:chExt cx="0" cy="0"/>
        </a:xfrm>
      </p:grpSpPr>
      <p:sp>
        <p:nvSpPr>
          <p:cNvPr id="38" name="Rectangle 2"/>
          <p:cNvSpPr>
            <a:spLocks noGrp="1" noChangeArrowheads="1"/>
          </p:cNvSpPr>
          <p:nvPr>
            <p:ph type="title"/>
          </p:nvPr>
        </p:nvSpPr>
        <p:spPr>
          <a:xfrm>
            <a:off x="846758" y="-140761"/>
            <a:ext cx="7315200" cy="1143000"/>
          </a:xfrm>
        </p:spPr>
        <p:txBody>
          <a:bodyPr/>
          <a:lstStyle/>
          <a:p>
            <a:pPr algn="ctr">
              <a:defRPr/>
            </a:pPr>
            <a:r>
              <a:rPr lang="es-MX" altLang="es-ES" b="1" dirty="0" smtClean="0"/>
              <a:t>La cantidad de carga</a:t>
            </a:r>
          </a:p>
        </p:txBody>
      </p:sp>
      <p:sp>
        <p:nvSpPr>
          <p:cNvPr id="39" name="Text Box 3"/>
          <p:cNvSpPr txBox="1">
            <a:spLocks noChangeArrowheads="1"/>
          </p:cNvSpPr>
          <p:nvPr/>
        </p:nvSpPr>
        <p:spPr bwMode="auto">
          <a:xfrm>
            <a:off x="541958" y="823407"/>
            <a:ext cx="7924800" cy="1736725"/>
          </a:xfrm>
          <a:prstGeom prst="rect">
            <a:avLst/>
          </a:prstGeom>
          <a:solidFill>
            <a:schemeClr val="accent2"/>
          </a:solidFill>
          <a:ln w="57150">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just">
              <a:spcBef>
                <a:spcPct val="50000"/>
              </a:spcBef>
              <a:defRPr/>
            </a:pPr>
            <a:r>
              <a:rPr lang="es-MX" altLang="es-ES" sz="2600" dirty="0">
                <a:solidFill>
                  <a:schemeClr val="bg1"/>
                </a:solidFill>
                <a:effectLst>
                  <a:outerShdw blurRad="38100" dist="38100" dir="2700000" algn="tl">
                    <a:srgbClr val="000000"/>
                  </a:outerShdw>
                </a:effectLst>
                <a:latin typeface="Tahoma" panose="020B0604030504040204" pitchFamily="34" charset="0"/>
              </a:rPr>
              <a:t>La cantidad de carga (q) se puede definir en términos del número de electrones, pero el Coulomb (C) es una mejor </a:t>
            </a:r>
            <a:r>
              <a:rPr lang="es-MX" altLang="es-ES" sz="2600" dirty="0" smtClean="0">
                <a:solidFill>
                  <a:schemeClr val="bg1"/>
                </a:solidFill>
                <a:effectLst>
                  <a:outerShdw blurRad="38100" dist="38100" dir="2700000" algn="tl">
                    <a:srgbClr val="000000"/>
                  </a:outerShdw>
                </a:effectLst>
                <a:latin typeface="Tahoma" panose="020B0604030504040204" pitchFamily="34" charset="0"/>
              </a:rPr>
              <a:t>unidad. </a:t>
            </a:r>
            <a:r>
              <a:rPr lang="es-MX" altLang="es-ES" sz="2600" dirty="0">
                <a:solidFill>
                  <a:schemeClr val="bg1"/>
                </a:solidFill>
                <a:effectLst>
                  <a:outerShdw blurRad="38100" dist="38100" dir="2700000" algn="tl">
                    <a:srgbClr val="000000"/>
                  </a:outerShdw>
                </a:effectLst>
                <a:latin typeface="Tahoma" panose="020B0604030504040204" pitchFamily="34" charset="0"/>
              </a:rPr>
              <a:t>La siguiente puede ser una definición temporal:</a:t>
            </a:r>
          </a:p>
        </p:txBody>
      </p:sp>
      <p:sp>
        <p:nvSpPr>
          <p:cNvPr id="40" name="Text Box 4"/>
          <p:cNvSpPr txBox="1">
            <a:spLocks noChangeArrowheads="1"/>
          </p:cNvSpPr>
          <p:nvPr/>
        </p:nvSpPr>
        <p:spPr bwMode="auto">
          <a:xfrm>
            <a:off x="1113458" y="2882672"/>
            <a:ext cx="6781800" cy="738188"/>
          </a:xfrm>
          <a:prstGeom prst="rect">
            <a:avLst/>
          </a:prstGeom>
          <a:solidFill>
            <a:srgbClr val="FFFFCC"/>
          </a:solidFill>
          <a:ln w="38100">
            <a:solidFill>
              <a:srgbClr val="000000"/>
            </a:solidFill>
            <a:miter lim="800000"/>
            <a:headEnd/>
            <a:tailEnd/>
          </a:ln>
          <a:effectLst>
            <a:outerShdw dist="107763" dir="2700000" algn="ctr" rotWithShape="0">
              <a:schemeClr val="bg2"/>
            </a:outerShdw>
          </a:effectLst>
        </p:spPr>
        <p:txBody>
          <a:bodyPr tIns="137160" bIns="137160">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Coulomb:  1 C = 6.25 x 10</a:t>
            </a:r>
            <a:r>
              <a:rPr lang="es-MX" altLang="es-ES" baseline="30000">
                <a:solidFill>
                  <a:srgbClr val="000000"/>
                </a:solidFill>
              </a:rPr>
              <a:t>18</a:t>
            </a:r>
            <a:r>
              <a:rPr lang="es-MX" altLang="es-ES">
                <a:solidFill>
                  <a:srgbClr val="000000"/>
                </a:solidFill>
              </a:rPr>
              <a:t> electrones</a:t>
            </a:r>
          </a:p>
        </p:txBody>
      </p:sp>
      <p:sp>
        <p:nvSpPr>
          <p:cNvPr id="41" name="Text Box 5"/>
          <p:cNvSpPr txBox="1">
            <a:spLocks noChangeArrowheads="1"/>
          </p:cNvSpPr>
          <p:nvPr/>
        </p:nvSpPr>
        <p:spPr bwMode="auto">
          <a:xfrm>
            <a:off x="649908" y="3943400"/>
            <a:ext cx="77089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ct val="50000"/>
              </a:spcBef>
              <a:defRPr/>
            </a:pPr>
            <a:r>
              <a:rPr lang="es-MX" altLang="es-ES" dirty="0">
                <a:latin typeface="Tahoma" panose="020B0604030504040204" pitchFamily="34" charset="0"/>
              </a:rPr>
              <a:t>Esto significa que la carga en un solo electrón es:</a:t>
            </a:r>
          </a:p>
        </p:txBody>
      </p:sp>
      <p:sp>
        <p:nvSpPr>
          <p:cNvPr id="42" name="Text Box 6"/>
          <p:cNvSpPr txBox="1">
            <a:spLocks noChangeArrowheads="1"/>
          </p:cNvSpPr>
          <p:nvPr/>
        </p:nvSpPr>
        <p:spPr bwMode="auto">
          <a:xfrm>
            <a:off x="2218358" y="4635272"/>
            <a:ext cx="4572000" cy="738188"/>
          </a:xfrm>
          <a:prstGeom prst="rect">
            <a:avLst/>
          </a:prstGeom>
          <a:solidFill>
            <a:srgbClr val="FFFFCC"/>
          </a:solidFill>
          <a:ln w="38100">
            <a:solidFill>
              <a:srgbClr val="000000"/>
            </a:solidFill>
            <a:miter lim="800000"/>
            <a:headEnd/>
            <a:tailEnd/>
          </a:ln>
          <a:effectLst>
            <a:outerShdw dist="107763" dir="2700000" algn="ctr" rotWithShape="0">
              <a:schemeClr val="bg2"/>
            </a:outerShdw>
          </a:effectLst>
        </p:spPr>
        <p:txBody>
          <a:bodyPr tIns="137160" bIns="137160">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1 electrón:  e</a:t>
            </a:r>
            <a:r>
              <a:rPr lang="es-MX" altLang="es-ES" baseline="30000">
                <a:solidFill>
                  <a:srgbClr val="000000"/>
                </a:solidFill>
              </a:rPr>
              <a:t>-</a:t>
            </a:r>
            <a:r>
              <a:rPr lang="es-MX" altLang="es-ES">
                <a:solidFill>
                  <a:srgbClr val="000000"/>
                </a:solidFill>
              </a:rPr>
              <a:t> = -1.6 x 10</a:t>
            </a:r>
            <a:r>
              <a:rPr lang="es-MX" altLang="es-ES" baseline="30000">
                <a:solidFill>
                  <a:srgbClr val="000000"/>
                </a:solidFill>
              </a:rPr>
              <a:t>-19</a:t>
            </a:r>
            <a:r>
              <a:rPr lang="es-MX" altLang="es-ES">
                <a:solidFill>
                  <a:srgbClr val="000000"/>
                </a:solidFill>
              </a:rPr>
              <a:t> C</a:t>
            </a:r>
          </a:p>
        </p:txBody>
      </p:sp>
    </p:spTree>
    <p:extLst>
      <p:ext uri="{BB962C8B-B14F-4D97-AF65-F5344CB8AC3E}">
        <p14:creationId xmlns:p14="http://schemas.microsoft.com/office/powerpoint/2010/main" val="269969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checkerboard(across)">
                                      <p:cBhvr>
                                        <p:cTn id="7" dur="500"/>
                                        <p:tgtEl>
                                          <p:spTgt spid="38"/>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17" presetClass="entr" presetSubtype="8"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ppt_x</p:attrName>
                                        </p:attrNameLst>
                                      </p:cBhvr>
                                      <p:tavLst>
                                        <p:tav tm="0">
                                          <p:val>
                                            <p:strVal val="#ppt_x-#ppt_w/2"/>
                                          </p:val>
                                        </p:tav>
                                        <p:tav tm="100000">
                                          <p:val>
                                            <p:strVal val="#ppt_x"/>
                                          </p:val>
                                        </p:tav>
                                      </p:tavLst>
                                    </p:anim>
                                    <p:anim calcmode="lin" valueType="num">
                                      <p:cBhvr>
                                        <p:cTn id="12" dur="500" fill="hold"/>
                                        <p:tgtEl>
                                          <p:spTgt spid="39"/>
                                        </p:tgtEl>
                                        <p:attrNameLst>
                                          <p:attrName>ppt_y</p:attrName>
                                        </p:attrNameLst>
                                      </p:cBhvr>
                                      <p:tavLst>
                                        <p:tav tm="0">
                                          <p:val>
                                            <p:strVal val="#ppt_y"/>
                                          </p:val>
                                        </p:tav>
                                        <p:tav tm="100000">
                                          <p:val>
                                            <p:strVal val="#ppt_y"/>
                                          </p:val>
                                        </p:tav>
                                      </p:tavLst>
                                    </p:anim>
                                    <p:anim calcmode="lin" valueType="num">
                                      <p:cBhvr>
                                        <p:cTn id="13" dur="500" fill="hold"/>
                                        <p:tgtEl>
                                          <p:spTgt spid="39"/>
                                        </p:tgtEl>
                                        <p:attrNameLst>
                                          <p:attrName>ppt_w</p:attrName>
                                        </p:attrNameLst>
                                      </p:cBhvr>
                                      <p:tavLst>
                                        <p:tav tm="0">
                                          <p:val>
                                            <p:fltVal val="0"/>
                                          </p:val>
                                        </p:tav>
                                        <p:tav tm="100000">
                                          <p:val>
                                            <p:strVal val="#ppt_w"/>
                                          </p:val>
                                        </p:tav>
                                      </p:tavLst>
                                    </p:anim>
                                    <p:anim calcmode="lin" valueType="num">
                                      <p:cBhvr>
                                        <p:cTn id="14" dur="500" fill="hold"/>
                                        <p:tgtEl>
                                          <p:spTgt spid="3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9"/>
                                            </p:cond>
                                          </p:stCondLst>
                                          <p:endCondLst>
                                            <p:cond evt="onStopAudio" delay="0">
                                              <p:tgtEl>
                                                <p:sldTgt/>
                                              </p:tgtEl>
                                            </p:cond>
                                          </p:endCondLst>
                                        </p:cTn>
                                        <p:tgtEl>
                                          <p:sndTgt r:embed="rId3" name="Jungle Menu Command.wav"/>
                                        </p:tgtEl>
                                      </p:cMediaNode>
                                    </p:audio>
                                  </p:subTnLst>
                                </p:cTn>
                              </p:par>
                            </p:childTnLst>
                          </p:cTn>
                        </p:par>
                      </p:childTnLst>
                    </p:cTn>
                  </p:par>
                  <p:par>
                    <p:cTn id="15" fill="hold">
                      <p:stCondLst>
                        <p:cond delay="indefinite"/>
                      </p:stCondLst>
                      <p:childTnLst>
                        <p:par>
                          <p:cTn id="16" fill="hold">
                            <p:stCondLst>
                              <p:cond delay="0"/>
                            </p:stCondLst>
                            <p:childTnLst>
                              <p:par>
                                <p:cTn id="17" presetID="17" presetClass="entr" presetSubtype="2" fill="hold" grpId="0" nodeType="click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p:cTn id="19" dur="500" fill="hold"/>
                                        <p:tgtEl>
                                          <p:spTgt spid="40"/>
                                        </p:tgtEl>
                                        <p:attrNameLst>
                                          <p:attrName>ppt_x</p:attrName>
                                        </p:attrNameLst>
                                      </p:cBhvr>
                                      <p:tavLst>
                                        <p:tav tm="0">
                                          <p:val>
                                            <p:strVal val="#ppt_x+#ppt_w/2"/>
                                          </p:val>
                                        </p:tav>
                                        <p:tav tm="100000">
                                          <p:val>
                                            <p:strVal val="#ppt_x"/>
                                          </p:val>
                                        </p:tav>
                                      </p:tavLst>
                                    </p:anim>
                                    <p:anim calcmode="lin" valueType="num">
                                      <p:cBhvr>
                                        <p:cTn id="20" dur="500" fill="hold"/>
                                        <p:tgtEl>
                                          <p:spTgt spid="40"/>
                                        </p:tgtEl>
                                        <p:attrNameLst>
                                          <p:attrName>ppt_y</p:attrName>
                                        </p:attrNameLst>
                                      </p:cBhvr>
                                      <p:tavLst>
                                        <p:tav tm="0">
                                          <p:val>
                                            <p:strVal val="#ppt_y"/>
                                          </p:val>
                                        </p:tav>
                                        <p:tav tm="100000">
                                          <p:val>
                                            <p:strVal val="#ppt_y"/>
                                          </p:val>
                                        </p:tav>
                                      </p:tavLst>
                                    </p:anim>
                                    <p:anim calcmode="lin" valueType="num">
                                      <p:cBhvr>
                                        <p:cTn id="21" dur="500" fill="hold"/>
                                        <p:tgtEl>
                                          <p:spTgt spid="40"/>
                                        </p:tgtEl>
                                        <p:attrNameLst>
                                          <p:attrName>ppt_w</p:attrName>
                                        </p:attrNameLst>
                                      </p:cBhvr>
                                      <p:tavLst>
                                        <p:tav tm="0">
                                          <p:val>
                                            <p:fltVal val="0"/>
                                          </p:val>
                                        </p:tav>
                                        <p:tav tm="100000">
                                          <p:val>
                                            <p:strVal val="#ppt_w"/>
                                          </p:val>
                                        </p:tav>
                                      </p:tavLst>
                                    </p:anim>
                                    <p:anim calcmode="lin" valueType="num">
                                      <p:cBhvr>
                                        <p:cTn id="22" dur="500" fill="hold"/>
                                        <p:tgtEl>
                                          <p:spTgt spid="40"/>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4" name="WHOOSH.WAV"/>
                                        </p:tgtEl>
                                      </p:cMediaNode>
                                    </p:audio>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additive="base">
                                        <p:cTn id="27" dur="500" fill="hold"/>
                                        <p:tgtEl>
                                          <p:spTgt spid="41"/>
                                        </p:tgtEl>
                                        <p:attrNameLst>
                                          <p:attrName>ppt_x</p:attrName>
                                        </p:attrNameLst>
                                      </p:cBhvr>
                                      <p:tavLst>
                                        <p:tav tm="0">
                                          <p:val>
                                            <p:strVal val="0-#ppt_w/2"/>
                                          </p:val>
                                        </p:tav>
                                        <p:tav tm="100000">
                                          <p:val>
                                            <p:strVal val="#ppt_x"/>
                                          </p:val>
                                        </p:tav>
                                      </p:tavLst>
                                    </p:anim>
                                    <p:anim calcmode="lin" valueType="num">
                                      <p:cBhvr additive="base">
                                        <p:cTn id="28" dur="500" fill="hold"/>
                                        <p:tgtEl>
                                          <p:spTgt spid="4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Jungle Menu Command.wav"/>
                                        </p:tgtEl>
                                      </p:cMediaNode>
                                    </p:audio>
                                  </p:subTnLst>
                                </p:cTn>
                              </p:par>
                            </p:childTnLst>
                          </p:cTn>
                        </p:par>
                      </p:childTnLst>
                    </p:cTn>
                  </p:par>
                  <p:par>
                    <p:cTn id="29" fill="hold">
                      <p:stCondLst>
                        <p:cond delay="indefinite"/>
                      </p:stCondLst>
                      <p:childTnLst>
                        <p:par>
                          <p:cTn id="30" fill="hold">
                            <p:stCondLst>
                              <p:cond delay="0"/>
                            </p:stCondLst>
                            <p:childTnLst>
                              <p:par>
                                <p:cTn id="31" presetID="17" presetClass="entr" presetSubtype="2" fill="hold" grpId="0" nodeType="click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p:cTn id="33" dur="500" fill="hold"/>
                                        <p:tgtEl>
                                          <p:spTgt spid="42"/>
                                        </p:tgtEl>
                                        <p:attrNameLst>
                                          <p:attrName>ppt_x</p:attrName>
                                        </p:attrNameLst>
                                      </p:cBhvr>
                                      <p:tavLst>
                                        <p:tav tm="0">
                                          <p:val>
                                            <p:strVal val="#ppt_x+#ppt_w/2"/>
                                          </p:val>
                                        </p:tav>
                                        <p:tav tm="100000">
                                          <p:val>
                                            <p:strVal val="#ppt_x"/>
                                          </p:val>
                                        </p:tav>
                                      </p:tavLst>
                                    </p:anim>
                                    <p:anim calcmode="lin" valueType="num">
                                      <p:cBhvr>
                                        <p:cTn id="34" dur="500" fill="hold"/>
                                        <p:tgtEl>
                                          <p:spTgt spid="42"/>
                                        </p:tgtEl>
                                        <p:attrNameLst>
                                          <p:attrName>ppt_y</p:attrName>
                                        </p:attrNameLst>
                                      </p:cBhvr>
                                      <p:tavLst>
                                        <p:tav tm="0">
                                          <p:val>
                                            <p:strVal val="#ppt_y"/>
                                          </p:val>
                                        </p:tav>
                                        <p:tav tm="100000">
                                          <p:val>
                                            <p:strVal val="#ppt_y"/>
                                          </p:val>
                                        </p:tav>
                                      </p:tavLst>
                                    </p:anim>
                                    <p:anim calcmode="lin" valueType="num">
                                      <p:cBhvr>
                                        <p:cTn id="35" dur="500" fill="hold"/>
                                        <p:tgtEl>
                                          <p:spTgt spid="42"/>
                                        </p:tgtEl>
                                        <p:attrNameLst>
                                          <p:attrName>ppt_w</p:attrName>
                                        </p:attrNameLst>
                                      </p:cBhvr>
                                      <p:tavLst>
                                        <p:tav tm="0">
                                          <p:val>
                                            <p:fltVal val="0"/>
                                          </p:val>
                                        </p:tav>
                                        <p:tav tm="100000">
                                          <p:val>
                                            <p:strVal val="#ppt_w"/>
                                          </p:val>
                                        </p:tav>
                                      </p:tavLst>
                                    </p:anim>
                                    <p:anim calcmode="lin" valueType="num">
                                      <p:cBhvr>
                                        <p:cTn id="36" dur="500" fill="hold"/>
                                        <p:tgtEl>
                                          <p:spTgt spid="4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31"/>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utoUpdateAnimBg="0"/>
      <p:bldP spid="39" grpId="0" animBg="1" autoUpdateAnimBg="0"/>
      <p:bldP spid="40" grpId="0" animBg="1" autoUpdateAnimBg="0"/>
      <p:bldP spid="41" grpId="0" autoUpdateAnimBg="0"/>
      <p:bldP spid="42"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5">
            <a:lum/>
          </a:blip>
          <a:srcRect/>
          <a:stretch>
            <a:fillRect l="-17000" r="-17000"/>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827584" y="-171400"/>
            <a:ext cx="7315200" cy="1143000"/>
          </a:xfrm>
        </p:spPr>
        <p:txBody>
          <a:bodyPr/>
          <a:lstStyle/>
          <a:p>
            <a:pPr algn="ctr">
              <a:defRPr/>
            </a:pPr>
            <a:r>
              <a:rPr lang="es-MX" altLang="es-ES" b="1" dirty="0" smtClean="0"/>
              <a:t>Unidades de carga</a:t>
            </a:r>
          </a:p>
        </p:txBody>
      </p:sp>
      <p:sp>
        <p:nvSpPr>
          <p:cNvPr id="5" name="Text Box 3"/>
          <p:cNvSpPr txBox="1">
            <a:spLocks noChangeArrowheads="1"/>
          </p:cNvSpPr>
          <p:nvPr/>
        </p:nvSpPr>
        <p:spPr bwMode="auto">
          <a:xfrm>
            <a:off x="827584" y="971600"/>
            <a:ext cx="7620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just">
              <a:spcBef>
                <a:spcPct val="50000"/>
              </a:spcBef>
              <a:defRPr/>
            </a:pPr>
            <a:r>
              <a:rPr lang="es-MX" altLang="es-ES" sz="2400" dirty="0">
                <a:latin typeface="Tahoma" panose="020B0604030504040204" pitchFamily="34" charset="0"/>
              </a:rPr>
              <a:t>El coulomb (que se selecciona para usar con corrientes eléctricas) en realidad es una unidad muy grande para electricidad estática. Por ende, con frecuencia es necesario usar los prefijos métricos.</a:t>
            </a:r>
          </a:p>
        </p:txBody>
      </p:sp>
      <p:sp>
        <p:nvSpPr>
          <p:cNvPr id="6" name="Text Box 4"/>
          <p:cNvSpPr txBox="1">
            <a:spLocks noChangeArrowheads="1"/>
          </p:cNvSpPr>
          <p:nvPr/>
        </p:nvSpPr>
        <p:spPr bwMode="auto">
          <a:xfrm>
            <a:off x="1284784" y="3333800"/>
            <a:ext cx="2895600" cy="738188"/>
          </a:xfrm>
          <a:prstGeom prst="rect">
            <a:avLst/>
          </a:prstGeom>
          <a:solidFill>
            <a:srgbClr val="FFFFCC"/>
          </a:solidFill>
          <a:ln w="38100">
            <a:solidFill>
              <a:srgbClr val="000000"/>
            </a:solidFill>
            <a:miter lim="800000"/>
            <a:headEnd/>
            <a:tailEnd/>
          </a:ln>
          <a:effectLst>
            <a:outerShdw dist="107763" dir="2700000" algn="ctr" rotWithShape="0">
              <a:schemeClr val="bg2"/>
            </a:outerShdw>
          </a:effectLst>
        </p:spPr>
        <p:txBody>
          <a:bodyPr tIns="137160" bIns="137160">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1 </a:t>
            </a:r>
            <a:r>
              <a:rPr lang="es-MX" altLang="es-ES">
                <a:solidFill>
                  <a:srgbClr val="000000"/>
                </a:solidFill>
                <a:latin typeface="Symbol" panose="05050102010706020507" pitchFamily="18" charset="2"/>
              </a:rPr>
              <a:t>m</a:t>
            </a:r>
            <a:r>
              <a:rPr lang="es-MX" altLang="es-ES">
                <a:solidFill>
                  <a:srgbClr val="000000"/>
                </a:solidFill>
              </a:rPr>
              <a:t>C = 1 x 10</a:t>
            </a:r>
            <a:r>
              <a:rPr lang="es-MX" altLang="es-ES" baseline="30000">
                <a:solidFill>
                  <a:srgbClr val="000000"/>
                </a:solidFill>
              </a:rPr>
              <a:t>-6</a:t>
            </a:r>
            <a:r>
              <a:rPr lang="es-MX" altLang="es-ES">
                <a:solidFill>
                  <a:srgbClr val="000000"/>
                </a:solidFill>
              </a:rPr>
              <a:t> C</a:t>
            </a:r>
          </a:p>
        </p:txBody>
      </p:sp>
      <p:sp>
        <p:nvSpPr>
          <p:cNvPr id="7" name="Text Box 5"/>
          <p:cNvSpPr txBox="1">
            <a:spLocks noChangeArrowheads="1"/>
          </p:cNvSpPr>
          <p:nvPr/>
        </p:nvSpPr>
        <p:spPr bwMode="auto">
          <a:xfrm>
            <a:off x="4713784" y="3333800"/>
            <a:ext cx="2895600" cy="738188"/>
          </a:xfrm>
          <a:prstGeom prst="rect">
            <a:avLst/>
          </a:prstGeom>
          <a:solidFill>
            <a:srgbClr val="FFFFCC"/>
          </a:solidFill>
          <a:ln w="38100">
            <a:solidFill>
              <a:srgbClr val="000000"/>
            </a:solidFill>
            <a:miter lim="800000"/>
            <a:headEnd/>
            <a:tailEnd/>
          </a:ln>
          <a:effectLst>
            <a:outerShdw dist="107763" dir="2700000" algn="ctr" rotWithShape="0">
              <a:schemeClr val="bg2"/>
            </a:outerShdw>
          </a:effectLst>
        </p:spPr>
        <p:txBody>
          <a:bodyPr tIns="137160" bIns="137160">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1 nC = 1 x 10</a:t>
            </a:r>
            <a:r>
              <a:rPr lang="es-MX" altLang="es-ES" baseline="30000">
                <a:solidFill>
                  <a:srgbClr val="000000"/>
                </a:solidFill>
              </a:rPr>
              <a:t>-9</a:t>
            </a:r>
            <a:r>
              <a:rPr lang="es-MX" altLang="es-ES">
                <a:solidFill>
                  <a:srgbClr val="000000"/>
                </a:solidFill>
              </a:rPr>
              <a:t> C</a:t>
            </a:r>
          </a:p>
        </p:txBody>
      </p:sp>
      <p:sp>
        <p:nvSpPr>
          <p:cNvPr id="8" name="Text Box 9"/>
          <p:cNvSpPr txBox="1">
            <a:spLocks noChangeArrowheads="1"/>
          </p:cNvSpPr>
          <p:nvPr/>
        </p:nvSpPr>
        <p:spPr bwMode="auto">
          <a:xfrm>
            <a:off x="2961184" y="4476800"/>
            <a:ext cx="2895600" cy="738188"/>
          </a:xfrm>
          <a:prstGeom prst="rect">
            <a:avLst/>
          </a:prstGeom>
          <a:solidFill>
            <a:srgbClr val="FFFFCC"/>
          </a:solidFill>
          <a:ln w="38100">
            <a:solidFill>
              <a:srgbClr val="000000"/>
            </a:solidFill>
            <a:miter lim="800000"/>
            <a:headEnd/>
            <a:tailEnd/>
          </a:ln>
          <a:effectLst>
            <a:outerShdw dist="107763" dir="2700000" algn="ctr" rotWithShape="0">
              <a:schemeClr val="bg2"/>
            </a:outerShdw>
          </a:effectLst>
        </p:spPr>
        <p:txBody>
          <a:bodyPr tIns="137160" bIns="137160">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1 pC = 1 x 10</a:t>
            </a:r>
            <a:r>
              <a:rPr lang="es-MX" altLang="es-ES" baseline="30000">
                <a:solidFill>
                  <a:srgbClr val="000000"/>
                </a:solidFill>
              </a:rPr>
              <a:t>-12</a:t>
            </a:r>
            <a:r>
              <a:rPr lang="es-MX" altLang="es-ES">
                <a:solidFill>
                  <a:srgbClr val="000000"/>
                </a:solidFill>
              </a:rPr>
              <a:t> C</a:t>
            </a:r>
          </a:p>
        </p:txBody>
      </p:sp>
    </p:spTree>
    <p:extLst>
      <p:ext uri="{BB962C8B-B14F-4D97-AF65-F5344CB8AC3E}">
        <p14:creationId xmlns:p14="http://schemas.microsoft.com/office/powerpoint/2010/main" val="284504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Jungle Menu Command.wav"/>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Jungle Menu Command.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Jungle Menu Command.wav"/>
                                        </p:tgtEl>
                                      </p:cMediaNode>
                                    </p:audio>
                                  </p:sub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1000" fill="hold"/>
                                        <p:tgtEl>
                                          <p:spTgt spid="8"/>
                                        </p:tgtEl>
                                        <p:attrNameLst>
                                          <p:attrName>ppt_w</p:attrName>
                                        </p:attrNameLst>
                                      </p:cBhvr>
                                      <p:tavLst>
                                        <p:tav tm="0">
                                          <p:val>
                                            <p:fltVal val="0"/>
                                          </p:val>
                                        </p:tav>
                                        <p:tav tm="100000">
                                          <p:val>
                                            <p:strVal val="#ppt_w"/>
                                          </p:val>
                                        </p:tav>
                                      </p:tavLst>
                                    </p:anim>
                                    <p:anim calcmode="lin" valueType="num">
                                      <p:cBhvr>
                                        <p:cTn id="30" dur="1000" fill="hold"/>
                                        <p:tgtEl>
                                          <p:spTgt spid="8"/>
                                        </p:tgtEl>
                                        <p:attrNameLst>
                                          <p:attrName>ppt_h</p:attrName>
                                        </p:attrNameLst>
                                      </p:cBhvr>
                                      <p:tavLst>
                                        <p:tav tm="0">
                                          <p:val>
                                            <p:fltVal val="0"/>
                                          </p:val>
                                        </p:tav>
                                        <p:tav tm="100000">
                                          <p:val>
                                            <p:strVal val="#ppt_h"/>
                                          </p:val>
                                        </p:tav>
                                      </p:tavLst>
                                    </p:anim>
                                    <p:anim calcmode="lin" valueType="num">
                                      <p:cBhvr>
                                        <p:cTn id="31"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8"/>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7"/>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6" grpId="0" animBg="1" autoUpdateAnimBg="0"/>
      <p:bldP spid="7" grpId="0" animBg="1" autoUpdateAnimBg="0"/>
      <p:bldP spid="8"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6">
            <a:lum/>
          </a:blip>
          <a:srcRect/>
          <a:stretch>
            <a:fillRect l="-17000" r="-17000"/>
          </a:stretch>
        </a:blipFill>
        <a:effectLst/>
      </p:bgPr>
    </p:bg>
    <p:spTree>
      <p:nvGrpSpPr>
        <p:cNvPr id="1" name=""/>
        <p:cNvGrpSpPr/>
        <p:nvPr/>
      </p:nvGrpSpPr>
      <p:grpSpPr>
        <a:xfrm>
          <a:off x="0" y="0"/>
          <a:ext cx="0" cy="0"/>
          <a:chOff x="0" y="0"/>
          <a:chExt cx="0" cy="0"/>
        </a:xfrm>
      </p:grpSpPr>
      <p:sp>
        <p:nvSpPr>
          <p:cNvPr id="22" name="Rectángulo 21"/>
          <p:cNvSpPr/>
          <p:nvPr/>
        </p:nvSpPr>
        <p:spPr>
          <a:xfrm>
            <a:off x="766936" y="2107928"/>
            <a:ext cx="5029200" cy="1150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angle 2"/>
          <p:cNvSpPr>
            <a:spLocks noGrp="1" noChangeArrowheads="1"/>
          </p:cNvSpPr>
          <p:nvPr>
            <p:ph type="title"/>
          </p:nvPr>
        </p:nvSpPr>
        <p:spPr>
          <a:xfrm>
            <a:off x="827584" y="188640"/>
            <a:ext cx="7772400" cy="1143000"/>
          </a:xfrm>
        </p:spPr>
        <p:txBody>
          <a:bodyPr>
            <a:normAutofit fontScale="90000"/>
          </a:bodyPr>
          <a:lstStyle/>
          <a:p>
            <a:pPr>
              <a:defRPr/>
            </a:pPr>
            <a:r>
              <a:rPr lang="es-MX" altLang="es-ES" sz="3200" u="sng" dirty="0" smtClean="0"/>
              <a:t>Ejemplo.</a:t>
            </a:r>
            <a:r>
              <a:rPr lang="es-MX" altLang="es-ES" sz="3200" dirty="0" smtClean="0"/>
              <a:t> Si 16 millones de electrones se remueven de una esfera neutral, ¿cuál es la carga en coulombs sobre la esfera?</a:t>
            </a:r>
          </a:p>
        </p:txBody>
      </p:sp>
      <p:sp>
        <p:nvSpPr>
          <p:cNvPr id="5" name="Oval 3"/>
          <p:cNvSpPr>
            <a:spLocks noChangeArrowheads="1"/>
          </p:cNvSpPr>
          <p:nvPr/>
        </p:nvSpPr>
        <p:spPr bwMode="auto">
          <a:xfrm>
            <a:off x="6009184" y="1712640"/>
            <a:ext cx="1371600" cy="1447800"/>
          </a:xfrm>
          <a:prstGeom prst="ellipse">
            <a:avLst/>
          </a:prstGeom>
          <a:solidFill>
            <a:srgbClr val="FFFFCC"/>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grpSp>
        <p:nvGrpSpPr>
          <p:cNvPr id="6" name="Group 19"/>
          <p:cNvGrpSpPr>
            <a:grpSpLocks/>
          </p:cNvGrpSpPr>
          <p:nvPr/>
        </p:nvGrpSpPr>
        <p:grpSpPr bwMode="auto">
          <a:xfrm>
            <a:off x="5780584" y="3160440"/>
            <a:ext cx="1981200" cy="533400"/>
            <a:chOff x="3840" y="2304"/>
            <a:chExt cx="1248" cy="336"/>
          </a:xfrm>
        </p:grpSpPr>
        <p:sp>
          <p:nvSpPr>
            <p:cNvPr id="7" name="AutoShape 4"/>
            <p:cNvSpPr>
              <a:spLocks noChangeArrowheads="1"/>
            </p:cNvSpPr>
            <p:nvPr/>
          </p:nvSpPr>
          <p:spPr bwMode="auto">
            <a:xfrm flipV="1">
              <a:off x="4128" y="2304"/>
              <a:ext cx="576" cy="19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FFCC"/>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8" name="Rectangle 5"/>
            <p:cNvSpPr>
              <a:spLocks noChangeArrowheads="1"/>
            </p:cNvSpPr>
            <p:nvPr/>
          </p:nvSpPr>
          <p:spPr bwMode="auto">
            <a:xfrm>
              <a:off x="3840" y="2496"/>
              <a:ext cx="816"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sp>
          <p:nvSpPr>
            <p:cNvPr id="9" name="Rectangle 6"/>
            <p:cNvSpPr>
              <a:spLocks noChangeArrowheads="1"/>
            </p:cNvSpPr>
            <p:nvPr/>
          </p:nvSpPr>
          <p:spPr bwMode="auto">
            <a:xfrm>
              <a:off x="3840" y="2496"/>
              <a:ext cx="1248" cy="144"/>
            </a:xfrm>
            <a:prstGeom prst="rect">
              <a:avLst/>
            </a:prstGeom>
            <a:solidFill>
              <a:schemeClr val="accent1"/>
            </a:solidFill>
            <a:ln w="381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50000"/>
                </a:spcBef>
                <a:defRPr/>
              </a:pPr>
              <a:endParaRPr lang="es-ES">
                <a:effectLst>
                  <a:outerShdw blurRad="38100" dist="38100" dir="2700000" algn="tl">
                    <a:srgbClr val="000000">
                      <a:alpha val="43137"/>
                    </a:srgbClr>
                  </a:outerShdw>
                </a:effectLst>
              </a:endParaRPr>
            </a:p>
          </p:txBody>
        </p:sp>
      </p:grpSp>
      <p:sp>
        <p:nvSpPr>
          <p:cNvPr id="10" name="Text Box 7"/>
          <p:cNvSpPr txBox="1">
            <a:spLocks noChangeArrowheads="1"/>
          </p:cNvSpPr>
          <p:nvPr/>
        </p:nvSpPr>
        <p:spPr bwMode="auto">
          <a:xfrm>
            <a:off x="751384" y="1407840"/>
            <a:ext cx="5029200" cy="70008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38100">
                <a:solidFill>
                  <a:srgbClr val="000000"/>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tIns="137160" bIns="137160">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latin typeface="Tahoma" panose="020B0604030504040204" pitchFamily="34" charset="0"/>
              </a:rPr>
              <a:t>1 electrón:  e</a:t>
            </a:r>
            <a:r>
              <a:rPr lang="es-MX" altLang="es-ES" baseline="30000">
                <a:latin typeface="Tahoma" panose="020B0604030504040204" pitchFamily="34" charset="0"/>
              </a:rPr>
              <a:t>-</a:t>
            </a:r>
            <a:r>
              <a:rPr lang="es-MX" altLang="es-ES">
                <a:latin typeface="Tahoma" panose="020B0604030504040204" pitchFamily="34" charset="0"/>
              </a:rPr>
              <a:t> = -1.6 x 10</a:t>
            </a:r>
            <a:r>
              <a:rPr lang="es-MX" altLang="es-ES" baseline="30000">
                <a:latin typeface="Tahoma" panose="020B0604030504040204" pitchFamily="34" charset="0"/>
              </a:rPr>
              <a:t>-19</a:t>
            </a:r>
            <a:r>
              <a:rPr lang="es-MX" altLang="es-ES">
                <a:latin typeface="Tahoma" panose="020B0604030504040204" pitchFamily="34" charset="0"/>
              </a:rPr>
              <a:t> C</a:t>
            </a:r>
          </a:p>
        </p:txBody>
      </p:sp>
      <p:sp>
        <p:nvSpPr>
          <p:cNvPr id="12" name="Text Box 9"/>
          <p:cNvSpPr txBox="1">
            <a:spLocks noChangeArrowheads="1"/>
          </p:cNvSpPr>
          <p:nvPr/>
        </p:nvSpPr>
        <p:spPr bwMode="auto">
          <a:xfrm>
            <a:off x="1513384" y="3389040"/>
            <a:ext cx="3352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dirty="0">
                <a:latin typeface="Tahoma" panose="020B0604030504040204" pitchFamily="34" charset="0"/>
              </a:rPr>
              <a:t>q = -2.56 x 10</a:t>
            </a:r>
            <a:r>
              <a:rPr lang="es-MX" altLang="es-ES" baseline="30000" dirty="0">
                <a:latin typeface="Tahoma" panose="020B0604030504040204" pitchFamily="34" charset="0"/>
              </a:rPr>
              <a:t>-12</a:t>
            </a:r>
            <a:r>
              <a:rPr lang="es-MX" altLang="es-ES" dirty="0">
                <a:latin typeface="Tahoma" panose="020B0604030504040204" pitchFamily="34" charset="0"/>
              </a:rPr>
              <a:t> C</a:t>
            </a:r>
          </a:p>
        </p:txBody>
      </p:sp>
      <p:graphicFrame>
        <p:nvGraphicFramePr>
          <p:cNvPr id="11" name="Object 8"/>
          <p:cNvGraphicFramePr>
            <a:graphicFrameLocks noChangeAspect="1"/>
          </p:cNvGraphicFramePr>
          <p:nvPr>
            <p:extLst>
              <p:ext uri="{D42A27DB-BD31-4B8C-83A1-F6EECF244321}">
                <p14:modId xmlns:p14="http://schemas.microsoft.com/office/powerpoint/2010/main" val="3170185851"/>
              </p:ext>
            </p:extLst>
          </p:nvPr>
        </p:nvGraphicFramePr>
        <p:xfrm>
          <a:off x="890460" y="2096021"/>
          <a:ext cx="4762500" cy="1174750"/>
        </p:xfrm>
        <a:graphic>
          <a:graphicData uri="http://schemas.openxmlformats.org/presentationml/2006/ole">
            <mc:AlternateContent xmlns:mc="http://schemas.openxmlformats.org/markup-compatibility/2006">
              <mc:Choice xmlns:v="urn:schemas-microsoft-com:vml" Requires="v">
                <p:oleObj spid="_x0000_s2062" name="Equation" r:id="rId7" imgW="1955800" imgH="482600" progId="Equation.DSMT4">
                  <p:embed/>
                </p:oleObj>
              </mc:Choice>
              <mc:Fallback>
                <p:oleObj name="Equation" r:id="rId7" imgW="1955800" imgH="482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0460" y="2096021"/>
                        <a:ext cx="4762500" cy="117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 Box 10"/>
          <p:cNvSpPr txBox="1">
            <a:spLocks noChangeArrowheads="1"/>
          </p:cNvSpPr>
          <p:nvPr/>
        </p:nvSpPr>
        <p:spPr bwMode="auto">
          <a:xfrm>
            <a:off x="751384" y="4074840"/>
            <a:ext cx="6934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spcBef>
                <a:spcPct val="50000"/>
              </a:spcBef>
              <a:defRPr/>
            </a:pPr>
            <a:r>
              <a:rPr lang="es-MX" altLang="es-ES" sz="2000" dirty="0"/>
              <a:t>Dado que se remueven electrones, la carga que permanece sobre la esfera será positiva.</a:t>
            </a:r>
          </a:p>
        </p:txBody>
      </p:sp>
      <p:sp>
        <p:nvSpPr>
          <p:cNvPr id="14" name="Text Box 11"/>
          <p:cNvSpPr txBox="1">
            <a:spLocks noChangeArrowheads="1"/>
          </p:cNvSpPr>
          <p:nvPr/>
        </p:nvSpPr>
        <p:spPr bwMode="auto">
          <a:xfrm>
            <a:off x="966936" y="4888011"/>
            <a:ext cx="4267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dirty="0"/>
              <a:t>Carga final sobre la esfera:</a:t>
            </a:r>
          </a:p>
        </p:txBody>
      </p:sp>
      <p:sp>
        <p:nvSpPr>
          <p:cNvPr id="15" name="Text Box 12"/>
          <p:cNvSpPr txBox="1">
            <a:spLocks noChangeArrowheads="1"/>
          </p:cNvSpPr>
          <p:nvPr/>
        </p:nvSpPr>
        <p:spPr bwMode="auto">
          <a:xfrm>
            <a:off x="5310336" y="4888011"/>
            <a:ext cx="2286000" cy="557213"/>
          </a:xfrm>
          <a:prstGeom prst="rect">
            <a:avLst/>
          </a:prstGeom>
          <a:solidFill>
            <a:srgbClr val="FFFFCC"/>
          </a:solidFill>
          <a:ln w="38100">
            <a:solidFill>
              <a:srgbClr val="000000"/>
            </a:solidFill>
            <a:miter lim="800000"/>
            <a:headEnd/>
            <a:tailEnd/>
          </a:ln>
          <a:effectLst>
            <a:outerShdw dist="107763" dir="2700000" algn="ctr" rotWithShape="0">
              <a:schemeClr val="bg2"/>
            </a:outerShdw>
          </a:effec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q = +2.56 pC</a:t>
            </a:r>
          </a:p>
        </p:txBody>
      </p:sp>
      <p:grpSp>
        <p:nvGrpSpPr>
          <p:cNvPr id="16" name="Group 18"/>
          <p:cNvGrpSpPr>
            <a:grpSpLocks/>
          </p:cNvGrpSpPr>
          <p:nvPr/>
        </p:nvGrpSpPr>
        <p:grpSpPr bwMode="auto">
          <a:xfrm>
            <a:off x="5932984" y="1712640"/>
            <a:ext cx="1600200" cy="1509713"/>
            <a:chOff x="3936" y="1392"/>
            <a:chExt cx="1008" cy="951"/>
          </a:xfrm>
        </p:grpSpPr>
        <p:sp>
          <p:nvSpPr>
            <p:cNvPr id="17" name="Text Box 13"/>
            <p:cNvSpPr txBox="1">
              <a:spLocks noChangeArrowheads="1"/>
            </p:cNvSpPr>
            <p:nvPr/>
          </p:nvSpPr>
          <p:spPr bwMode="auto">
            <a:xfrm>
              <a:off x="3936" y="1728"/>
              <a:ext cx="100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  +  +  +</a:t>
              </a:r>
            </a:p>
          </p:txBody>
        </p:sp>
        <p:sp>
          <p:nvSpPr>
            <p:cNvPr id="18" name="Text Box 14"/>
            <p:cNvSpPr txBox="1">
              <a:spLocks noChangeArrowheads="1"/>
            </p:cNvSpPr>
            <p:nvPr/>
          </p:nvSpPr>
          <p:spPr bwMode="auto">
            <a:xfrm>
              <a:off x="3984" y="1536"/>
              <a:ext cx="91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 +  +  +</a:t>
              </a:r>
            </a:p>
          </p:txBody>
        </p:sp>
        <p:sp>
          <p:nvSpPr>
            <p:cNvPr id="19" name="Text Box 15"/>
            <p:cNvSpPr txBox="1">
              <a:spLocks noChangeArrowheads="1"/>
            </p:cNvSpPr>
            <p:nvPr/>
          </p:nvSpPr>
          <p:spPr bwMode="auto">
            <a:xfrm>
              <a:off x="3984" y="1872"/>
              <a:ext cx="91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 +  +  +</a:t>
              </a:r>
            </a:p>
          </p:txBody>
        </p:sp>
        <p:sp>
          <p:nvSpPr>
            <p:cNvPr id="20" name="Text Box 16"/>
            <p:cNvSpPr txBox="1">
              <a:spLocks noChangeArrowheads="1"/>
            </p:cNvSpPr>
            <p:nvPr/>
          </p:nvSpPr>
          <p:spPr bwMode="auto">
            <a:xfrm>
              <a:off x="4176" y="2016"/>
              <a:ext cx="4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  +</a:t>
              </a:r>
            </a:p>
          </p:txBody>
        </p:sp>
        <p:sp>
          <p:nvSpPr>
            <p:cNvPr id="21" name="Text Box 17"/>
            <p:cNvSpPr txBox="1">
              <a:spLocks noChangeArrowheads="1"/>
            </p:cNvSpPr>
            <p:nvPr/>
          </p:nvSpPr>
          <p:spPr bwMode="auto">
            <a:xfrm>
              <a:off x="4176" y="1392"/>
              <a:ext cx="48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50000"/>
                </a:spcBef>
                <a:defRPr sz="2800">
                  <a:solidFill>
                    <a:schemeClr val="tx1"/>
                  </a:solidFill>
                  <a:latin typeface="Times New Roman" panose="02020603050405020304" pitchFamily="18" charset="0"/>
                </a:defRPr>
              </a:lvl1pPr>
              <a:lvl2pPr marL="742950" indent="-285750">
                <a:spcBef>
                  <a:spcPct val="50000"/>
                </a:spcBef>
                <a:defRPr sz="2800">
                  <a:solidFill>
                    <a:schemeClr val="tx1"/>
                  </a:solidFill>
                  <a:latin typeface="Times New Roman" panose="02020603050405020304" pitchFamily="18" charset="0"/>
                </a:defRPr>
              </a:lvl2pPr>
              <a:lvl3pPr marL="1143000" indent="-228600">
                <a:spcBef>
                  <a:spcPct val="50000"/>
                </a:spcBef>
                <a:defRPr sz="2800">
                  <a:solidFill>
                    <a:schemeClr val="tx1"/>
                  </a:solidFill>
                  <a:latin typeface="Times New Roman" panose="02020603050405020304" pitchFamily="18" charset="0"/>
                </a:defRPr>
              </a:lvl3pPr>
              <a:lvl4pPr marL="1600200" indent="-228600">
                <a:spcBef>
                  <a:spcPct val="50000"/>
                </a:spcBef>
                <a:defRPr sz="2800">
                  <a:solidFill>
                    <a:schemeClr val="tx1"/>
                  </a:solidFill>
                  <a:latin typeface="Times New Roman" panose="02020603050405020304" pitchFamily="18" charset="0"/>
                </a:defRPr>
              </a:lvl4pPr>
              <a:lvl5pPr marL="2057400" indent="-228600">
                <a:spcBef>
                  <a:spcPct val="50000"/>
                </a:spcBef>
                <a:defRPr sz="2800">
                  <a:solidFill>
                    <a:schemeClr val="tx1"/>
                  </a:solidFill>
                  <a:latin typeface="Times New Roman" panose="02020603050405020304" pitchFamily="18" charset="0"/>
                </a:defRPr>
              </a:lvl5pPr>
              <a:lvl6pPr marL="2514600" indent="-228600" eaLnBrk="0" fontAlgn="base" hangingPunct="0">
                <a:spcBef>
                  <a:spcPct val="5000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5000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5000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50000"/>
                </a:spcBef>
                <a:spcAft>
                  <a:spcPct val="0"/>
                </a:spcAft>
                <a:defRPr sz="2800">
                  <a:solidFill>
                    <a:schemeClr val="tx1"/>
                  </a:solidFill>
                  <a:latin typeface="Times New Roman" panose="02020603050405020304" pitchFamily="18" charset="0"/>
                </a:defRPr>
              </a:lvl9pPr>
            </a:lstStyle>
            <a:p>
              <a:r>
                <a:rPr lang="es-MX" altLang="es-ES">
                  <a:solidFill>
                    <a:srgbClr val="000000"/>
                  </a:solidFill>
                </a:rPr>
                <a:t>+  +</a:t>
              </a:r>
            </a:p>
          </p:txBody>
        </p:sp>
      </p:grpSp>
    </p:spTree>
    <p:extLst>
      <p:ext uri="{BB962C8B-B14F-4D97-AF65-F5344CB8AC3E}">
        <p14:creationId xmlns:p14="http://schemas.microsoft.com/office/powerpoint/2010/main" val="69100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4" name="Jungle Menu Command.wav"/>
                                        </p:tgtEl>
                                      </p:cMediaNode>
                                    </p:audio>
                                  </p:sub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499"/>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0-#ppt_w/2"/>
                                          </p:val>
                                        </p:tav>
                                        <p:tav tm="100000">
                                          <p:val>
                                            <p:strVal val="#ppt_x"/>
                                          </p:val>
                                        </p:tav>
                                      </p:tavLst>
                                    </p:anim>
                                    <p:anim calcmode="lin" valueType="num">
                                      <p:cBhvr additive="base">
                                        <p:cTn id="21" dur="500" fill="hold"/>
                                        <p:tgtEl>
                                          <p:spTgt spid="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5" name="WHOOSH.WAV"/>
                                        </p:tgtEl>
                                      </p:cMediaNode>
                                    </p:audio>
                                  </p:subTnLst>
                                </p:cTn>
                              </p:par>
                            </p:childTnLst>
                          </p:cTn>
                        </p:par>
                      </p:childTnLst>
                    </p:cTn>
                  </p:par>
                  <p:par>
                    <p:cTn id="22" fill="hold">
                      <p:stCondLst>
                        <p:cond delay="indefinite"/>
                      </p:stCondLst>
                      <p:childTnLst>
                        <p:par>
                          <p:cTn id="23" fill="hold">
                            <p:stCondLst>
                              <p:cond delay="0"/>
                            </p:stCondLst>
                            <p:childTnLst>
                              <p:par>
                                <p:cTn id="24" presetID="18" presetClass="entr" presetSubtype="3"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trips(upRight)">
                                      <p:cBhvr>
                                        <p:cTn id="26" dur="500"/>
                                        <p:tgtEl>
                                          <p:spTgt spid="11"/>
                                        </p:tgtEl>
                                      </p:cBhvr>
                                    </p:animEffect>
                                  </p:childTnLst>
                                  <p:subTnLst>
                                    <p:audio>
                                      <p:cMediaNode>
                                        <p:cTn display="0" masterRel="sameClick">
                                          <p:stCondLst>
                                            <p:cond evt="begin" delay="0">
                                              <p:tn val="24"/>
                                            </p:cond>
                                          </p:stCondLst>
                                          <p:endCondLst>
                                            <p:cond evt="onStopAudio" delay="0">
                                              <p:tgtEl>
                                                <p:sldTgt/>
                                              </p:tgtEl>
                                            </p:cond>
                                          </p:endCondLst>
                                        </p:cTn>
                                        <p:tgtEl>
                                          <p:sndTgt r:embed="rId4" name="Jungle Menu Command.wav"/>
                                        </p:tgtEl>
                                      </p:cMediaNode>
                                    </p:audio>
                                  </p:sub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subTnLst>
                                    <p:audio>
                                      <p:cMediaNode>
                                        <p:cTn display="0" masterRel="sameClick">
                                          <p:stCondLst>
                                            <p:cond evt="begin" delay="0">
                                              <p:tn val="29"/>
                                            </p:cond>
                                          </p:stCondLst>
                                          <p:endCondLst>
                                            <p:cond evt="onStopAudio" delay="0">
                                              <p:tgtEl>
                                                <p:sldTgt/>
                                              </p:tgtEl>
                                            </p:cond>
                                          </p:endCondLst>
                                        </p:cTn>
                                        <p:tgtEl>
                                          <p:sndTgt r:embed="rId4" name="Jungle Menu Command.wav"/>
                                        </p:tgtEl>
                                      </p:cMediaNode>
                                    </p:audio>
                                  </p:subTnLst>
                                </p:cTn>
                              </p:par>
                            </p:childTnLst>
                          </p:cTn>
                        </p:par>
                      </p:childTnLst>
                    </p:cTn>
                  </p:par>
                  <p:par>
                    <p:cTn id="32" fill="hold">
                      <p:stCondLst>
                        <p:cond delay="indefinite"/>
                      </p:stCondLst>
                      <p:childTnLst>
                        <p:par>
                          <p:cTn id="33" fill="hold">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right)">
                                      <p:cBhvr>
                                        <p:cTn id="36" dur="500"/>
                                        <p:tgtEl>
                                          <p:spTgt spid="13"/>
                                        </p:tgtEl>
                                      </p:cBhvr>
                                    </p:animEffect>
                                  </p:childTnLst>
                                  <p:subTnLst>
                                    <p:audio>
                                      <p:cMediaNode>
                                        <p:cTn display="0" masterRel="sameClick">
                                          <p:stCondLst>
                                            <p:cond evt="begin" delay="0">
                                              <p:tn val="34"/>
                                            </p:cond>
                                          </p:stCondLst>
                                          <p:endCondLst>
                                            <p:cond evt="onStopAudio" delay="0">
                                              <p:tgtEl>
                                                <p:sldTgt/>
                                              </p:tgtEl>
                                            </p:cond>
                                          </p:endCondLst>
                                        </p:cTn>
                                        <p:tgtEl>
                                          <p:sndTgt r:embed="rId4" name="Jungle Menu Command.wav"/>
                                        </p:tgtEl>
                                      </p:cMediaNode>
                                    </p:audio>
                                  </p:subTnLst>
                                </p:cTn>
                              </p:par>
                            </p:childTnLst>
                          </p:cTn>
                        </p:par>
                        <p:par>
                          <p:cTn id="37" fill="hold">
                            <p:stCondLst>
                              <p:cond delay="500"/>
                            </p:stCondLst>
                            <p:childTnLst>
                              <p:par>
                                <p:cTn id="38" presetID="9" presetClass="entr" presetSubtype="0" fill="hold"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dissolve">
                                      <p:cBhvr>
                                        <p:cTn id="40" dur="500"/>
                                        <p:tgtEl>
                                          <p:spTgt spid="16"/>
                                        </p:tgtEl>
                                      </p:cBhvr>
                                    </p:animEffect>
                                  </p:childTnLst>
                                  <p:subTnLst>
                                    <p:audio>
                                      <p:cMediaNode>
                                        <p:cTn display="0" masterRel="sameClick">
                                          <p:stCondLst>
                                            <p:cond evt="begin" delay="0">
                                              <p:tn val="38"/>
                                            </p:cond>
                                          </p:stCondLst>
                                          <p:endCondLst>
                                            <p:cond evt="onStopAudio" delay="0">
                                              <p:tgtEl>
                                                <p:sldTgt/>
                                              </p:tgtEl>
                                            </p:cond>
                                          </p:endCondLst>
                                        </p:cTn>
                                        <p:tgtEl>
                                          <p:sndTgt r:embed="rId3" name="CAMERA.WAV"/>
                                        </p:tgtEl>
                                      </p:cMediaNode>
                                    </p:audio>
                                  </p:sub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0-#ppt_w/2"/>
                                          </p:val>
                                        </p:tav>
                                        <p:tav tm="100000">
                                          <p:val>
                                            <p:strVal val="#ppt_x"/>
                                          </p:val>
                                        </p:tav>
                                      </p:tavLst>
                                    </p:anim>
                                    <p:anim calcmode="lin" valueType="num">
                                      <p:cBhvr additive="base">
                                        <p:cTn id="46" dur="500" fill="hold"/>
                                        <p:tgtEl>
                                          <p:spTgt spid="1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4" name="Jungle Menu Command.wav"/>
                                        </p:tgtEl>
                                      </p:cMediaNode>
                                    </p:audio>
                                  </p:subTnLst>
                                </p:cTn>
                              </p:par>
                            </p:childTnLst>
                          </p:cTn>
                        </p:par>
                        <p:par>
                          <p:cTn id="47" fill="hold">
                            <p:stCondLst>
                              <p:cond delay="500"/>
                            </p:stCondLst>
                            <p:childTnLst>
                              <p:par>
                                <p:cTn id="48" presetID="2" presetClass="entr" presetSubtype="4"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additive="base">
                                        <p:cTn id="50" dur="500" fill="hold"/>
                                        <p:tgtEl>
                                          <p:spTgt spid="15"/>
                                        </p:tgtEl>
                                        <p:attrNameLst>
                                          <p:attrName>ppt_x</p:attrName>
                                        </p:attrNameLst>
                                      </p:cBhvr>
                                      <p:tavLst>
                                        <p:tav tm="0">
                                          <p:val>
                                            <p:strVal val="#ppt_x"/>
                                          </p:val>
                                        </p:tav>
                                        <p:tav tm="100000">
                                          <p:val>
                                            <p:strVal val="#ppt_x"/>
                                          </p:val>
                                        </p:tav>
                                      </p:tavLst>
                                    </p:anim>
                                    <p:anim calcmode="lin" valueType="num">
                                      <p:cBhvr additive="base">
                                        <p:cTn id="51"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8"/>
                                            </p:cond>
                                          </p:stCondLst>
                                          <p:endCondLst>
                                            <p:cond evt="onStopAudio" delay="0">
                                              <p:tgtEl>
                                                <p:sldTgt/>
                                              </p:tgtEl>
                                            </p:cond>
                                          </p:endCondLst>
                                        </p:cTn>
                                        <p:tgtEl>
                                          <p:sndTgt r:embed="rId4" name="Jungle Menu Comma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nimBg="1"/>
      <p:bldP spid="10" grpId="0" autoUpdateAnimBg="0"/>
      <p:bldP spid="12" grpId="0" autoUpdateAnimBg="0"/>
      <p:bldP spid="13" grpId="0" autoUpdateAnimBg="0"/>
      <p:bldP spid="14" grpId="0" autoUpdateAnimBg="0"/>
      <p:bldP spid="15" grpId="0" animBg="1"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TotalTime>
  <Words>805</Words>
  <Application>Microsoft Office PowerPoint</Application>
  <PresentationFormat>Presentación en pantalla (4:3)</PresentationFormat>
  <Paragraphs>107</Paragraphs>
  <Slides>13</Slides>
  <Notes>0</Notes>
  <HiddenSlides>0</HiddenSlides>
  <MMClips>0</MMClips>
  <ScaleCrop>false</ScaleCrop>
  <HeadingPairs>
    <vt:vector size="8" baseType="variant">
      <vt:variant>
        <vt:lpstr>Fuentes usadas</vt:lpstr>
      </vt:variant>
      <vt:variant>
        <vt:i4>5</vt:i4>
      </vt:variant>
      <vt:variant>
        <vt:lpstr>Tema</vt:lpstr>
      </vt:variant>
      <vt:variant>
        <vt:i4>2</vt:i4>
      </vt:variant>
      <vt:variant>
        <vt:lpstr>Servidores OLE incrustados</vt:lpstr>
      </vt:variant>
      <vt:variant>
        <vt:i4>3</vt:i4>
      </vt:variant>
      <vt:variant>
        <vt:lpstr>Títulos de diapositiva</vt:lpstr>
      </vt:variant>
      <vt:variant>
        <vt:i4>13</vt:i4>
      </vt:variant>
    </vt:vector>
  </HeadingPairs>
  <TitlesOfParts>
    <vt:vector size="23" baseType="lpstr">
      <vt:lpstr>Arial</vt:lpstr>
      <vt:lpstr>Calibri</vt:lpstr>
      <vt:lpstr>Symbol</vt:lpstr>
      <vt:lpstr>Tahoma</vt:lpstr>
      <vt:lpstr>Times New Roman</vt:lpstr>
      <vt:lpstr>Tema de Office</vt:lpstr>
      <vt:lpstr>1_Tema de Office</vt:lpstr>
      <vt:lpstr>Equation</vt:lpstr>
      <vt:lpstr>MathType 4.0 Equation</vt:lpstr>
      <vt:lpstr>Microsoft Editor de ecuaciones 3.0</vt:lpstr>
      <vt:lpstr>Cargas Eléctricas</vt:lpstr>
      <vt:lpstr>Introducción a las Cargas Eléctricas</vt:lpstr>
      <vt:lpstr>Carga eléctrica</vt:lpstr>
      <vt:lpstr>Vidrio y seda</vt:lpstr>
      <vt:lpstr>Los dos tipos de carga</vt:lpstr>
      <vt:lpstr>Primera ley de la electrostática</vt:lpstr>
      <vt:lpstr>La cantidad de carga</vt:lpstr>
      <vt:lpstr>Unidades de carga</vt:lpstr>
      <vt:lpstr>Ejemplo. Si 16 millones de electrones se remueven de una esfera neutral, ¿cuál es la carga en coulombs sobre la esfera?</vt:lpstr>
      <vt:lpstr>Ley de Coulomb</vt:lpstr>
      <vt:lpstr>Cálculo de fuerza eléctrica</vt:lpstr>
      <vt:lpstr>Ejemplo. Una carga de –5 mC se coloca a 2 de una carga de +3 mC. Encuentre la fuerza entre las dos cargas.</vt:lpstr>
      <vt:lpstr>Referencias bibliográficas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oscar negrete sepulveda</cp:lastModifiedBy>
  <cp:revision>96</cp:revision>
  <dcterms:created xsi:type="dcterms:W3CDTF">2012-12-04T21:22:09Z</dcterms:created>
  <dcterms:modified xsi:type="dcterms:W3CDTF">2016-10-03T00:05:29Z</dcterms:modified>
</cp:coreProperties>
</file>