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9" r:id="rId4"/>
    <p:sldId id="286" r:id="rId5"/>
    <p:sldId id="293" r:id="rId6"/>
    <p:sldId id="294" r:id="rId7"/>
    <p:sldId id="295" r:id="rId8"/>
    <p:sldId id="296" r:id="rId9"/>
    <p:sldId id="297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69" autoAdjust="0"/>
  </p:normalViewPr>
  <p:slideViewPr>
    <p:cSldViewPr>
      <p:cViewPr>
        <p:scale>
          <a:sx n="60" d="100"/>
          <a:sy n="60" d="100"/>
        </p:scale>
        <p:origin x="-165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AC1DC-930D-4AF4-91FA-E2B75F3B85DC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6DDB1-1774-4600-BFAD-DD8C596560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04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" y="2492375"/>
            <a:ext cx="8610600" cy="1470025"/>
          </a:xfrm>
        </p:spPr>
        <p:txBody>
          <a:bodyPr>
            <a:normAutofit/>
          </a:bodyPr>
          <a:lstStyle/>
          <a:p>
            <a:r>
              <a:rPr lang="es-MX" sz="4000" dirty="0" smtClean="0"/>
              <a:t>Fuerza resultante en superficies planas</a:t>
            </a:r>
            <a:endParaRPr lang="es-MX" sz="40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4013299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Montiel Hernández Justo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Fabián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38200" y="1931988"/>
            <a:ext cx="77724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Mecánica de Fluidos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Fuerza resultante </a:t>
            </a:r>
            <a:r>
              <a:rPr lang="es-MX" dirty="0" smtClean="0"/>
              <a:t>en </a:t>
            </a:r>
            <a:r>
              <a:rPr lang="es-MX" dirty="0"/>
              <a:t>superficies planas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338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sz="29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endParaRPr lang="es-MX" sz="2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este material se presenta la definición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uerza</a:t>
            </a:r>
            <a:r>
              <a:rPr lang="es-MX" sz="2400" dirty="0" smtClean="0"/>
              <a:t>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resultante en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superficies planas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así como el proceso matemático a través del cual se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obtiene.</a:t>
            </a:r>
            <a:endParaRPr lang="es-MX" sz="2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9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9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presents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900" dirty="0" err="1">
                <a:latin typeface="Arial" pitchFamily="34" charset="0"/>
                <a:cs typeface="Arial" pitchFamily="34" charset="0"/>
              </a:rPr>
              <a:t>resultant</a:t>
            </a:r>
            <a:r>
              <a:rPr lang="fr-FR" sz="2900" dirty="0">
                <a:latin typeface="Arial" pitchFamily="34" charset="0"/>
                <a:cs typeface="Arial" pitchFamily="34" charset="0"/>
              </a:rPr>
              <a:t> force on plane surfaces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definition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and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mathematical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process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getting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z="31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9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29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29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fr-FR" sz="2900" dirty="0" err="1" smtClean="0">
                <a:latin typeface="Arial" pitchFamily="34" charset="0"/>
                <a:cs typeface="Arial" pitchFamily="34" charset="0"/>
              </a:rPr>
              <a:t>esultant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 force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luid mechanics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specific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weight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 </a:t>
            </a:r>
            <a:endParaRPr lang="es-MX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s-MX" sz="4000" dirty="0"/>
              <a:t>Fuerza resultante en superficies planas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81000" y="1865055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Como sabemos, la </a:t>
            </a:r>
            <a:r>
              <a:rPr lang="es-MX" sz="3200" dirty="0"/>
              <a:t>fuerza resultante </a:t>
            </a:r>
            <a:r>
              <a:rPr lang="es-MX" sz="3200" dirty="0" smtClean="0"/>
              <a:t>es la suma </a:t>
            </a:r>
            <a:r>
              <a:rPr lang="es-MX" sz="3200" dirty="0"/>
              <a:t>de </a:t>
            </a:r>
            <a:r>
              <a:rPr lang="es-MX" sz="3200" dirty="0" smtClean="0"/>
              <a:t>todas las fuerzas </a:t>
            </a:r>
            <a:r>
              <a:rPr lang="es-MX" sz="3200" dirty="0"/>
              <a:t>sobre los </a:t>
            </a:r>
            <a:r>
              <a:rPr lang="es-MX" sz="3200" dirty="0" smtClean="0"/>
              <a:t>elementos pequeños</a:t>
            </a:r>
            <a:r>
              <a:rPr lang="es-MX" sz="3200" dirty="0"/>
              <a:t> </a:t>
            </a:r>
            <a:r>
              <a:rPr lang="es-MX" sz="3200" dirty="0" smtClean="0"/>
              <a:t>de interés. Por ejemplo, una ventana rectangular, pero en </a:t>
            </a:r>
            <a:r>
              <a:rPr lang="es-MX" sz="3200" dirty="0"/>
              <a:t>realidad, la forma del </a:t>
            </a:r>
            <a:r>
              <a:rPr lang="es-MX" sz="3200" dirty="0" smtClean="0"/>
              <a:t>área </a:t>
            </a:r>
            <a:r>
              <a:rPr lang="es-MX" sz="3200" dirty="0"/>
              <a:t>es arbitraria.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03152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6255" y="768727"/>
                <a:ext cx="8208912" cy="4031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En cualquier área pequeña (</a:t>
                </a:r>
                <a:r>
                  <a:rPr lang="es-MX" sz="3200" dirty="0" err="1" smtClean="0"/>
                  <a:t>dA</a:t>
                </a:r>
                <a:r>
                  <a:rPr lang="es-MX" sz="3200" dirty="0"/>
                  <a:t>)</a:t>
                </a:r>
                <a:r>
                  <a:rPr lang="es-MX" sz="3200" dirty="0" smtClean="0"/>
                  <a:t> </a:t>
                </a:r>
                <a:r>
                  <a:rPr lang="es-MX" sz="3200" dirty="0"/>
                  <a:t>existe una fuerza </a:t>
                </a:r>
                <a:r>
                  <a:rPr lang="es-MX" sz="3200" dirty="0" smtClean="0"/>
                  <a:t>(</a:t>
                </a:r>
                <a:r>
                  <a:rPr lang="es-MX" sz="3200" dirty="0" err="1" smtClean="0"/>
                  <a:t>dF</a:t>
                </a:r>
                <a:r>
                  <a:rPr lang="es-MX" sz="3200" dirty="0" smtClean="0"/>
                  <a:t>) </a:t>
                </a:r>
                <a:r>
                  <a:rPr lang="es-MX" sz="3200" dirty="0"/>
                  <a:t>que </a:t>
                </a:r>
                <a:r>
                  <a:rPr lang="es-MX" sz="3200" dirty="0" smtClean="0"/>
                  <a:t>actúa </a:t>
                </a:r>
                <a:r>
                  <a:rPr lang="es-MX" sz="3200" dirty="0"/>
                  <a:t>de modo perpendicular al </a:t>
                </a:r>
                <a:r>
                  <a:rPr lang="es-MX" sz="3200" dirty="0" smtClean="0"/>
                  <a:t>área, debido a </a:t>
                </a:r>
                <a:r>
                  <a:rPr lang="es-MX" sz="3200" dirty="0"/>
                  <a:t>la </a:t>
                </a:r>
                <a:r>
                  <a:rPr lang="es-MX" sz="3200" dirty="0" smtClean="0"/>
                  <a:t>presión </a:t>
                </a:r>
                <a:r>
                  <a:rPr lang="es-MX" sz="3200" dirty="0"/>
                  <a:t>p del fluido. Pero la magnitud de la </a:t>
                </a:r>
                <a:r>
                  <a:rPr lang="es-MX" sz="3200" dirty="0" smtClean="0"/>
                  <a:t>presión </a:t>
                </a:r>
                <a:r>
                  <a:rPr lang="es-MX" sz="3200" dirty="0"/>
                  <a:t>a cualquier profundidad </a:t>
                </a:r>
                <a:r>
                  <a:rPr lang="es-MX" sz="3200" dirty="0" smtClean="0"/>
                  <a:t>(h) en un </a:t>
                </a:r>
                <a:r>
                  <a:rPr lang="es-MX" sz="3200" dirty="0"/>
                  <a:t>liquido </a:t>
                </a:r>
                <a:r>
                  <a:rPr lang="es-MX" sz="3200" dirty="0" smtClean="0"/>
                  <a:t>estático </a:t>
                </a:r>
                <a:r>
                  <a:rPr lang="es-MX" sz="3200" dirty="0"/>
                  <a:t>de peso especifico </a:t>
                </a:r>
                <a:r>
                  <a:rPr lang="es-MX" sz="3200" dirty="0" smtClean="0"/>
                  <a:t>(</a:t>
                </a:r>
                <a:r>
                  <a:rPr lang="el-GR" sz="3200" dirty="0" smtClean="0"/>
                  <a:t>ϒ</a:t>
                </a:r>
                <a:r>
                  <a:rPr lang="es-MX" sz="3200" dirty="0" smtClean="0"/>
                  <a:t>) </a:t>
                </a:r>
                <a:r>
                  <a:rPr lang="es-MX" sz="3200" dirty="0"/>
                  <a:t>es </a:t>
                </a:r>
                <a:r>
                  <a:rPr lang="es-MX" sz="3200" dirty="0" smtClean="0"/>
                  <a:t>p=</a:t>
                </a:r>
                <a:r>
                  <a:rPr lang="el-GR" sz="3200" dirty="0" smtClean="0"/>
                  <a:t>ϒ</a:t>
                </a:r>
                <a:r>
                  <a:rPr lang="es-MX" sz="3200" dirty="0" smtClean="0"/>
                  <a:t>h</a:t>
                </a:r>
                <a:r>
                  <a:rPr lang="es-MX" sz="3200" dirty="0"/>
                  <a:t>. Entonces, la fuerza </a:t>
                </a:r>
                <a:r>
                  <a:rPr lang="es-MX" sz="3200" dirty="0" smtClean="0"/>
                  <a:t>esta definida como:</a:t>
                </a:r>
              </a:p>
              <a:p>
                <a:pPr algn="just"/>
                <a:endParaRPr lang="es-MX" sz="3200" i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1" i="1" smtClean="0">
                          <a:latin typeface="Cambria Math"/>
                        </a:rPr>
                        <m:t>𝒅𝑭</m:t>
                      </m:r>
                      <m:r>
                        <a:rPr lang="es-MX" sz="3200" b="1" i="1" smtClean="0">
                          <a:latin typeface="Cambria Math"/>
                        </a:rPr>
                        <m:t>=</m:t>
                      </m:r>
                      <m:r>
                        <a:rPr lang="es-MX" sz="3200" b="1" i="1" smtClean="0">
                          <a:latin typeface="Cambria Math"/>
                        </a:rPr>
                        <m:t>𝒑</m:t>
                      </m:r>
                      <m:d>
                        <m:dPr>
                          <m:ctrlPr>
                            <a:rPr lang="es-MX" sz="32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MX" sz="3200" b="1" i="1" smtClean="0">
                              <a:latin typeface="Cambria Math"/>
                            </a:rPr>
                            <m:t>𝒅𝑨</m:t>
                          </m:r>
                        </m:e>
                      </m:d>
                      <m:r>
                        <a:rPr lang="es-MX" sz="3200" b="1" i="1" smtClean="0">
                          <a:latin typeface="Cambria Math"/>
                        </a:rPr>
                        <m:t>=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𝒉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𝒅𝑨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s-MX" sz="3200" b="1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5" y="768727"/>
                <a:ext cx="8208912" cy="4031873"/>
              </a:xfrm>
              <a:prstGeom prst="rect">
                <a:avLst/>
              </a:prstGeom>
              <a:blipFill rotWithShape="1">
                <a:blip r:embed="rId4"/>
                <a:stretch>
                  <a:fillRect l="-1856" t="-1964" r="-185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8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6255" y="768727"/>
                <a:ext cx="8208912" cy="353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Como el área puede estar inclinada con un ángulo </a:t>
                </a:r>
                <a:r>
                  <a:rPr lang="el-GR" sz="3200" dirty="0" smtClean="0"/>
                  <a:t>θ</a:t>
                </a:r>
                <a:r>
                  <a:rPr lang="es-MX" sz="3200" dirty="0" smtClean="0"/>
                  <a:t>, es conveniente trabajar en su plano y usar (y) para indicar la posición sobre el área para cualquier profundidad (h). Que se puede expresar como:</a:t>
                </a:r>
              </a:p>
              <a:p>
                <a:pPr algn="just"/>
                <a:endParaRPr lang="es-MX" sz="3200" i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1" i="1" smtClean="0">
                          <a:latin typeface="Cambria Math"/>
                        </a:rPr>
                        <m:t>𝒉</m:t>
                      </m:r>
                      <m:r>
                        <a:rPr lang="es-MX" sz="3200" b="1" i="1" smtClean="0">
                          <a:latin typeface="Cambria Math"/>
                        </a:rPr>
                        <m:t>=</m:t>
                      </m:r>
                      <m:r>
                        <a:rPr lang="es-MX" sz="3200" b="1" i="1" smtClean="0">
                          <a:latin typeface="Cambria Math"/>
                        </a:rPr>
                        <m:t>𝒚𝒔𝒆𝒏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s-MX" sz="3200" b="1" dirty="0" smtClean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5" y="768727"/>
                <a:ext cx="8208912" cy="3539430"/>
              </a:xfrm>
              <a:prstGeom prst="rect">
                <a:avLst/>
              </a:prstGeom>
              <a:blipFill rotWithShape="1">
                <a:blip r:embed="rId4"/>
                <a:stretch>
                  <a:fillRect l="-1856" t="-2238" r="-185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762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6254" y="457200"/>
                <a:ext cx="8605345" cy="51796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Midiéndose (y</a:t>
                </a:r>
                <a:r>
                  <a:rPr lang="es-MX" sz="3200" dirty="0"/>
                  <a:t>) </a:t>
                </a:r>
                <a:r>
                  <a:rPr lang="es-MX" sz="3200" dirty="0" smtClean="0"/>
                  <a:t>desde el nivel de la superficie libre del fluido, a lo largo del ángulo de inclinación del área, así que:</a:t>
                </a:r>
              </a:p>
              <a:p>
                <a:pPr algn="just"/>
                <a:endParaRPr lang="es-MX" sz="3200" i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1" i="1">
                          <a:latin typeface="Cambria Math"/>
                        </a:rPr>
                        <m:t>𝒅𝑭</m:t>
                      </m:r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𝒚𝒔𝒆𝒏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)(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𝒅𝑨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s-MX" sz="3200" b="1" dirty="0" smtClean="0"/>
              </a:p>
              <a:p>
                <a:endParaRPr lang="es-MX" sz="2800" b="1" dirty="0" smtClean="0"/>
              </a:p>
              <a:p>
                <a:r>
                  <a:rPr lang="es-MX" sz="3200" dirty="0" smtClean="0"/>
                  <a:t>La </a:t>
                </a:r>
                <a:r>
                  <a:rPr lang="es-MX" sz="3200" dirty="0"/>
                  <a:t>suma de las fuerzas </a:t>
                </a:r>
                <a:r>
                  <a:rPr lang="es-MX" sz="3200" dirty="0" smtClean="0"/>
                  <a:t>en la </a:t>
                </a:r>
                <a:r>
                  <a:rPr lang="es-MX" sz="3200" dirty="0"/>
                  <a:t>superficie </a:t>
                </a:r>
                <a:r>
                  <a:rPr lang="es-MX" sz="3200" dirty="0" smtClean="0"/>
                  <a:t>se obtiene integrando:</a:t>
                </a:r>
                <a:endParaRPr lang="es-MX" sz="32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/>
                            </a:rPr>
                            <m:t>𝑹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s-MX" sz="3200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sz="3200" b="1" i="1" smtClean="0">
                              <a:latin typeface="Cambria Math"/>
                            </a:rPr>
                            <m:t>𝑨</m:t>
                          </m:r>
                        </m:sub>
                        <m:sup/>
                        <m:e>
                          <m:r>
                            <a:rPr lang="es-MX" sz="3200" b="1" i="1" smtClean="0">
                              <a:latin typeface="Cambria Math"/>
                            </a:rPr>
                            <m:t>𝒅𝑭</m:t>
                          </m:r>
                          <m:r>
                            <a:rPr lang="es-MX" sz="3200" b="1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s-MX" sz="3200" b="1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MX" sz="3200" b="1" i="1" smtClean="0">
                                  <a:latin typeface="Cambria Math"/>
                                </a:rPr>
                                <m:t>𝑨</m:t>
                              </m:r>
                            </m:sub>
                            <m:sup/>
                            <m:e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𝜸</m:t>
                              </m:r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𝒚𝒔𝒆𝒏</m:t>
                              </m:r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𝜽</m:t>
                              </m:r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)(</m:t>
                              </m:r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𝒅𝑨</m:t>
                              </m:r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  <m:r>
                        <a:rPr lang="es-MX" sz="3200" b="1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s-MX" sz="3200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sz="3200" b="1" i="1" smtClean="0">
                              <a:latin typeface="Cambria Math"/>
                            </a:rPr>
                            <m:t>𝑨</m:t>
                          </m:r>
                        </m:sub>
                        <m:sup/>
                        <m:e>
                          <m:r>
                            <a:rPr lang="es-MX" sz="32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s-MX" sz="32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s-MX" sz="3200" b="1" i="1" smtClean="0">
                              <a:latin typeface="Cambria Math"/>
                            </a:rPr>
                            <m:t>𝒅𝑨</m:t>
                          </m:r>
                          <m:r>
                            <a:rPr lang="es-MX" sz="3200" b="1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s-MX" sz="3200" b="1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4" y="457200"/>
                <a:ext cx="8605345" cy="5179623"/>
              </a:xfrm>
              <a:prstGeom prst="rect">
                <a:avLst/>
              </a:prstGeom>
              <a:blipFill rotWithShape="1">
                <a:blip r:embed="rId4"/>
                <a:stretch>
                  <a:fillRect l="-1771" t="-1529" r="-18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94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6254" y="457200"/>
                <a:ext cx="8605345" cy="5118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De la mecánica clásica sabemos que ∫y(</a:t>
                </a:r>
                <a:r>
                  <a:rPr lang="es-MX" sz="3200" dirty="0" err="1" smtClean="0"/>
                  <a:t>dA</a:t>
                </a:r>
                <a:r>
                  <a:rPr lang="es-MX" sz="3200" dirty="0" smtClean="0"/>
                  <a:t>) es </a:t>
                </a:r>
                <a:r>
                  <a:rPr lang="es-MX" sz="3200" dirty="0"/>
                  <a:t>igual al producto del </a:t>
                </a:r>
                <a:r>
                  <a:rPr lang="es-MX" sz="3200" dirty="0" smtClean="0"/>
                  <a:t>área </a:t>
                </a:r>
                <a:r>
                  <a:rPr lang="es-MX" sz="3200" dirty="0"/>
                  <a:t>total por la </a:t>
                </a:r>
                <a:r>
                  <a:rPr lang="es-MX" sz="3200" dirty="0" smtClean="0"/>
                  <a:t>distancia al </a:t>
                </a:r>
                <a:r>
                  <a:rPr lang="es-MX" sz="3200" dirty="0"/>
                  <a:t>centroide del </a:t>
                </a:r>
                <a:r>
                  <a:rPr lang="es-MX" sz="3200" dirty="0" smtClean="0"/>
                  <a:t>área </a:t>
                </a:r>
                <a:r>
                  <a:rPr lang="es-MX" sz="3200" dirty="0"/>
                  <a:t>desde el eje de </a:t>
                </a:r>
                <a:r>
                  <a:rPr lang="es-MX" sz="3200" dirty="0" smtClean="0"/>
                  <a:t>referencia. Ósea:</a:t>
                </a:r>
                <a:endParaRPr lang="es-MX" sz="32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MX" sz="3200" b="1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sz="3200" b="1" i="1">
                              <a:latin typeface="Cambria Math"/>
                            </a:rPr>
                            <m:t>𝑨</m:t>
                          </m:r>
                        </m:sub>
                        <m:sup/>
                        <m:e>
                          <m:r>
                            <a:rPr lang="es-MX" sz="3200" b="1" i="1">
                              <a:latin typeface="Cambria Math"/>
                            </a:rPr>
                            <m:t>𝒚</m:t>
                          </m:r>
                          <m:r>
                            <a:rPr lang="es-MX" sz="3200" b="1" i="1">
                              <a:latin typeface="Cambria Math"/>
                            </a:rPr>
                            <m:t>(</m:t>
                          </m:r>
                          <m:r>
                            <a:rPr lang="es-MX" sz="3200" b="1" i="1">
                              <a:latin typeface="Cambria Math"/>
                            </a:rPr>
                            <m:t>𝒅𝑨</m:t>
                          </m:r>
                          <m:r>
                            <a:rPr lang="es-MX" sz="3200" b="1" i="1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s-MX" sz="32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3200" b="1" i="1" smtClean="0"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s-MX" sz="32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s-MX" sz="3200" b="1" dirty="0" smtClean="0"/>
              </a:p>
              <a:p>
                <a:endParaRPr lang="es-MX" sz="2800" b="1" dirty="0" smtClean="0"/>
              </a:p>
              <a:p>
                <a:r>
                  <a:rPr lang="es-MX" sz="3200" dirty="0" smtClean="0"/>
                  <a:t>Entonces la fuerza resultante puede expresarse como:</a:t>
                </a:r>
                <a:endParaRPr lang="es-MX" sz="32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/>
                            </a:rPr>
                            <m:t>𝑹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𝒔𝒆𝒏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s-MX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MX" sz="3200" b="1" i="1" smtClean="0">
                              <a:latin typeface="Cambria Math"/>
                              <a:ea typeface="Cambria Math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/>
                              <a:ea typeface="Cambria Math"/>
                            </a:rPr>
                            <m:t>𝒄</m:t>
                          </m:r>
                        </m:sub>
                      </m:sSub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𝑨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s-MX" sz="3200" b="1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4" y="457200"/>
                <a:ext cx="8605345" cy="5118068"/>
              </a:xfrm>
              <a:prstGeom prst="rect">
                <a:avLst/>
              </a:prstGeom>
              <a:blipFill rotWithShape="1">
                <a:blip r:embed="rId4"/>
                <a:stretch>
                  <a:fillRect l="-1771" t="-1548" r="-18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51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6255" y="640140"/>
                <a:ext cx="8224346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Al sustituir </a:t>
                </a:r>
                <a:r>
                  <a:rPr lang="es-MX" sz="3200" dirty="0" err="1" smtClean="0"/>
                  <a:t>h</a:t>
                </a:r>
                <a:r>
                  <a:rPr lang="es-MX" sz="3200" baseline="-25000" dirty="0" err="1" smtClean="0"/>
                  <a:t>c</a:t>
                </a:r>
                <a:r>
                  <a:rPr lang="es-MX" sz="3200" dirty="0" smtClean="0"/>
                  <a:t> = </a:t>
                </a:r>
                <a:r>
                  <a:rPr lang="el-GR" sz="3200" dirty="0" smtClean="0"/>
                  <a:t>θ</a:t>
                </a:r>
                <a:r>
                  <a:rPr lang="es-MX" sz="3200" dirty="0" smtClean="0"/>
                  <a:t> obtenemos:</a:t>
                </a:r>
              </a:p>
              <a:p>
                <a:pPr algn="just"/>
                <a:endParaRPr lang="es-MX" sz="32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/>
                            </a:rPr>
                            <m:t>𝑹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𝜸</m:t>
                      </m:r>
                      <m:sSub>
                        <m:sSubPr>
                          <m:ctrlPr>
                            <a:rPr lang="es-MX" sz="32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MX" sz="3200" b="1" i="1" smtClean="0">
                              <a:latin typeface="Cambria Math"/>
                              <a:ea typeface="Cambria Math"/>
                            </a:rPr>
                            <m:t>𝒉</m:t>
                          </m:r>
                        </m:e>
                        <m:sub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𝒄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𝑨</m:t>
                      </m:r>
                    </m:oMath>
                  </m:oMathPara>
                </a14:m>
                <a:endParaRPr lang="es-MX" sz="3200" b="1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5" y="640140"/>
                <a:ext cx="8224346" cy="1569660"/>
              </a:xfrm>
              <a:prstGeom prst="rect">
                <a:avLst/>
              </a:prstGeom>
              <a:blipFill rotWithShape="1">
                <a:blip r:embed="rId4"/>
                <a:stretch>
                  <a:fillRect l="-1852" t="-503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Rectángulo"/>
          <p:cNvSpPr/>
          <p:nvPr/>
        </p:nvSpPr>
        <p:spPr>
          <a:xfrm>
            <a:off x="381001" y="2971800"/>
            <a:ext cx="82295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Debido a que cada una de las fuerzas </a:t>
            </a:r>
            <a:r>
              <a:rPr lang="es-MX" sz="3200" dirty="0" smtClean="0"/>
              <a:t>pequeñas </a:t>
            </a:r>
            <a:r>
              <a:rPr lang="es-MX" sz="3200" dirty="0"/>
              <a:t>(</a:t>
            </a:r>
            <a:r>
              <a:rPr lang="es-MX" sz="3200" dirty="0" err="1"/>
              <a:t>dF</a:t>
            </a:r>
            <a:r>
              <a:rPr lang="es-MX" sz="3200" dirty="0"/>
              <a:t>) </a:t>
            </a:r>
            <a:r>
              <a:rPr lang="es-MX" sz="3200" dirty="0" smtClean="0"/>
              <a:t>actúa </a:t>
            </a:r>
            <a:r>
              <a:rPr lang="es-MX" sz="3200" dirty="0"/>
              <a:t>de manera perpendicular, la fuerza resultante </a:t>
            </a:r>
            <a:r>
              <a:rPr lang="es-MX" sz="3200" dirty="0" smtClean="0"/>
              <a:t>también actúa </a:t>
            </a:r>
            <a:r>
              <a:rPr lang="es-MX" sz="3200" dirty="0"/>
              <a:t>perpendicular al </a:t>
            </a:r>
            <a:r>
              <a:rPr lang="es-MX" sz="3200" dirty="0" smtClean="0"/>
              <a:t>área.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9283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505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2800" dirty="0" err="1" smtClean="0"/>
              <a:t>Mott</a:t>
            </a:r>
            <a:r>
              <a:rPr lang="es-MX" sz="2800" dirty="0" smtClean="0"/>
              <a:t> R. L.</a:t>
            </a:r>
            <a:r>
              <a:rPr lang="es-MX" sz="2800" dirty="0" smtClean="0"/>
              <a:t>, </a:t>
            </a:r>
            <a:r>
              <a:rPr lang="es-MX" sz="2800" dirty="0"/>
              <a:t>Mecánica de </a:t>
            </a:r>
            <a:r>
              <a:rPr lang="es-MX" sz="2800" dirty="0" smtClean="0"/>
              <a:t>Fluidos</a:t>
            </a:r>
            <a:r>
              <a:rPr lang="es-MX" sz="2800" dirty="0" smtClean="0"/>
              <a:t>, </a:t>
            </a:r>
            <a:r>
              <a:rPr lang="es-MX" sz="2800" dirty="0"/>
              <a:t>Editorial </a:t>
            </a:r>
            <a:r>
              <a:rPr lang="es-MX" sz="2800" dirty="0" smtClean="0"/>
              <a:t>Prentice</a:t>
            </a:r>
            <a:r>
              <a:rPr lang="es-MX" sz="2800" dirty="0" smtClean="0"/>
              <a:t>-Hall, sexta </a:t>
            </a:r>
            <a:r>
              <a:rPr lang="es-MX" sz="2800" dirty="0"/>
              <a:t>edición</a:t>
            </a:r>
            <a:r>
              <a:rPr lang="es-MX" sz="2800" dirty="0" smtClean="0"/>
              <a:t>.</a:t>
            </a:r>
            <a:r>
              <a:rPr lang="es-MX" sz="2800" dirty="0" smtClean="0"/>
              <a:t> </a:t>
            </a:r>
            <a:endParaRPr lang="es-MX" sz="2800" dirty="0" smtClean="0"/>
          </a:p>
          <a:p>
            <a:pPr algn="just"/>
            <a:endParaRPr lang="it-IT" sz="2800" dirty="0"/>
          </a:p>
          <a:p>
            <a:pPr algn="just"/>
            <a:endParaRPr lang="it-IT" sz="1050" dirty="0" smtClean="0"/>
          </a:p>
          <a:p>
            <a:r>
              <a:rPr lang="es-MX" sz="2800" dirty="0" smtClean="0"/>
              <a:t>White </a:t>
            </a:r>
            <a:r>
              <a:rPr lang="es-MX" sz="2800" dirty="0"/>
              <a:t>F. M.</a:t>
            </a:r>
            <a:r>
              <a:rPr lang="es-ES" sz="2800" dirty="0" smtClean="0"/>
              <a:t>, </a:t>
            </a:r>
            <a:r>
              <a:rPr lang="es-MX" sz="2800" dirty="0"/>
              <a:t>Fluid </a:t>
            </a:r>
            <a:r>
              <a:rPr lang="es-MX" sz="2800" dirty="0" err="1"/>
              <a:t>Mechanics</a:t>
            </a:r>
            <a:r>
              <a:rPr lang="es-ES" sz="2800" dirty="0" smtClean="0"/>
              <a:t>, </a:t>
            </a:r>
            <a:r>
              <a:rPr lang="es-ES" sz="2800" dirty="0" smtClean="0"/>
              <a:t>Editorial </a:t>
            </a:r>
            <a:r>
              <a:rPr lang="es-ES" sz="2800" dirty="0"/>
              <a:t>MC Graw </a:t>
            </a:r>
            <a:r>
              <a:rPr lang="es-ES" sz="2800" dirty="0" smtClean="0"/>
              <a:t>Hill, </a:t>
            </a:r>
            <a:r>
              <a:rPr lang="es-ES" sz="2800" dirty="0" smtClean="0"/>
              <a:t>sexta </a:t>
            </a:r>
            <a:r>
              <a:rPr lang="es-ES" sz="2800" dirty="0" smtClean="0"/>
              <a:t>edición</a:t>
            </a:r>
            <a:r>
              <a:rPr lang="es-ES" sz="2800" dirty="0" smtClean="0"/>
              <a:t>.</a:t>
            </a:r>
          </a:p>
          <a:p>
            <a:endParaRPr lang="es-ES" sz="2800" dirty="0" smtClean="0"/>
          </a:p>
          <a:p>
            <a:r>
              <a:rPr lang="de-DE" sz="2800" dirty="0" smtClean="0"/>
              <a:t>Kundu </a:t>
            </a:r>
            <a:r>
              <a:rPr lang="de-DE" sz="2800" dirty="0"/>
              <a:t>P. K.</a:t>
            </a:r>
            <a:r>
              <a:rPr lang="de-DE" sz="2800" dirty="0" smtClean="0"/>
              <a:t>, Cohen </a:t>
            </a:r>
            <a:r>
              <a:rPr lang="de-DE" sz="2800" dirty="0"/>
              <a:t>I. M.</a:t>
            </a:r>
            <a:r>
              <a:rPr lang="de-DE" sz="2800" dirty="0" smtClean="0"/>
              <a:t>, </a:t>
            </a:r>
            <a:r>
              <a:rPr lang="es-MX" sz="2800" dirty="0" smtClean="0"/>
              <a:t>Fluid </a:t>
            </a:r>
            <a:r>
              <a:rPr lang="es-MX" sz="2800" dirty="0" err="1" smtClean="0"/>
              <a:t>Mechanics</a:t>
            </a:r>
            <a:r>
              <a:rPr lang="es-MX" sz="2800" dirty="0" smtClean="0"/>
              <a:t>, </a:t>
            </a:r>
            <a:r>
              <a:rPr lang="es-ES" sz="2800" dirty="0" smtClean="0"/>
              <a:t>Editorial </a:t>
            </a:r>
            <a:r>
              <a:rPr lang="es-MX" sz="2800" dirty="0" err="1" smtClean="0"/>
              <a:t>Academic</a:t>
            </a:r>
            <a:r>
              <a:rPr lang="es-MX" sz="2800" dirty="0" smtClean="0"/>
              <a:t> </a:t>
            </a:r>
            <a:r>
              <a:rPr lang="es-MX" sz="2800" dirty="0" err="1" smtClean="0"/>
              <a:t>Press</a:t>
            </a:r>
            <a:r>
              <a:rPr lang="es-MX" sz="2800" dirty="0" smtClean="0"/>
              <a:t>, </a:t>
            </a:r>
            <a:r>
              <a:rPr lang="es-ES" sz="2800" dirty="0"/>
              <a:t>cuarta edición.</a:t>
            </a:r>
          </a:p>
          <a:p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máticas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matemáticas 1</Template>
  <TotalTime>1427</TotalTime>
  <Words>487</Words>
  <Application>Microsoft Office PowerPoint</Application>
  <PresentationFormat>Presentación en pantalla (4:3)</PresentationFormat>
  <Paragraphs>55</Paragraphs>
  <Slides>9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matemáticas 1</vt:lpstr>
      <vt:lpstr>1_Tema de Office</vt:lpstr>
      <vt:lpstr>Fuerza resultante en superficies planas</vt:lpstr>
      <vt:lpstr>Fuerza resultante en superficies planas</vt:lpstr>
      <vt:lpstr>Fuerza resultante en superficies planas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Trinomio cuadrado perfecto</dc:title>
  <dc:creator>ANGIE</dc:creator>
  <cp:lastModifiedBy>ANGIE</cp:lastModifiedBy>
  <cp:revision>169</cp:revision>
  <dcterms:created xsi:type="dcterms:W3CDTF">2016-10-09T04:22:50Z</dcterms:created>
  <dcterms:modified xsi:type="dcterms:W3CDTF">2016-10-10T05:46:01Z</dcterms:modified>
</cp:coreProperties>
</file>