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61" r:id="rId14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86" autoAdjust="0"/>
  </p:normalViewPr>
  <p:slideViewPr>
    <p:cSldViewPr>
      <p:cViewPr varScale="1">
        <p:scale>
          <a:sx n="79" d="100"/>
          <a:sy n="79" d="100"/>
        </p:scale>
        <p:origin x="114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01/12/2016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7336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01/12/2016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287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01/12/2016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66628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01/12/2016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1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01/12/2016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34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01/12/2016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1432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01/12/2016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53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01/12/2016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132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01/12/2016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2647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01/12/2016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7504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01/12/2016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79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01/12/2016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06831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01/12/2016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19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01/12/2016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702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01/12/2016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6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01/12/2016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7132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01/12/2016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5001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01/12/2016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700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01/12/2016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382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01/12/2016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5769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01/12/2016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493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01B9-89BD-4F1B-8A83-0DCC119A1F26}" type="datetimeFigureOut">
              <a:rPr lang="es-MX" smtClean="0"/>
              <a:t>01/12/2016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7345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01B9-89BD-4F1B-8A83-0DCC119A1F26}" type="datetimeFigureOut">
              <a:rPr lang="es-MX" smtClean="0"/>
              <a:t>01/12/2016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92F4-2C5B-4A34-8D52-C3695820C8F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991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A01B9-89BD-4F1B-8A83-0DCC119A1F26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01/12/2016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92F4-2C5B-4A34-8D52-C3695820C8FE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7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esco.org/new/es/mexico/work-areas/culture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webdianoia.com/glosario/display.php?action=view&amp;id=367&amp;from=action=search|by=C" TargetMode="External"/><Relationship Id="rId4" Type="http://schemas.openxmlformats.org/officeDocument/2006/relationships/hyperlink" Target="http://www.definicionabc.com/social/cultura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TEMA: ACERCAMIENTOS TEÓRICOS  </a:t>
            </a:r>
            <a:r>
              <a:rPr lang="es-MX" smtClean="0"/>
              <a:t>AL </a:t>
            </a:r>
            <a:r>
              <a:rPr lang="es-MX" smtClean="0"/>
              <a:t>CONCEPTO </a:t>
            </a:r>
            <a:r>
              <a:rPr lang="es-MX" dirty="0" smtClean="0"/>
              <a:t>DE CULTURA </a:t>
            </a:r>
            <a:endParaRPr lang="es-MX" dirty="0"/>
          </a:p>
        </p:txBody>
      </p:sp>
      <p:sp>
        <p:nvSpPr>
          <p:cNvPr id="4" name="3 Subtítulo"/>
          <p:cNvSpPr txBox="1">
            <a:spLocks noGrp="1"/>
          </p:cNvSpPr>
          <p:nvPr>
            <p:ph type="subTitle" idx="1"/>
          </p:nvPr>
        </p:nvSpPr>
        <p:spPr>
          <a:xfrm>
            <a:off x="1043608" y="3717032"/>
            <a:ext cx="777686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Área Académica:INGENIERÍA </a:t>
            </a: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Profesor(a): LIC. MÓNICA ROLDÁN LÓPEZ </a:t>
            </a: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s-MX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MX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Periodo: JULIO-DICIEMBRE 2016 </a:t>
            </a:r>
            <a:endParaRPr lang="es-MX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42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COLECTIVA </a:t>
            </a:r>
            <a:endParaRPr lang="es-ES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/>
          <a:srcRect t="16626" b="16626"/>
          <a:stretch>
            <a:fillRect/>
          </a:stretch>
        </p:blipFill>
        <p:spPr>
          <a:xfrm>
            <a:off x="699247" y="2330937"/>
            <a:ext cx="7745505" cy="379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297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CONTEXTUALIZACIÓN DE LA PALABRA CULTURA </a:t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s-ES_tradnl" dirty="0" smtClean="0"/>
          </a:p>
          <a:p>
            <a:pPr marL="0" indent="0" algn="just">
              <a:buNone/>
            </a:pPr>
            <a:endParaRPr lang="es-ES_tradnl" sz="2000" dirty="0" smtClean="0"/>
          </a:p>
          <a:p>
            <a:pPr marL="0" indent="0" algn="just">
              <a:buNone/>
            </a:pPr>
            <a:r>
              <a:rPr lang="es-ES_tradnl" sz="2000" dirty="0" smtClean="0"/>
              <a:t>Todos </a:t>
            </a:r>
            <a:r>
              <a:rPr lang="es-ES_tradnl" sz="2000" dirty="0"/>
              <a:t>los seres humanos tienen la necesidad y la capacidad de crear. Cada quien busca la manera de expresarse artísticamente y de participar en la vida de su comunidad.</a:t>
            </a:r>
          </a:p>
          <a:p>
            <a:pPr marL="0" indent="0" algn="just">
              <a:buNone/>
            </a:pPr>
            <a:endParaRPr lang="es-ES" sz="2000" dirty="0"/>
          </a:p>
          <a:p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3635566"/>
            <a:ext cx="5715000" cy="267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019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s-MX" b="1" dirty="0">
                <a:latin typeface="Arial" pitchFamily="34" charset="0"/>
                <a:cs typeface="Arial" pitchFamily="34" charset="0"/>
              </a:rPr>
              <a:t>Referencias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latin typeface="Arial" pitchFamily="34" charset="0"/>
                <a:cs typeface="Arial" pitchFamily="34" charset="0"/>
                <a:hlinkClick r:id="rId3"/>
              </a:rPr>
              <a:t>http://www.unesco.org/new/es/mexico/work-areas/culture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hlinkClick r:id="rId3"/>
              </a:rPr>
              <a:t>/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  <a:p>
            <a:r>
              <a:rPr lang="es-ES_tradnl" sz="2400" b="1" dirty="0">
                <a:latin typeface="Arial" pitchFamily="34" charset="0"/>
                <a:cs typeface="Arial" pitchFamily="34" charset="0"/>
                <a:hlinkClick r:id="rId4"/>
              </a:rPr>
              <a:t>http://www.definicionabc.com/social/</a:t>
            </a:r>
            <a:r>
              <a:rPr lang="es-ES_tradnl" sz="2400" b="1" dirty="0" smtClean="0">
                <a:latin typeface="Arial" pitchFamily="34" charset="0"/>
                <a:cs typeface="Arial" pitchFamily="34" charset="0"/>
                <a:hlinkClick r:id="rId4"/>
              </a:rPr>
              <a:t>cultura.php</a:t>
            </a:r>
            <a:endParaRPr lang="es-ES_tradnl" sz="24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400" b="1" dirty="0">
                <a:latin typeface="Arial" pitchFamily="34" charset="0"/>
                <a:cs typeface="Arial" pitchFamily="34" charset="0"/>
                <a:hlinkClick r:id="rId5"/>
              </a:rPr>
              <a:t>http://www.webdianoia.com/glosario/display.php?action=view&amp;id=367&amp;from=action=search%7Cby=</a:t>
            </a:r>
            <a:r>
              <a:rPr lang="en-US" sz="2400" b="1" dirty="0" smtClean="0">
                <a:latin typeface="Arial" pitchFamily="34" charset="0"/>
                <a:cs typeface="Arial" pitchFamily="34" charset="0"/>
                <a:hlinkClick r:id="rId5"/>
              </a:rPr>
              <a:t>C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endParaRPr lang="es-ES_tradnl" b="1" dirty="0" smtClean="0">
              <a:latin typeface="Arial" pitchFamily="34" charset="0"/>
              <a:cs typeface="Arial" pitchFamily="34" charset="0"/>
            </a:endParaRPr>
          </a:p>
          <a:p>
            <a:endParaRPr lang="es-ES_tradnl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79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TEMA: ACERCAMIENTOS TEÓRICOS AL CONCEPTO DE CULTURA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s-MX" b="1" dirty="0">
                <a:latin typeface="Arial" pitchFamily="34" charset="0"/>
                <a:cs typeface="Arial" pitchFamily="34" charset="0"/>
              </a:rPr>
              <a:t>Resumen</a:t>
            </a:r>
          </a:p>
          <a:p>
            <a:pPr algn="just"/>
            <a:r>
              <a:rPr lang="es-ES_tradnl" dirty="0"/>
              <a:t>El término cultura es utilizado en dos sentidos principales: el más antiguo, derivado de los ideales clásicos de la formación humana, y el más moderno, derivado de la etnología y la antropología cultural.</a:t>
            </a:r>
          </a:p>
          <a:p>
            <a:pPr algn="just"/>
            <a:endParaRPr lang="es-ES" dirty="0"/>
          </a:p>
          <a:p>
            <a:pPr marL="0" indent="0" algn="just">
              <a:buNone/>
            </a:pPr>
            <a:r>
              <a:rPr lang="es-MX" b="1" dirty="0" smtClean="0">
                <a:latin typeface="Arial" pitchFamily="34" charset="0"/>
                <a:cs typeface="Arial" pitchFamily="34" charset="0"/>
              </a:rPr>
              <a:t>Abstract</a:t>
            </a:r>
            <a:endParaRPr lang="es-MX" b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s-MX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S_tradnl" dirty="0"/>
              <a:t>En el primer sentido, influido por la tradición clásica de la "</a:t>
            </a:r>
            <a:r>
              <a:rPr lang="es-ES_tradnl" dirty="0" err="1"/>
              <a:t>paideia</a:t>
            </a:r>
            <a:r>
              <a:rPr lang="es-ES_tradnl" dirty="0"/>
              <a:t>" griega o la "</a:t>
            </a:r>
            <a:r>
              <a:rPr lang="es-ES_tradnl" dirty="0" err="1"/>
              <a:t>humanitas</a:t>
            </a:r>
            <a:r>
              <a:rPr lang="es-ES_tradnl" dirty="0"/>
              <a:t>" latina, el término se utiliza para referirse al grado de conocimientos y al refinamiento de la conducta que posee una persona, adquiridos mediante un proceso educativo que busca la plena realización de las capacidades humanas.</a:t>
            </a:r>
          </a:p>
          <a:p>
            <a:pPr algn="just"/>
            <a:endParaRPr lang="es-ES" dirty="0"/>
          </a:p>
          <a:p>
            <a:pPr algn="just"/>
            <a:r>
              <a:rPr lang="es-ES_tradnl" dirty="0"/>
              <a:t>En el segundo sentido, se entiende por cultura el conjunto de conocimientos, prácticas, creencias, tradiciones, producciones artísticas, técnicas, y formas de vida propias de un determinado grupo humano, que derivan de su vida social, independientemente de que se circunscriba o no a un territorio definido en términos de estado-nación o a una u otra época del desarrollo de la humanidad, primitiva o moderna</a:t>
            </a:r>
            <a:r>
              <a:rPr lang="es-ES_tradnl" dirty="0" smtClean="0"/>
              <a:t>.</a:t>
            </a:r>
            <a:endParaRPr lang="es-MX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MX" b="1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s-MX" b="1" dirty="0">
                <a:latin typeface="Arial" pitchFamily="34" charset="0"/>
                <a:cs typeface="Arial" pitchFamily="34" charset="0"/>
              </a:rPr>
              <a:t>Keywords</a:t>
            </a:r>
            <a:r>
              <a:rPr lang="es-MX" b="1" dirty="0" smtClean="0">
                <a:latin typeface="Arial" pitchFamily="34" charset="0"/>
                <a:cs typeface="Arial" pitchFamily="34" charset="0"/>
              </a:rPr>
              <a:t>: Cultura, creencias, tradición, hábito, fé, sociedad, valores, arte.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6271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es-MX" sz="2400" b="1" dirty="0">
                <a:latin typeface="Arial" pitchFamily="34" charset="0"/>
                <a:cs typeface="Arial" pitchFamily="34" charset="0"/>
              </a:rPr>
              <a:t>Desarrollo del </a:t>
            </a: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tema</a:t>
            </a:r>
            <a:br>
              <a:rPr lang="es-MX" sz="2400" b="1" dirty="0" smtClean="0">
                <a:latin typeface="Arial" pitchFamily="34" charset="0"/>
                <a:cs typeface="Arial" pitchFamily="34" charset="0"/>
              </a:rPr>
            </a:b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ACERCAMIENTOS TEÓRICOS AL CONCEPTO DE CULTURA </a:t>
            </a:r>
            <a:br>
              <a:rPr lang="es-MX" sz="2400" b="1" dirty="0" smtClean="0">
                <a:latin typeface="Arial" pitchFamily="34" charset="0"/>
                <a:cs typeface="Arial" pitchFamily="34" charset="0"/>
              </a:rPr>
            </a:br>
            <a:r>
              <a:rPr lang="es-MX" sz="2400" b="1" dirty="0" smtClean="0">
                <a:latin typeface="Arial" pitchFamily="34" charset="0"/>
                <a:cs typeface="Arial" pitchFamily="34" charset="0"/>
              </a:rPr>
              <a:t> </a:t>
            </a:r>
            <a:endParaRPr lang="es-MX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 b="1" dirty="0">
              <a:latin typeface="Arial" pitchFamily="34" charset="0"/>
              <a:cs typeface="Arial" pitchFamily="34" charset="0"/>
            </a:endParaRPr>
          </a:p>
          <a:p>
            <a:endParaRPr lang="es-MX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268760"/>
            <a:ext cx="8890000" cy="554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1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DEFINICIÓN DE CULTURA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endParaRPr lang="es-ES_tradnl" dirty="0" smtClean="0"/>
          </a:p>
          <a:p>
            <a:pPr algn="ctr"/>
            <a:r>
              <a:rPr lang="es-ES_tradnl" dirty="0" smtClean="0"/>
              <a:t>"</a:t>
            </a:r>
            <a:r>
              <a:rPr lang="es-ES_tradnl" dirty="0"/>
              <a:t>La cultura… puede considerarse…como el conjunto de los rasgos distintivos, espirituales y materiales, intelectuales y afectivos que caracterizan una sociedad o un grupo social. Ella engloba, además de las artes y las letras, los modos de vida, los derechos fundamentales al ser humano, los sistemas de valores, las tradiciones y las creencias.”</a:t>
            </a:r>
            <a:r>
              <a:rPr lang="es-ES_tradnl" sz="2400" b="1" dirty="0"/>
              <a:t>(</a:t>
            </a:r>
            <a:r>
              <a:rPr lang="es-ES" sz="2400" b="1" dirty="0"/>
              <a:t>UNESCO, 2006)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76258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CULTURA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s-ES_tradnl" dirty="0" smtClean="0"/>
          </a:p>
          <a:p>
            <a:pPr algn="ctr"/>
            <a:r>
              <a:rPr lang="es-ES_tradnl" dirty="0" smtClean="0"/>
              <a:t>“</a:t>
            </a:r>
            <a:r>
              <a:rPr lang="es-ES_tradnl" dirty="0"/>
              <a:t>Aquel todo complejo que incluye el conocimiento, las creencias. El arte, la moral, el derecho, las costumbres y cualesquiera otros hábitos y capacidades adquiridos por el hombre en cuanto miembro de la sociedad” </a:t>
            </a:r>
            <a:r>
              <a:rPr lang="es-ES_tradnl" sz="2400" b="1" dirty="0"/>
              <a:t>(Taylor, 1871).</a:t>
            </a:r>
            <a:endParaRPr lang="es-ES" sz="2400" b="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83431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ORÍGENES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ES_tradnl" sz="2600" dirty="0" smtClean="0"/>
          </a:p>
          <a:p>
            <a:pPr algn="just"/>
            <a:r>
              <a:rPr lang="es-ES_tradnl" sz="2600" dirty="0" smtClean="0"/>
              <a:t>Se </a:t>
            </a:r>
            <a:r>
              <a:rPr lang="es-ES_tradnl" sz="2600" dirty="0"/>
              <a:t>remonta a la Edad Media, cuando se usaba para referirse al cultivo de la tierra y el ganado, ya que proviene del latín </a:t>
            </a:r>
            <a:r>
              <a:rPr lang="es-ES_tradnl" sz="2600" dirty="0" smtClean="0"/>
              <a:t>“</a:t>
            </a:r>
            <a:r>
              <a:rPr lang="es-ES_tradnl" sz="2600" dirty="0" err="1" smtClean="0"/>
              <a:t>cultus</a:t>
            </a:r>
            <a:r>
              <a:rPr lang="es-ES_tradnl" sz="2600" dirty="0" smtClean="0"/>
              <a:t>” que </a:t>
            </a:r>
            <a:r>
              <a:rPr lang="es-ES_tradnl" sz="2600" dirty="0"/>
              <a:t>significa cuidado del campo y del ganado, en tanto, cuando se esté ya en el siglo XVIII o Siglo de las Luces como también se le conoce a este, en el cual nacerá en muchos una profunda vocación por el cultivo del pensamiento, inmediatamente el término mutará hacia el sentido figurado de cultivar el espíritu</a:t>
            </a:r>
            <a:r>
              <a:rPr lang="es-ES_tradnl" sz="2600" dirty="0" smtClean="0"/>
              <a:t>.</a:t>
            </a:r>
          </a:p>
          <a:p>
            <a:pPr algn="just"/>
            <a:endParaRPr lang="es-ES_tradnl" dirty="0"/>
          </a:p>
          <a:p>
            <a:pPr algn="just"/>
            <a:endParaRPr lang="es-ES_tradnl" dirty="0"/>
          </a:p>
          <a:p>
            <a:endParaRPr lang="es-ES_tradnl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9699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ORIGENES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956802" y="1965641"/>
            <a:ext cx="694117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dirty="0" smtClean="0"/>
              <a:t>Se </a:t>
            </a:r>
            <a:r>
              <a:rPr lang="es-ES_tradnl" dirty="0"/>
              <a:t>remonta a la Edad Media, cuando </a:t>
            </a:r>
            <a:r>
              <a:rPr lang="es-ES_tradnl" dirty="0" smtClean="0"/>
              <a:t>se usaba </a:t>
            </a:r>
            <a:r>
              <a:rPr lang="es-ES_tradnl" dirty="0"/>
              <a:t>para referirse al cultivo de la tierra y el ganado, ya que proviene del latín </a:t>
            </a:r>
            <a:r>
              <a:rPr lang="es-ES_tradnl" dirty="0" err="1"/>
              <a:t>cultus</a:t>
            </a:r>
            <a:r>
              <a:rPr lang="es-ES_tradnl" dirty="0"/>
              <a:t> que significa cuidado del campo y del ganado, en tanto, cuando se esté ya en el siglo XVIII o Siglo de las Luces como también se </a:t>
            </a:r>
            <a:r>
              <a:rPr lang="es-ES_tradnl" dirty="0" smtClean="0"/>
              <a:t>le </a:t>
            </a:r>
            <a:r>
              <a:rPr lang="es-ES_tradnl" dirty="0"/>
              <a:t>conoce a este, en el cual nacerá en muchos una profunda vocación por el cultivo del pensamiento, inmediatamente el término mutará hacia el sentido figurado de cultivar el espíritu</a:t>
            </a:r>
            <a:r>
              <a:rPr lang="es-ES_tradnl" dirty="0" smtClean="0"/>
              <a:t>.</a:t>
            </a:r>
          </a:p>
          <a:p>
            <a:pPr algn="just"/>
            <a:endParaRPr lang="es-ES_tradnl" dirty="0"/>
          </a:p>
          <a:p>
            <a:endParaRPr lang="es-ES_tradnl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802" y="3896492"/>
            <a:ext cx="6941177" cy="243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4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xmlns:p14="http://schemas.microsoft.com/office/powerpoint/2010/main"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ENFOQUES DE LA CULTURA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r>
              <a:rPr lang="es-ES" dirty="0" smtClean="0"/>
              <a:t>PERSONAL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247" y="2783209"/>
            <a:ext cx="7372698" cy="3688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74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GREMIAL</a:t>
            </a:r>
          </a:p>
        </p:txBody>
      </p:sp>
      <p:pic>
        <p:nvPicPr>
          <p:cNvPr id="4" name="Marcador de contenido 4"/>
          <p:cNvPicPr>
            <a:picLocks noChangeAspect="1"/>
          </p:cNvPicPr>
          <p:nvPr/>
        </p:nvPicPr>
        <p:blipFill>
          <a:blip r:embed="rId2"/>
          <a:srcRect t="25720" b="25720"/>
          <a:stretch>
            <a:fillRect/>
          </a:stretch>
        </p:blipFill>
        <p:spPr>
          <a:xfrm>
            <a:off x="539552" y="2060848"/>
            <a:ext cx="3493292" cy="263738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628800"/>
            <a:ext cx="3810000" cy="26373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32" y="4581128"/>
            <a:ext cx="3793766" cy="193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6371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558</Words>
  <Application>Microsoft Office PowerPoint</Application>
  <PresentationFormat>Presentación en pantalla (4:3)</PresentationFormat>
  <Paragraphs>48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Tema de Office</vt:lpstr>
      <vt:lpstr>1_Tema de Office</vt:lpstr>
      <vt:lpstr>TEMA: ACERCAMIENTOS TEÓRICOS  AL CONCEPTO DE CULTURA </vt:lpstr>
      <vt:lpstr>TEMA: ACERCAMIENTOS TEÓRICOS AL CONCEPTO DE CULTURA </vt:lpstr>
      <vt:lpstr>Desarrollo del tema ACERCAMIENTOS TEÓRICOS AL CONCEPTO DE CULTURA   </vt:lpstr>
      <vt:lpstr>   DEFINICIÓN DE CULTURA </vt:lpstr>
      <vt:lpstr>   CULTURA </vt:lpstr>
      <vt:lpstr>   ORÍGENES </vt:lpstr>
      <vt:lpstr>   ORIGENES</vt:lpstr>
      <vt:lpstr>   ENFOQUES DE LA CULTURA </vt:lpstr>
      <vt:lpstr>Presentación de PowerPoint</vt:lpstr>
      <vt:lpstr>Presentación de PowerPoint</vt:lpstr>
      <vt:lpstr>     CONTEXTUALIZACIÓN DE LA PALABRA CULTURA  </vt:lpstr>
      <vt:lpstr>Referencias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Citlali</dc:creator>
  <cp:lastModifiedBy>Abel</cp:lastModifiedBy>
  <cp:revision>22</cp:revision>
  <dcterms:created xsi:type="dcterms:W3CDTF">2012-12-04T21:22:09Z</dcterms:created>
  <dcterms:modified xsi:type="dcterms:W3CDTF">2016-12-01T16:50:17Z</dcterms:modified>
</cp:coreProperties>
</file>