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2086" autoAdjust="0"/>
  </p:normalViewPr>
  <p:slideViewPr>
    <p:cSldViewPr>
      <p:cViewPr varScale="1">
        <p:scale>
          <a:sx n="67" d="100"/>
          <a:sy n="67" d="100"/>
        </p:scale>
        <p:origin x="14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B5ECB-8053-41AE-90CE-3458B451177D}" type="doc">
      <dgm:prSet loTypeId="urn:microsoft.com/office/officeart/2005/8/layout/process1" loCatId="process" qsTypeId="urn:microsoft.com/office/officeart/2005/8/quickstyle/simple1" qsCatId="simple" csTypeId="urn:microsoft.com/office/officeart/2005/8/colors/colorful3" csCatId="colorful" phldr="1"/>
      <dgm:spPr/>
    </dgm:pt>
    <dgm:pt modelId="{76034909-E04F-482C-A67E-816D47BC0DB0}">
      <dgm:prSet phldrT="[Texto]"/>
      <dgm:spPr/>
      <dgm:t>
        <a:bodyPr/>
        <a:lstStyle/>
        <a:p>
          <a:r>
            <a:rPr lang="es-MX" dirty="0"/>
            <a:t>Droga </a:t>
          </a:r>
          <a:r>
            <a:rPr lang="es-MX" b="1" dirty="0"/>
            <a:t>depresora</a:t>
          </a:r>
          <a:r>
            <a:rPr lang="es-MX" dirty="0"/>
            <a:t> del SNC </a:t>
          </a:r>
        </a:p>
      </dgm:t>
    </dgm:pt>
    <dgm:pt modelId="{934244BB-D200-48A7-B6B6-DFF43774BC63}" type="parTrans" cxnId="{CAE92800-4C74-463C-81B3-E130966B7917}">
      <dgm:prSet/>
      <dgm:spPr/>
      <dgm:t>
        <a:bodyPr/>
        <a:lstStyle/>
        <a:p>
          <a:endParaRPr lang="es-MX"/>
        </a:p>
      </dgm:t>
    </dgm:pt>
    <dgm:pt modelId="{AE050B1A-BECA-4EED-915D-0A4BF3BFCF19}" type="sibTrans" cxnId="{CAE92800-4C74-463C-81B3-E130966B7917}">
      <dgm:prSet/>
      <dgm:spPr/>
      <dgm:t>
        <a:bodyPr/>
        <a:lstStyle/>
        <a:p>
          <a:endParaRPr lang="es-MX"/>
        </a:p>
      </dgm:t>
    </dgm:pt>
    <dgm:pt modelId="{15D401B2-6346-419B-8FDC-AE28B7813A3F}">
      <dgm:prSet phldrT="[Texto]"/>
      <dgm:spPr/>
      <dgm:t>
        <a:bodyPr/>
        <a:lstStyle/>
        <a:p>
          <a:r>
            <a:rPr lang="es-MX" dirty="0"/>
            <a:t>Inhibe progresivamente las funciones cerebrales</a:t>
          </a:r>
        </a:p>
      </dgm:t>
    </dgm:pt>
    <dgm:pt modelId="{8FA7C4AA-8F21-4174-B372-C6C4C9B0B05B}" type="parTrans" cxnId="{997A24DB-F58A-485B-A892-198C9B99E71F}">
      <dgm:prSet/>
      <dgm:spPr/>
      <dgm:t>
        <a:bodyPr/>
        <a:lstStyle/>
        <a:p>
          <a:endParaRPr lang="es-MX"/>
        </a:p>
      </dgm:t>
    </dgm:pt>
    <dgm:pt modelId="{4C64D01D-CB1D-4ABA-A8E9-671FCC1F059A}" type="sibTrans" cxnId="{997A24DB-F58A-485B-A892-198C9B99E71F}">
      <dgm:prSet/>
      <dgm:spPr/>
      <dgm:t>
        <a:bodyPr/>
        <a:lstStyle/>
        <a:p>
          <a:endParaRPr lang="es-MX"/>
        </a:p>
      </dgm:t>
    </dgm:pt>
    <dgm:pt modelId="{71D7AD08-3F48-484B-B5EE-A2219C1A3914}">
      <dgm:prSet phldrT="[Texto]"/>
      <dgm:spPr/>
      <dgm:t>
        <a:bodyPr/>
        <a:lstStyle/>
        <a:p>
          <a:r>
            <a:rPr lang="es-MX" dirty="0"/>
            <a:t>Afecta a la capacidad de autocontrol, produciendo inicialmente euforia y desinhibición, por lo que puede confundirse con un estimulante.</a:t>
          </a:r>
        </a:p>
      </dgm:t>
    </dgm:pt>
    <dgm:pt modelId="{361D8E6B-4BAD-4450-975D-A70646940592}" type="parTrans" cxnId="{06283131-3A0E-4B84-A639-0CFFB4342A29}">
      <dgm:prSet/>
      <dgm:spPr/>
      <dgm:t>
        <a:bodyPr/>
        <a:lstStyle/>
        <a:p>
          <a:endParaRPr lang="es-MX"/>
        </a:p>
      </dgm:t>
    </dgm:pt>
    <dgm:pt modelId="{C1B2DF45-A385-4D2A-BEFE-93436E621FDF}" type="sibTrans" cxnId="{06283131-3A0E-4B84-A639-0CFFB4342A29}">
      <dgm:prSet/>
      <dgm:spPr/>
      <dgm:t>
        <a:bodyPr/>
        <a:lstStyle/>
        <a:p>
          <a:endParaRPr lang="es-MX"/>
        </a:p>
      </dgm:t>
    </dgm:pt>
    <dgm:pt modelId="{60A1CB05-4CC6-4DB5-BA1B-B427D8BB2F79}" type="pres">
      <dgm:prSet presAssocID="{C7EB5ECB-8053-41AE-90CE-3458B451177D}" presName="Name0" presStyleCnt="0">
        <dgm:presLayoutVars>
          <dgm:dir/>
          <dgm:resizeHandles val="exact"/>
        </dgm:presLayoutVars>
      </dgm:prSet>
      <dgm:spPr/>
    </dgm:pt>
    <dgm:pt modelId="{6F8EE8D3-6549-406C-A186-72735416924A}" type="pres">
      <dgm:prSet presAssocID="{76034909-E04F-482C-A67E-816D47BC0DB0}" presName="node" presStyleLbl="node1" presStyleIdx="0" presStyleCnt="3">
        <dgm:presLayoutVars>
          <dgm:bulletEnabled val="1"/>
        </dgm:presLayoutVars>
      </dgm:prSet>
      <dgm:spPr/>
    </dgm:pt>
    <dgm:pt modelId="{1CB00149-8BD0-4833-8BE4-D6CCBE6AEE7B}" type="pres">
      <dgm:prSet presAssocID="{AE050B1A-BECA-4EED-915D-0A4BF3BFCF19}" presName="sibTrans" presStyleLbl="sibTrans2D1" presStyleIdx="0" presStyleCnt="2"/>
      <dgm:spPr/>
    </dgm:pt>
    <dgm:pt modelId="{623558F1-37DF-4FAC-B86C-C9A2C9726F45}" type="pres">
      <dgm:prSet presAssocID="{AE050B1A-BECA-4EED-915D-0A4BF3BFCF19}" presName="connectorText" presStyleLbl="sibTrans2D1" presStyleIdx="0" presStyleCnt="2"/>
      <dgm:spPr/>
    </dgm:pt>
    <dgm:pt modelId="{379C02BF-3CFB-46DB-B6C3-1BCE7C102A7A}" type="pres">
      <dgm:prSet presAssocID="{15D401B2-6346-419B-8FDC-AE28B7813A3F}" presName="node" presStyleLbl="node1" presStyleIdx="1" presStyleCnt="3">
        <dgm:presLayoutVars>
          <dgm:bulletEnabled val="1"/>
        </dgm:presLayoutVars>
      </dgm:prSet>
      <dgm:spPr/>
    </dgm:pt>
    <dgm:pt modelId="{4BCB4504-7425-42A8-99AA-18A5FE259CCB}" type="pres">
      <dgm:prSet presAssocID="{4C64D01D-CB1D-4ABA-A8E9-671FCC1F059A}" presName="sibTrans" presStyleLbl="sibTrans2D1" presStyleIdx="1" presStyleCnt="2"/>
      <dgm:spPr/>
    </dgm:pt>
    <dgm:pt modelId="{6063B3FE-5E64-4AA6-B07E-C2305B430A41}" type="pres">
      <dgm:prSet presAssocID="{4C64D01D-CB1D-4ABA-A8E9-671FCC1F059A}" presName="connectorText" presStyleLbl="sibTrans2D1" presStyleIdx="1" presStyleCnt="2"/>
      <dgm:spPr/>
    </dgm:pt>
    <dgm:pt modelId="{A10F9153-5157-4053-9233-822ACA13B7A7}" type="pres">
      <dgm:prSet presAssocID="{71D7AD08-3F48-484B-B5EE-A2219C1A3914}" presName="node" presStyleLbl="node1" presStyleIdx="2" presStyleCnt="3">
        <dgm:presLayoutVars>
          <dgm:bulletEnabled val="1"/>
        </dgm:presLayoutVars>
      </dgm:prSet>
      <dgm:spPr/>
    </dgm:pt>
  </dgm:ptLst>
  <dgm:cxnLst>
    <dgm:cxn modelId="{E999ABDC-2187-411A-A5D0-78FF3410F81D}" type="presOf" srcId="{4C64D01D-CB1D-4ABA-A8E9-671FCC1F059A}" destId="{4BCB4504-7425-42A8-99AA-18A5FE259CCB}" srcOrd="0" destOrd="0" presId="urn:microsoft.com/office/officeart/2005/8/layout/process1"/>
    <dgm:cxn modelId="{39CA4865-1E40-434D-A78D-0A62E94ECDA3}" type="presOf" srcId="{76034909-E04F-482C-A67E-816D47BC0DB0}" destId="{6F8EE8D3-6549-406C-A186-72735416924A}" srcOrd="0" destOrd="0" presId="urn:microsoft.com/office/officeart/2005/8/layout/process1"/>
    <dgm:cxn modelId="{CAE92800-4C74-463C-81B3-E130966B7917}" srcId="{C7EB5ECB-8053-41AE-90CE-3458B451177D}" destId="{76034909-E04F-482C-A67E-816D47BC0DB0}" srcOrd="0" destOrd="0" parTransId="{934244BB-D200-48A7-B6B6-DFF43774BC63}" sibTransId="{AE050B1A-BECA-4EED-915D-0A4BF3BFCF19}"/>
    <dgm:cxn modelId="{997A24DB-F58A-485B-A892-198C9B99E71F}" srcId="{C7EB5ECB-8053-41AE-90CE-3458B451177D}" destId="{15D401B2-6346-419B-8FDC-AE28B7813A3F}" srcOrd="1" destOrd="0" parTransId="{8FA7C4AA-8F21-4174-B372-C6C4C9B0B05B}" sibTransId="{4C64D01D-CB1D-4ABA-A8E9-671FCC1F059A}"/>
    <dgm:cxn modelId="{4D58B7AC-25FE-439A-A223-D7A1D23E7541}" type="presOf" srcId="{4C64D01D-CB1D-4ABA-A8E9-671FCC1F059A}" destId="{6063B3FE-5E64-4AA6-B07E-C2305B430A41}" srcOrd="1" destOrd="0" presId="urn:microsoft.com/office/officeart/2005/8/layout/process1"/>
    <dgm:cxn modelId="{06283131-3A0E-4B84-A639-0CFFB4342A29}" srcId="{C7EB5ECB-8053-41AE-90CE-3458B451177D}" destId="{71D7AD08-3F48-484B-B5EE-A2219C1A3914}" srcOrd="2" destOrd="0" parTransId="{361D8E6B-4BAD-4450-975D-A70646940592}" sibTransId="{C1B2DF45-A385-4D2A-BEFE-93436E621FDF}"/>
    <dgm:cxn modelId="{369BB2E9-5391-4334-A12F-C8684933E6AF}" type="presOf" srcId="{15D401B2-6346-419B-8FDC-AE28B7813A3F}" destId="{379C02BF-3CFB-46DB-B6C3-1BCE7C102A7A}" srcOrd="0" destOrd="0" presId="urn:microsoft.com/office/officeart/2005/8/layout/process1"/>
    <dgm:cxn modelId="{A1AB2564-2924-4E46-A3C8-845F8EFCD37C}" type="presOf" srcId="{AE050B1A-BECA-4EED-915D-0A4BF3BFCF19}" destId="{623558F1-37DF-4FAC-B86C-C9A2C9726F45}" srcOrd="1" destOrd="0" presId="urn:microsoft.com/office/officeart/2005/8/layout/process1"/>
    <dgm:cxn modelId="{AE0C5F66-8EB3-490E-A8CB-A2D99B2D80E3}" type="presOf" srcId="{71D7AD08-3F48-484B-B5EE-A2219C1A3914}" destId="{A10F9153-5157-4053-9233-822ACA13B7A7}" srcOrd="0" destOrd="0" presId="urn:microsoft.com/office/officeart/2005/8/layout/process1"/>
    <dgm:cxn modelId="{CF4BA253-391E-4681-84EF-E0E6206A6872}" type="presOf" srcId="{C7EB5ECB-8053-41AE-90CE-3458B451177D}" destId="{60A1CB05-4CC6-4DB5-BA1B-B427D8BB2F79}" srcOrd="0" destOrd="0" presId="urn:microsoft.com/office/officeart/2005/8/layout/process1"/>
    <dgm:cxn modelId="{2EC7B9C3-63BF-4CFD-9B6B-EDABB01EDF98}" type="presOf" srcId="{AE050B1A-BECA-4EED-915D-0A4BF3BFCF19}" destId="{1CB00149-8BD0-4833-8BE4-D6CCBE6AEE7B}" srcOrd="0" destOrd="0" presId="urn:microsoft.com/office/officeart/2005/8/layout/process1"/>
    <dgm:cxn modelId="{4CFE9036-8CAF-4638-B0B1-DF28553A1E71}" type="presParOf" srcId="{60A1CB05-4CC6-4DB5-BA1B-B427D8BB2F79}" destId="{6F8EE8D3-6549-406C-A186-72735416924A}" srcOrd="0" destOrd="0" presId="urn:microsoft.com/office/officeart/2005/8/layout/process1"/>
    <dgm:cxn modelId="{E032D4F5-8C15-4A6B-AE96-F08A94240F34}" type="presParOf" srcId="{60A1CB05-4CC6-4DB5-BA1B-B427D8BB2F79}" destId="{1CB00149-8BD0-4833-8BE4-D6CCBE6AEE7B}" srcOrd="1" destOrd="0" presId="urn:microsoft.com/office/officeart/2005/8/layout/process1"/>
    <dgm:cxn modelId="{8952FC1D-58AE-4E9C-8318-367463E6156B}" type="presParOf" srcId="{1CB00149-8BD0-4833-8BE4-D6CCBE6AEE7B}" destId="{623558F1-37DF-4FAC-B86C-C9A2C9726F45}" srcOrd="0" destOrd="0" presId="urn:microsoft.com/office/officeart/2005/8/layout/process1"/>
    <dgm:cxn modelId="{06D6D97D-6F15-4A1C-B5C6-B88509CD9844}" type="presParOf" srcId="{60A1CB05-4CC6-4DB5-BA1B-B427D8BB2F79}" destId="{379C02BF-3CFB-46DB-B6C3-1BCE7C102A7A}" srcOrd="2" destOrd="0" presId="urn:microsoft.com/office/officeart/2005/8/layout/process1"/>
    <dgm:cxn modelId="{092AC62C-5DFB-4369-A192-7602ADA47FFC}" type="presParOf" srcId="{60A1CB05-4CC6-4DB5-BA1B-B427D8BB2F79}" destId="{4BCB4504-7425-42A8-99AA-18A5FE259CCB}" srcOrd="3" destOrd="0" presId="urn:microsoft.com/office/officeart/2005/8/layout/process1"/>
    <dgm:cxn modelId="{25B6727E-2549-4973-9435-F5DE5B9AAC95}" type="presParOf" srcId="{4BCB4504-7425-42A8-99AA-18A5FE259CCB}" destId="{6063B3FE-5E64-4AA6-B07E-C2305B430A41}" srcOrd="0" destOrd="0" presId="urn:microsoft.com/office/officeart/2005/8/layout/process1"/>
    <dgm:cxn modelId="{716C6ABF-C00A-4920-8A66-7521AF81791F}" type="presParOf" srcId="{60A1CB05-4CC6-4DB5-BA1B-B427D8BB2F79}" destId="{A10F9153-5157-4053-9233-822ACA13B7A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734270-5F97-47E6-A29F-8B3B365D992B}"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s-MX"/>
        </a:p>
      </dgm:t>
    </dgm:pt>
    <dgm:pt modelId="{6E20B2BA-DCDA-4AA8-B316-9FEC5F690C90}">
      <dgm:prSet phldrT="[Texto]"/>
      <dgm:spPr/>
      <dgm:t>
        <a:bodyPr/>
        <a:lstStyle/>
        <a:p>
          <a:r>
            <a:rPr lang="es-MX" dirty="0"/>
            <a:t>Bebidas alcohólicas </a:t>
          </a:r>
        </a:p>
      </dgm:t>
    </dgm:pt>
    <dgm:pt modelId="{A0962833-CB92-43EB-B6F4-224631778AAC}" type="parTrans" cxnId="{B3BA8F14-05B5-4CA6-A4B5-FC0B74002BEF}">
      <dgm:prSet/>
      <dgm:spPr/>
      <dgm:t>
        <a:bodyPr/>
        <a:lstStyle/>
        <a:p>
          <a:endParaRPr lang="es-MX"/>
        </a:p>
      </dgm:t>
    </dgm:pt>
    <dgm:pt modelId="{BF8AFE99-E710-4C4E-B466-6B29CA5A51D9}" type="sibTrans" cxnId="{B3BA8F14-05B5-4CA6-A4B5-FC0B74002BEF}">
      <dgm:prSet/>
      <dgm:spPr/>
      <dgm:t>
        <a:bodyPr/>
        <a:lstStyle/>
        <a:p>
          <a:endParaRPr lang="es-MX"/>
        </a:p>
      </dgm:t>
    </dgm:pt>
    <dgm:pt modelId="{1EDEB109-5B8B-493D-A2D1-160740BE5106}">
      <dgm:prSet phldrT="[Texto]"/>
      <dgm:spPr/>
      <dgm:t>
        <a:bodyPr/>
        <a:lstStyle/>
        <a:p>
          <a:r>
            <a:rPr lang="es-MX" dirty="0"/>
            <a:t>Fermentadas</a:t>
          </a:r>
        </a:p>
      </dgm:t>
    </dgm:pt>
    <dgm:pt modelId="{E6ABF7C9-CB63-41C0-9ACC-66037026110E}" type="parTrans" cxnId="{3DD91970-586F-47F9-A2D1-E5EDD6FBC58A}">
      <dgm:prSet/>
      <dgm:spPr/>
      <dgm:t>
        <a:bodyPr/>
        <a:lstStyle/>
        <a:p>
          <a:endParaRPr lang="es-MX"/>
        </a:p>
      </dgm:t>
    </dgm:pt>
    <dgm:pt modelId="{833AD5CE-9501-49EC-9695-B0581C30C982}" type="sibTrans" cxnId="{3DD91970-586F-47F9-A2D1-E5EDD6FBC58A}">
      <dgm:prSet/>
      <dgm:spPr/>
      <dgm:t>
        <a:bodyPr/>
        <a:lstStyle/>
        <a:p>
          <a:endParaRPr lang="es-MX"/>
        </a:p>
      </dgm:t>
    </dgm:pt>
    <dgm:pt modelId="{4FA6BA80-6891-4A04-9D4D-5C04F80AF494}">
      <dgm:prSet phldrT="[Texto]"/>
      <dgm:spPr/>
      <dgm:t>
        <a:bodyPr/>
        <a:lstStyle/>
        <a:p>
          <a:r>
            <a:rPr lang="es-MX" dirty="0"/>
            <a:t>Vino, cerveza y sidra</a:t>
          </a:r>
        </a:p>
        <a:p>
          <a:r>
            <a:rPr lang="es-MX" dirty="0"/>
            <a:t>4°-15°</a:t>
          </a:r>
        </a:p>
      </dgm:t>
    </dgm:pt>
    <dgm:pt modelId="{EED9C4C8-2B60-482A-82B4-C2DF1A14D78F}" type="parTrans" cxnId="{44A8F3B6-30B7-4ED9-B894-23377D4C9423}">
      <dgm:prSet/>
      <dgm:spPr/>
      <dgm:t>
        <a:bodyPr/>
        <a:lstStyle/>
        <a:p>
          <a:endParaRPr lang="es-MX"/>
        </a:p>
      </dgm:t>
    </dgm:pt>
    <dgm:pt modelId="{F060407A-BA77-48D4-A663-6DE8F321110C}" type="sibTrans" cxnId="{44A8F3B6-30B7-4ED9-B894-23377D4C9423}">
      <dgm:prSet/>
      <dgm:spPr/>
      <dgm:t>
        <a:bodyPr/>
        <a:lstStyle/>
        <a:p>
          <a:endParaRPr lang="es-MX"/>
        </a:p>
      </dgm:t>
    </dgm:pt>
    <dgm:pt modelId="{CF53FB75-EF02-4915-8616-51D3F101A11A}">
      <dgm:prSet phldrT="[Texto]"/>
      <dgm:spPr/>
      <dgm:t>
        <a:bodyPr/>
        <a:lstStyle/>
        <a:p>
          <a:r>
            <a:rPr lang="es-MX" dirty="0"/>
            <a:t>Destiladas</a:t>
          </a:r>
        </a:p>
      </dgm:t>
    </dgm:pt>
    <dgm:pt modelId="{FD82179F-408F-4140-9611-0420CE6DD8C4}" type="parTrans" cxnId="{5F0F4BC9-ABD7-4677-83AA-364CD2ED5D85}">
      <dgm:prSet/>
      <dgm:spPr/>
      <dgm:t>
        <a:bodyPr/>
        <a:lstStyle/>
        <a:p>
          <a:endParaRPr lang="es-MX"/>
        </a:p>
      </dgm:t>
    </dgm:pt>
    <dgm:pt modelId="{ABA386F8-9060-422F-B22E-3137FA2A2C15}" type="sibTrans" cxnId="{5F0F4BC9-ABD7-4677-83AA-364CD2ED5D85}">
      <dgm:prSet/>
      <dgm:spPr/>
      <dgm:t>
        <a:bodyPr/>
        <a:lstStyle/>
        <a:p>
          <a:endParaRPr lang="es-MX"/>
        </a:p>
      </dgm:t>
    </dgm:pt>
    <dgm:pt modelId="{2AF2E159-E146-4019-B859-54BC4AEB91C1}">
      <dgm:prSet phldrT="[Texto]"/>
      <dgm:spPr/>
      <dgm:t>
        <a:bodyPr/>
        <a:lstStyle/>
        <a:p>
          <a:r>
            <a:rPr lang="es-MX" dirty="0"/>
            <a:t>Vodka, whisky, ron o la ginebra </a:t>
          </a:r>
        </a:p>
        <a:p>
          <a:r>
            <a:rPr lang="es-MX" dirty="0"/>
            <a:t>40º - 50º</a:t>
          </a:r>
        </a:p>
      </dgm:t>
    </dgm:pt>
    <dgm:pt modelId="{2128C635-3A07-4AC0-98F8-018D537E003C}" type="parTrans" cxnId="{28BDF89A-A2D5-42DE-835F-2336DBE2FFA1}">
      <dgm:prSet/>
      <dgm:spPr/>
      <dgm:t>
        <a:bodyPr/>
        <a:lstStyle/>
        <a:p>
          <a:endParaRPr lang="es-MX"/>
        </a:p>
      </dgm:t>
    </dgm:pt>
    <dgm:pt modelId="{5E04366F-0837-4BED-A4D2-8B49542221ED}" type="sibTrans" cxnId="{28BDF89A-A2D5-42DE-835F-2336DBE2FFA1}">
      <dgm:prSet/>
      <dgm:spPr/>
      <dgm:t>
        <a:bodyPr/>
        <a:lstStyle/>
        <a:p>
          <a:endParaRPr lang="es-MX"/>
        </a:p>
      </dgm:t>
    </dgm:pt>
    <dgm:pt modelId="{7AF155C9-E56A-4D61-8DAC-EA541C8CBBB9}">
      <dgm:prSet/>
      <dgm:spPr/>
      <dgm:t>
        <a:bodyPr/>
        <a:lstStyle/>
        <a:p>
          <a:r>
            <a:rPr lang="es-MX" dirty="0"/>
            <a:t>Principal componente:</a:t>
          </a:r>
        </a:p>
        <a:p>
          <a:r>
            <a:rPr lang="es-MX" dirty="0"/>
            <a:t>etanol o alcohol etílico </a:t>
          </a:r>
        </a:p>
        <a:p>
          <a:endParaRPr lang="es-ES" dirty="0"/>
        </a:p>
      </dgm:t>
    </dgm:pt>
    <dgm:pt modelId="{E80F1C07-604D-44AF-8435-313846E5500D}" type="parTrans" cxnId="{D2ADFA8E-7FE6-4EBB-B190-DEBEBE021704}">
      <dgm:prSet/>
      <dgm:spPr/>
      <dgm:t>
        <a:bodyPr/>
        <a:lstStyle/>
        <a:p>
          <a:endParaRPr lang="es-ES"/>
        </a:p>
      </dgm:t>
    </dgm:pt>
    <dgm:pt modelId="{8790BE21-303A-4A34-A552-F7565D26B98D}" type="sibTrans" cxnId="{D2ADFA8E-7FE6-4EBB-B190-DEBEBE021704}">
      <dgm:prSet/>
      <dgm:spPr/>
      <dgm:t>
        <a:bodyPr/>
        <a:lstStyle/>
        <a:p>
          <a:endParaRPr lang="es-ES"/>
        </a:p>
      </dgm:t>
    </dgm:pt>
    <dgm:pt modelId="{3FA239DB-3D94-43F8-9314-585E7FE2DA74}" type="pres">
      <dgm:prSet presAssocID="{7C734270-5F97-47E6-A29F-8B3B365D992B}" presName="diagram" presStyleCnt="0">
        <dgm:presLayoutVars>
          <dgm:chPref val="1"/>
          <dgm:dir/>
          <dgm:animOne val="branch"/>
          <dgm:animLvl val="lvl"/>
          <dgm:resizeHandles val="exact"/>
        </dgm:presLayoutVars>
      </dgm:prSet>
      <dgm:spPr/>
    </dgm:pt>
    <dgm:pt modelId="{C254EC76-4871-49A3-953E-65371D6FD78D}" type="pres">
      <dgm:prSet presAssocID="{6E20B2BA-DCDA-4AA8-B316-9FEC5F690C90}" presName="root1" presStyleCnt="0"/>
      <dgm:spPr/>
    </dgm:pt>
    <dgm:pt modelId="{349EDC96-EB29-4214-8D32-E8E7269BB50C}" type="pres">
      <dgm:prSet presAssocID="{6E20B2BA-DCDA-4AA8-B316-9FEC5F690C90}" presName="LevelOneTextNode" presStyleLbl="node0" presStyleIdx="0" presStyleCnt="2">
        <dgm:presLayoutVars>
          <dgm:chPref val="3"/>
        </dgm:presLayoutVars>
      </dgm:prSet>
      <dgm:spPr/>
    </dgm:pt>
    <dgm:pt modelId="{A6D7CDBE-FB62-4555-9F48-14BAFC5D5A6D}" type="pres">
      <dgm:prSet presAssocID="{6E20B2BA-DCDA-4AA8-B316-9FEC5F690C90}" presName="level2hierChild" presStyleCnt="0"/>
      <dgm:spPr/>
    </dgm:pt>
    <dgm:pt modelId="{ECAF4FF8-0D03-4806-9804-E8416CD31C76}" type="pres">
      <dgm:prSet presAssocID="{E6ABF7C9-CB63-41C0-9ACC-66037026110E}" presName="conn2-1" presStyleLbl="parChTrans1D2" presStyleIdx="0" presStyleCnt="2"/>
      <dgm:spPr/>
    </dgm:pt>
    <dgm:pt modelId="{A829BC4C-D6D9-462E-AF54-BC125C3DFC19}" type="pres">
      <dgm:prSet presAssocID="{E6ABF7C9-CB63-41C0-9ACC-66037026110E}" presName="connTx" presStyleLbl="parChTrans1D2" presStyleIdx="0" presStyleCnt="2"/>
      <dgm:spPr/>
    </dgm:pt>
    <dgm:pt modelId="{C94CBAC9-8970-4114-B688-4252B1374C67}" type="pres">
      <dgm:prSet presAssocID="{1EDEB109-5B8B-493D-A2D1-160740BE5106}" presName="root2" presStyleCnt="0"/>
      <dgm:spPr/>
    </dgm:pt>
    <dgm:pt modelId="{A30E08DC-7808-4A16-8865-29CB1C6A43B0}" type="pres">
      <dgm:prSet presAssocID="{1EDEB109-5B8B-493D-A2D1-160740BE5106}" presName="LevelTwoTextNode" presStyleLbl="node2" presStyleIdx="0" presStyleCnt="2">
        <dgm:presLayoutVars>
          <dgm:chPref val="3"/>
        </dgm:presLayoutVars>
      </dgm:prSet>
      <dgm:spPr/>
    </dgm:pt>
    <dgm:pt modelId="{2022B22D-0759-4329-AD85-A0E8871B35CE}" type="pres">
      <dgm:prSet presAssocID="{1EDEB109-5B8B-493D-A2D1-160740BE5106}" presName="level3hierChild" presStyleCnt="0"/>
      <dgm:spPr/>
    </dgm:pt>
    <dgm:pt modelId="{189B3C73-E754-4070-BA79-6716BC0AC727}" type="pres">
      <dgm:prSet presAssocID="{EED9C4C8-2B60-482A-82B4-C2DF1A14D78F}" presName="conn2-1" presStyleLbl="parChTrans1D3" presStyleIdx="0" presStyleCnt="2"/>
      <dgm:spPr/>
    </dgm:pt>
    <dgm:pt modelId="{1116A3A1-9772-40CB-9EBE-283C9885E023}" type="pres">
      <dgm:prSet presAssocID="{EED9C4C8-2B60-482A-82B4-C2DF1A14D78F}" presName="connTx" presStyleLbl="parChTrans1D3" presStyleIdx="0" presStyleCnt="2"/>
      <dgm:spPr/>
    </dgm:pt>
    <dgm:pt modelId="{7A2C00CC-049F-4A02-92DB-970A638B1E31}" type="pres">
      <dgm:prSet presAssocID="{4FA6BA80-6891-4A04-9D4D-5C04F80AF494}" presName="root2" presStyleCnt="0"/>
      <dgm:spPr/>
    </dgm:pt>
    <dgm:pt modelId="{CBE70FF6-7C00-4FC9-ACDE-4628EAD31114}" type="pres">
      <dgm:prSet presAssocID="{4FA6BA80-6891-4A04-9D4D-5C04F80AF494}" presName="LevelTwoTextNode" presStyleLbl="node3" presStyleIdx="0" presStyleCnt="2">
        <dgm:presLayoutVars>
          <dgm:chPref val="3"/>
        </dgm:presLayoutVars>
      </dgm:prSet>
      <dgm:spPr/>
    </dgm:pt>
    <dgm:pt modelId="{906A8F90-E421-41D7-9327-682D819F03F7}" type="pres">
      <dgm:prSet presAssocID="{4FA6BA80-6891-4A04-9D4D-5C04F80AF494}" presName="level3hierChild" presStyleCnt="0"/>
      <dgm:spPr/>
    </dgm:pt>
    <dgm:pt modelId="{7CACEB64-235C-4F15-9E4A-4520D53042EB}" type="pres">
      <dgm:prSet presAssocID="{FD82179F-408F-4140-9611-0420CE6DD8C4}" presName="conn2-1" presStyleLbl="parChTrans1D2" presStyleIdx="1" presStyleCnt="2"/>
      <dgm:spPr/>
    </dgm:pt>
    <dgm:pt modelId="{9A81A46A-40C9-4D94-8351-67DCFEF66454}" type="pres">
      <dgm:prSet presAssocID="{FD82179F-408F-4140-9611-0420CE6DD8C4}" presName="connTx" presStyleLbl="parChTrans1D2" presStyleIdx="1" presStyleCnt="2"/>
      <dgm:spPr/>
    </dgm:pt>
    <dgm:pt modelId="{454B79DB-6096-4603-A6C6-00478FB57023}" type="pres">
      <dgm:prSet presAssocID="{CF53FB75-EF02-4915-8616-51D3F101A11A}" presName="root2" presStyleCnt="0"/>
      <dgm:spPr/>
    </dgm:pt>
    <dgm:pt modelId="{0222B37C-538C-41D0-AD49-46859BB2D8BC}" type="pres">
      <dgm:prSet presAssocID="{CF53FB75-EF02-4915-8616-51D3F101A11A}" presName="LevelTwoTextNode" presStyleLbl="node2" presStyleIdx="1" presStyleCnt="2">
        <dgm:presLayoutVars>
          <dgm:chPref val="3"/>
        </dgm:presLayoutVars>
      </dgm:prSet>
      <dgm:spPr/>
    </dgm:pt>
    <dgm:pt modelId="{FE36EE05-EF9F-47B2-841A-532E732E80E4}" type="pres">
      <dgm:prSet presAssocID="{CF53FB75-EF02-4915-8616-51D3F101A11A}" presName="level3hierChild" presStyleCnt="0"/>
      <dgm:spPr/>
    </dgm:pt>
    <dgm:pt modelId="{F141F76F-9914-487D-8778-56655910B02B}" type="pres">
      <dgm:prSet presAssocID="{2128C635-3A07-4AC0-98F8-018D537E003C}" presName="conn2-1" presStyleLbl="parChTrans1D3" presStyleIdx="1" presStyleCnt="2"/>
      <dgm:spPr/>
    </dgm:pt>
    <dgm:pt modelId="{F532882B-46E3-4EC9-B414-BBC0268A330E}" type="pres">
      <dgm:prSet presAssocID="{2128C635-3A07-4AC0-98F8-018D537E003C}" presName="connTx" presStyleLbl="parChTrans1D3" presStyleIdx="1" presStyleCnt="2"/>
      <dgm:spPr/>
    </dgm:pt>
    <dgm:pt modelId="{5B7C18AF-B0D7-44AD-A474-B40CBC8CBF90}" type="pres">
      <dgm:prSet presAssocID="{2AF2E159-E146-4019-B859-54BC4AEB91C1}" presName="root2" presStyleCnt="0"/>
      <dgm:spPr/>
    </dgm:pt>
    <dgm:pt modelId="{8851E852-CF96-4A7F-8675-29EDEB81E7E3}" type="pres">
      <dgm:prSet presAssocID="{2AF2E159-E146-4019-B859-54BC4AEB91C1}" presName="LevelTwoTextNode" presStyleLbl="node3" presStyleIdx="1" presStyleCnt="2">
        <dgm:presLayoutVars>
          <dgm:chPref val="3"/>
        </dgm:presLayoutVars>
      </dgm:prSet>
      <dgm:spPr/>
    </dgm:pt>
    <dgm:pt modelId="{D4630020-F163-4B94-A091-69265DF7E920}" type="pres">
      <dgm:prSet presAssocID="{2AF2E159-E146-4019-B859-54BC4AEB91C1}" presName="level3hierChild" presStyleCnt="0"/>
      <dgm:spPr/>
    </dgm:pt>
    <dgm:pt modelId="{E3021B7B-1724-442D-945C-EBFC984DC98F}" type="pres">
      <dgm:prSet presAssocID="{7AF155C9-E56A-4D61-8DAC-EA541C8CBBB9}" presName="root1" presStyleCnt="0"/>
      <dgm:spPr/>
    </dgm:pt>
    <dgm:pt modelId="{1712B013-4808-4031-BB8B-0DABD782F1C6}" type="pres">
      <dgm:prSet presAssocID="{7AF155C9-E56A-4D61-8DAC-EA541C8CBBB9}" presName="LevelOneTextNode" presStyleLbl="node0" presStyleIdx="1" presStyleCnt="2">
        <dgm:presLayoutVars>
          <dgm:chPref val="3"/>
        </dgm:presLayoutVars>
      </dgm:prSet>
      <dgm:spPr/>
    </dgm:pt>
    <dgm:pt modelId="{074641CE-13A2-4C8A-B1F0-024C5A42A1BC}" type="pres">
      <dgm:prSet presAssocID="{7AF155C9-E56A-4D61-8DAC-EA541C8CBBB9}" presName="level2hierChild" presStyleCnt="0"/>
      <dgm:spPr/>
    </dgm:pt>
  </dgm:ptLst>
  <dgm:cxnLst>
    <dgm:cxn modelId="{7795ADC2-A228-4169-9B2D-BB67AFE93CB5}" type="presOf" srcId="{2128C635-3A07-4AC0-98F8-018D537E003C}" destId="{F532882B-46E3-4EC9-B414-BBC0268A330E}" srcOrd="1" destOrd="0" presId="urn:microsoft.com/office/officeart/2005/8/layout/hierarchy2"/>
    <dgm:cxn modelId="{28BDF89A-A2D5-42DE-835F-2336DBE2FFA1}" srcId="{CF53FB75-EF02-4915-8616-51D3F101A11A}" destId="{2AF2E159-E146-4019-B859-54BC4AEB91C1}" srcOrd="0" destOrd="0" parTransId="{2128C635-3A07-4AC0-98F8-018D537E003C}" sibTransId="{5E04366F-0837-4BED-A4D2-8B49542221ED}"/>
    <dgm:cxn modelId="{166E6CD8-18FC-44EA-AB9D-9E59757A83C2}" type="presOf" srcId="{2128C635-3A07-4AC0-98F8-018D537E003C}" destId="{F141F76F-9914-487D-8778-56655910B02B}" srcOrd="0" destOrd="0" presId="urn:microsoft.com/office/officeart/2005/8/layout/hierarchy2"/>
    <dgm:cxn modelId="{2C553DFF-BDCA-4332-946B-74C39122B2CE}" type="presOf" srcId="{7AF155C9-E56A-4D61-8DAC-EA541C8CBBB9}" destId="{1712B013-4808-4031-BB8B-0DABD782F1C6}" srcOrd="0" destOrd="0" presId="urn:microsoft.com/office/officeart/2005/8/layout/hierarchy2"/>
    <dgm:cxn modelId="{AA1959F3-8726-4CAF-ACDE-38C308A101B6}" type="presOf" srcId="{7C734270-5F97-47E6-A29F-8B3B365D992B}" destId="{3FA239DB-3D94-43F8-9314-585E7FE2DA74}" srcOrd="0" destOrd="0" presId="urn:microsoft.com/office/officeart/2005/8/layout/hierarchy2"/>
    <dgm:cxn modelId="{7DB47108-B9DB-43A5-8729-0E0163CB8CB3}" type="presOf" srcId="{2AF2E159-E146-4019-B859-54BC4AEB91C1}" destId="{8851E852-CF96-4A7F-8675-29EDEB81E7E3}" srcOrd="0" destOrd="0" presId="urn:microsoft.com/office/officeart/2005/8/layout/hierarchy2"/>
    <dgm:cxn modelId="{9EF395BF-213E-49D2-9874-59005BF7932E}" type="presOf" srcId="{FD82179F-408F-4140-9611-0420CE6DD8C4}" destId="{7CACEB64-235C-4F15-9E4A-4520D53042EB}" srcOrd="0" destOrd="0" presId="urn:microsoft.com/office/officeart/2005/8/layout/hierarchy2"/>
    <dgm:cxn modelId="{D2ADFA8E-7FE6-4EBB-B190-DEBEBE021704}" srcId="{7C734270-5F97-47E6-A29F-8B3B365D992B}" destId="{7AF155C9-E56A-4D61-8DAC-EA541C8CBBB9}" srcOrd="1" destOrd="0" parTransId="{E80F1C07-604D-44AF-8435-313846E5500D}" sibTransId="{8790BE21-303A-4A34-A552-F7565D26B98D}"/>
    <dgm:cxn modelId="{5739C761-B9DA-4BF6-9E20-F6FC9F517571}" type="presOf" srcId="{4FA6BA80-6891-4A04-9D4D-5C04F80AF494}" destId="{CBE70FF6-7C00-4FC9-ACDE-4628EAD31114}" srcOrd="0" destOrd="0" presId="urn:microsoft.com/office/officeart/2005/8/layout/hierarchy2"/>
    <dgm:cxn modelId="{44A8F3B6-30B7-4ED9-B894-23377D4C9423}" srcId="{1EDEB109-5B8B-493D-A2D1-160740BE5106}" destId="{4FA6BA80-6891-4A04-9D4D-5C04F80AF494}" srcOrd="0" destOrd="0" parTransId="{EED9C4C8-2B60-482A-82B4-C2DF1A14D78F}" sibTransId="{F060407A-BA77-48D4-A663-6DE8F321110C}"/>
    <dgm:cxn modelId="{51236F6C-37A1-407B-BA3F-748D1B12A5D6}" type="presOf" srcId="{E6ABF7C9-CB63-41C0-9ACC-66037026110E}" destId="{ECAF4FF8-0D03-4806-9804-E8416CD31C76}" srcOrd="0" destOrd="0" presId="urn:microsoft.com/office/officeart/2005/8/layout/hierarchy2"/>
    <dgm:cxn modelId="{5F0F4BC9-ABD7-4677-83AA-364CD2ED5D85}" srcId="{6E20B2BA-DCDA-4AA8-B316-9FEC5F690C90}" destId="{CF53FB75-EF02-4915-8616-51D3F101A11A}" srcOrd="1" destOrd="0" parTransId="{FD82179F-408F-4140-9611-0420CE6DD8C4}" sibTransId="{ABA386F8-9060-422F-B22E-3137FA2A2C15}"/>
    <dgm:cxn modelId="{7854AFD1-A247-4BA6-8EE1-E4201260BE0B}" type="presOf" srcId="{1EDEB109-5B8B-493D-A2D1-160740BE5106}" destId="{A30E08DC-7808-4A16-8865-29CB1C6A43B0}" srcOrd="0" destOrd="0" presId="urn:microsoft.com/office/officeart/2005/8/layout/hierarchy2"/>
    <dgm:cxn modelId="{9029D0E6-DB02-4881-BC96-7CAD84580D65}" type="presOf" srcId="{EED9C4C8-2B60-482A-82B4-C2DF1A14D78F}" destId="{1116A3A1-9772-40CB-9EBE-283C9885E023}" srcOrd="1" destOrd="0" presId="urn:microsoft.com/office/officeart/2005/8/layout/hierarchy2"/>
    <dgm:cxn modelId="{4BF46041-B9DD-4E04-A406-0CE5E55834A8}" type="presOf" srcId="{E6ABF7C9-CB63-41C0-9ACC-66037026110E}" destId="{A829BC4C-D6D9-462E-AF54-BC125C3DFC19}" srcOrd="1" destOrd="0" presId="urn:microsoft.com/office/officeart/2005/8/layout/hierarchy2"/>
    <dgm:cxn modelId="{3DD91970-586F-47F9-A2D1-E5EDD6FBC58A}" srcId="{6E20B2BA-DCDA-4AA8-B316-9FEC5F690C90}" destId="{1EDEB109-5B8B-493D-A2D1-160740BE5106}" srcOrd="0" destOrd="0" parTransId="{E6ABF7C9-CB63-41C0-9ACC-66037026110E}" sibTransId="{833AD5CE-9501-49EC-9695-B0581C30C982}"/>
    <dgm:cxn modelId="{4A38A1F6-7F7F-4D7A-B128-1CFE3D795678}" type="presOf" srcId="{CF53FB75-EF02-4915-8616-51D3F101A11A}" destId="{0222B37C-538C-41D0-AD49-46859BB2D8BC}" srcOrd="0" destOrd="0" presId="urn:microsoft.com/office/officeart/2005/8/layout/hierarchy2"/>
    <dgm:cxn modelId="{E4D29068-7E32-40B1-992C-003C1B36C975}" type="presOf" srcId="{EED9C4C8-2B60-482A-82B4-C2DF1A14D78F}" destId="{189B3C73-E754-4070-BA79-6716BC0AC727}" srcOrd="0" destOrd="0" presId="urn:microsoft.com/office/officeart/2005/8/layout/hierarchy2"/>
    <dgm:cxn modelId="{995E2E94-9335-405C-8252-D542962FCCC9}" type="presOf" srcId="{FD82179F-408F-4140-9611-0420CE6DD8C4}" destId="{9A81A46A-40C9-4D94-8351-67DCFEF66454}" srcOrd="1" destOrd="0" presId="urn:microsoft.com/office/officeart/2005/8/layout/hierarchy2"/>
    <dgm:cxn modelId="{EC884074-69C0-4B56-9577-DAAD08A0F6CF}" type="presOf" srcId="{6E20B2BA-DCDA-4AA8-B316-9FEC5F690C90}" destId="{349EDC96-EB29-4214-8D32-E8E7269BB50C}" srcOrd="0" destOrd="0" presId="urn:microsoft.com/office/officeart/2005/8/layout/hierarchy2"/>
    <dgm:cxn modelId="{B3BA8F14-05B5-4CA6-A4B5-FC0B74002BEF}" srcId="{7C734270-5F97-47E6-A29F-8B3B365D992B}" destId="{6E20B2BA-DCDA-4AA8-B316-9FEC5F690C90}" srcOrd="0" destOrd="0" parTransId="{A0962833-CB92-43EB-B6F4-224631778AAC}" sibTransId="{BF8AFE99-E710-4C4E-B466-6B29CA5A51D9}"/>
    <dgm:cxn modelId="{FBC18845-52A9-4F88-84F0-EE8C826CAD01}" type="presParOf" srcId="{3FA239DB-3D94-43F8-9314-585E7FE2DA74}" destId="{C254EC76-4871-49A3-953E-65371D6FD78D}" srcOrd="0" destOrd="0" presId="urn:microsoft.com/office/officeart/2005/8/layout/hierarchy2"/>
    <dgm:cxn modelId="{3DE2CCE1-C128-457C-BBBC-2DD26A1E51F9}" type="presParOf" srcId="{C254EC76-4871-49A3-953E-65371D6FD78D}" destId="{349EDC96-EB29-4214-8D32-E8E7269BB50C}" srcOrd="0" destOrd="0" presId="urn:microsoft.com/office/officeart/2005/8/layout/hierarchy2"/>
    <dgm:cxn modelId="{2A160F0D-3080-4C77-9A3A-94D569D0BB83}" type="presParOf" srcId="{C254EC76-4871-49A3-953E-65371D6FD78D}" destId="{A6D7CDBE-FB62-4555-9F48-14BAFC5D5A6D}" srcOrd="1" destOrd="0" presId="urn:microsoft.com/office/officeart/2005/8/layout/hierarchy2"/>
    <dgm:cxn modelId="{58B31041-3233-408E-A02B-378A8579D03B}" type="presParOf" srcId="{A6D7CDBE-FB62-4555-9F48-14BAFC5D5A6D}" destId="{ECAF4FF8-0D03-4806-9804-E8416CD31C76}" srcOrd="0" destOrd="0" presId="urn:microsoft.com/office/officeart/2005/8/layout/hierarchy2"/>
    <dgm:cxn modelId="{49E55DDE-6EFB-44F4-A9E7-A3A14EC9B86D}" type="presParOf" srcId="{ECAF4FF8-0D03-4806-9804-E8416CD31C76}" destId="{A829BC4C-D6D9-462E-AF54-BC125C3DFC19}" srcOrd="0" destOrd="0" presId="urn:microsoft.com/office/officeart/2005/8/layout/hierarchy2"/>
    <dgm:cxn modelId="{23482565-634B-4C7C-A34E-18D37C1227AC}" type="presParOf" srcId="{A6D7CDBE-FB62-4555-9F48-14BAFC5D5A6D}" destId="{C94CBAC9-8970-4114-B688-4252B1374C67}" srcOrd="1" destOrd="0" presId="urn:microsoft.com/office/officeart/2005/8/layout/hierarchy2"/>
    <dgm:cxn modelId="{DAAA9940-A82F-4740-9B8D-70F7CD0A5002}" type="presParOf" srcId="{C94CBAC9-8970-4114-B688-4252B1374C67}" destId="{A30E08DC-7808-4A16-8865-29CB1C6A43B0}" srcOrd="0" destOrd="0" presId="urn:microsoft.com/office/officeart/2005/8/layout/hierarchy2"/>
    <dgm:cxn modelId="{87FB4709-A750-4460-8DF1-C1801713FA31}" type="presParOf" srcId="{C94CBAC9-8970-4114-B688-4252B1374C67}" destId="{2022B22D-0759-4329-AD85-A0E8871B35CE}" srcOrd="1" destOrd="0" presId="urn:microsoft.com/office/officeart/2005/8/layout/hierarchy2"/>
    <dgm:cxn modelId="{F7D77570-9C80-49DF-BA80-A3ACE16B59CB}" type="presParOf" srcId="{2022B22D-0759-4329-AD85-A0E8871B35CE}" destId="{189B3C73-E754-4070-BA79-6716BC0AC727}" srcOrd="0" destOrd="0" presId="urn:microsoft.com/office/officeart/2005/8/layout/hierarchy2"/>
    <dgm:cxn modelId="{A3B2AD0B-01F5-4106-857F-74911A6747E9}" type="presParOf" srcId="{189B3C73-E754-4070-BA79-6716BC0AC727}" destId="{1116A3A1-9772-40CB-9EBE-283C9885E023}" srcOrd="0" destOrd="0" presId="urn:microsoft.com/office/officeart/2005/8/layout/hierarchy2"/>
    <dgm:cxn modelId="{7A00C9B7-6F35-4F71-B6BC-57F316F28856}" type="presParOf" srcId="{2022B22D-0759-4329-AD85-A0E8871B35CE}" destId="{7A2C00CC-049F-4A02-92DB-970A638B1E31}" srcOrd="1" destOrd="0" presId="urn:microsoft.com/office/officeart/2005/8/layout/hierarchy2"/>
    <dgm:cxn modelId="{3616CABA-ADCD-4B7D-9265-1C90C1485846}" type="presParOf" srcId="{7A2C00CC-049F-4A02-92DB-970A638B1E31}" destId="{CBE70FF6-7C00-4FC9-ACDE-4628EAD31114}" srcOrd="0" destOrd="0" presId="urn:microsoft.com/office/officeart/2005/8/layout/hierarchy2"/>
    <dgm:cxn modelId="{846FC166-79B3-47A8-A9B0-5563570B93C3}" type="presParOf" srcId="{7A2C00CC-049F-4A02-92DB-970A638B1E31}" destId="{906A8F90-E421-41D7-9327-682D819F03F7}" srcOrd="1" destOrd="0" presId="urn:microsoft.com/office/officeart/2005/8/layout/hierarchy2"/>
    <dgm:cxn modelId="{5011097A-685A-4BFA-8DE3-B62136C5C4C3}" type="presParOf" srcId="{A6D7CDBE-FB62-4555-9F48-14BAFC5D5A6D}" destId="{7CACEB64-235C-4F15-9E4A-4520D53042EB}" srcOrd="2" destOrd="0" presId="urn:microsoft.com/office/officeart/2005/8/layout/hierarchy2"/>
    <dgm:cxn modelId="{4FC6C3FB-4423-46B5-804C-7EFB27F85B67}" type="presParOf" srcId="{7CACEB64-235C-4F15-9E4A-4520D53042EB}" destId="{9A81A46A-40C9-4D94-8351-67DCFEF66454}" srcOrd="0" destOrd="0" presId="urn:microsoft.com/office/officeart/2005/8/layout/hierarchy2"/>
    <dgm:cxn modelId="{80C3CAF1-EE0D-4772-87BC-460287B5251E}" type="presParOf" srcId="{A6D7CDBE-FB62-4555-9F48-14BAFC5D5A6D}" destId="{454B79DB-6096-4603-A6C6-00478FB57023}" srcOrd="3" destOrd="0" presId="urn:microsoft.com/office/officeart/2005/8/layout/hierarchy2"/>
    <dgm:cxn modelId="{F858EC47-2355-4692-80A3-069BF2F04EAC}" type="presParOf" srcId="{454B79DB-6096-4603-A6C6-00478FB57023}" destId="{0222B37C-538C-41D0-AD49-46859BB2D8BC}" srcOrd="0" destOrd="0" presId="urn:microsoft.com/office/officeart/2005/8/layout/hierarchy2"/>
    <dgm:cxn modelId="{8C4E6021-84C1-44BC-BC59-A8C20C193682}" type="presParOf" srcId="{454B79DB-6096-4603-A6C6-00478FB57023}" destId="{FE36EE05-EF9F-47B2-841A-532E732E80E4}" srcOrd="1" destOrd="0" presId="urn:microsoft.com/office/officeart/2005/8/layout/hierarchy2"/>
    <dgm:cxn modelId="{816F785D-744E-4B46-9A64-BA492BE63EF1}" type="presParOf" srcId="{FE36EE05-EF9F-47B2-841A-532E732E80E4}" destId="{F141F76F-9914-487D-8778-56655910B02B}" srcOrd="0" destOrd="0" presId="urn:microsoft.com/office/officeart/2005/8/layout/hierarchy2"/>
    <dgm:cxn modelId="{7DFDEF00-3B01-4C72-B058-7412CD9AEBD6}" type="presParOf" srcId="{F141F76F-9914-487D-8778-56655910B02B}" destId="{F532882B-46E3-4EC9-B414-BBC0268A330E}" srcOrd="0" destOrd="0" presId="urn:microsoft.com/office/officeart/2005/8/layout/hierarchy2"/>
    <dgm:cxn modelId="{71A0D2AA-E665-440F-AD57-6EF8BE59DF83}" type="presParOf" srcId="{FE36EE05-EF9F-47B2-841A-532E732E80E4}" destId="{5B7C18AF-B0D7-44AD-A474-B40CBC8CBF90}" srcOrd="1" destOrd="0" presId="urn:microsoft.com/office/officeart/2005/8/layout/hierarchy2"/>
    <dgm:cxn modelId="{259CFC52-8B15-4D2B-AAEA-FE6BBFAE65EF}" type="presParOf" srcId="{5B7C18AF-B0D7-44AD-A474-B40CBC8CBF90}" destId="{8851E852-CF96-4A7F-8675-29EDEB81E7E3}" srcOrd="0" destOrd="0" presId="urn:microsoft.com/office/officeart/2005/8/layout/hierarchy2"/>
    <dgm:cxn modelId="{A73BEBFB-B5DA-4D1B-872C-9EE305177B49}" type="presParOf" srcId="{5B7C18AF-B0D7-44AD-A474-B40CBC8CBF90}" destId="{D4630020-F163-4B94-A091-69265DF7E920}" srcOrd="1" destOrd="0" presId="urn:microsoft.com/office/officeart/2005/8/layout/hierarchy2"/>
    <dgm:cxn modelId="{5B85EB45-D290-4E93-B05D-92E1096E99EB}" type="presParOf" srcId="{3FA239DB-3D94-43F8-9314-585E7FE2DA74}" destId="{E3021B7B-1724-442D-945C-EBFC984DC98F}" srcOrd="1" destOrd="0" presId="urn:microsoft.com/office/officeart/2005/8/layout/hierarchy2"/>
    <dgm:cxn modelId="{40D4308C-AD1C-4B89-9FA2-4FBB052BAFD1}" type="presParOf" srcId="{E3021B7B-1724-442D-945C-EBFC984DC98F}" destId="{1712B013-4808-4031-BB8B-0DABD782F1C6}" srcOrd="0" destOrd="0" presId="urn:microsoft.com/office/officeart/2005/8/layout/hierarchy2"/>
    <dgm:cxn modelId="{AD3672DD-425F-4106-85CB-E84C170F5E6C}" type="presParOf" srcId="{E3021B7B-1724-442D-945C-EBFC984DC98F}" destId="{074641CE-13A2-4C8A-B1F0-024C5A42A1B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B225CE-E88E-444A-8779-8AD825BB7E57}"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MX"/>
        </a:p>
      </dgm:t>
    </dgm:pt>
    <dgm:pt modelId="{D341E0FC-7C67-4090-B676-B8B62AB9144B}">
      <dgm:prSet phldrT="[Texto]"/>
      <dgm:spPr/>
      <dgm:t>
        <a:bodyPr/>
        <a:lstStyle/>
        <a:p>
          <a:r>
            <a:rPr lang="es-MX" b="1" dirty="0"/>
            <a:t>EDAD</a:t>
          </a:r>
          <a:r>
            <a:rPr lang="es-MX" dirty="0"/>
            <a:t>:</a:t>
          </a:r>
        </a:p>
        <a:p>
          <a:r>
            <a:rPr lang="es-MX" dirty="0"/>
            <a:t>Jóvenes se van más afectados actividades que tienen que ver con la </a:t>
          </a:r>
          <a:r>
            <a:rPr lang="es-MX" b="1" dirty="0"/>
            <a:t>planificación, memoria y aprendizaje</a:t>
          </a:r>
          <a:r>
            <a:rPr lang="es-MX" dirty="0"/>
            <a:t>, y son más “resistentes” a los efectos sedantes y a la descoordinación motora</a:t>
          </a:r>
        </a:p>
      </dgm:t>
    </dgm:pt>
    <dgm:pt modelId="{2518A078-A222-49AE-8DB0-D6FB44175F39}" type="parTrans" cxnId="{D75175F8-73A3-4C56-A1B4-A9FC036293A6}">
      <dgm:prSet/>
      <dgm:spPr/>
      <dgm:t>
        <a:bodyPr/>
        <a:lstStyle/>
        <a:p>
          <a:endParaRPr lang="es-MX"/>
        </a:p>
      </dgm:t>
    </dgm:pt>
    <dgm:pt modelId="{18D57DC3-25BB-4CD9-AEC7-BBA18981ABD9}" type="sibTrans" cxnId="{D75175F8-73A3-4C56-A1B4-A9FC036293A6}">
      <dgm:prSet/>
      <dgm:spPr/>
      <dgm:t>
        <a:bodyPr/>
        <a:lstStyle/>
        <a:p>
          <a:endParaRPr lang="es-MX"/>
        </a:p>
      </dgm:t>
    </dgm:pt>
    <dgm:pt modelId="{DC04FDAB-32F8-4B57-8582-2110C7833BAF}">
      <dgm:prSet phldrT="[Texto]"/>
      <dgm:spPr/>
      <dgm:t>
        <a:bodyPr/>
        <a:lstStyle/>
        <a:p>
          <a:r>
            <a:rPr lang="es-MX" b="1" dirty="0"/>
            <a:t>PESO Y SEXO</a:t>
          </a:r>
          <a:r>
            <a:rPr lang="es-MX" dirty="0"/>
            <a:t>: </a:t>
          </a:r>
        </a:p>
        <a:p>
          <a:r>
            <a:rPr lang="es-MX" dirty="0"/>
            <a:t>Afecta de modo más grave a las personas con menor masa corporal. En general, la mujer pesa menos y el tamaño de sus órganos internos es proporcionalmente más pequeño. </a:t>
          </a:r>
        </a:p>
      </dgm:t>
    </dgm:pt>
    <dgm:pt modelId="{7CC932B2-22AD-4D42-8C01-EF49B396F035}" type="parTrans" cxnId="{32268CD2-6C5C-41E2-A01D-3B299B85581C}">
      <dgm:prSet/>
      <dgm:spPr/>
      <dgm:t>
        <a:bodyPr/>
        <a:lstStyle/>
        <a:p>
          <a:endParaRPr lang="es-MX"/>
        </a:p>
      </dgm:t>
    </dgm:pt>
    <dgm:pt modelId="{ABF56AE6-38C7-4832-AB9F-EC3947C0241C}" type="sibTrans" cxnId="{32268CD2-6C5C-41E2-A01D-3B299B85581C}">
      <dgm:prSet/>
      <dgm:spPr/>
      <dgm:t>
        <a:bodyPr/>
        <a:lstStyle/>
        <a:p>
          <a:endParaRPr lang="es-MX"/>
        </a:p>
      </dgm:t>
    </dgm:pt>
    <dgm:pt modelId="{B60C0F53-F45D-4423-9587-F771A43F244D}">
      <dgm:prSet phldrT="[Texto]"/>
      <dgm:spPr/>
      <dgm:t>
        <a:bodyPr/>
        <a:lstStyle/>
        <a:p>
          <a:r>
            <a:rPr lang="es-MX" b="1" dirty="0"/>
            <a:t>CANTIDAD Y RAPIDEZ DE LA INGESTA</a:t>
          </a:r>
          <a:r>
            <a:rPr lang="es-MX" dirty="0"/>
            <a:t>: </a:t>
          </a:r>
        </a:p>
        <a:p>
          <a:r>
            <a:rPr lang="es-MX" dirty="0"/>
            <a:t>Según la cantidad de alcohol consumida, puede considerarse como de bajo, alto riesgo o peligroso. </a:t>
          </a:r>
          <a:r>
            <a:rPr lang="es-MX" b="1" dirty="0"/>
            <a:t>A mayor ingesta de alcohol en menor tiempo, mayor posibilidad de intoxicación</a:t>
          </a:r>
          <a:r>
            <a:rPr lang="es-MX" dirty="0"/>
            <a:t>.</a:t>
          </a:r>
        </a:p>
      </dgm:t>
    </dgm:pt>
    <dgm:pt modelId="{A0E2A8E2-AF1E-40E8-8345-DB5638ED8D5B}" type="parTrans" cxnId="{11207D4F-E01A-4B09-B7E0-8C4775A13E88}">
      <dgm:prSet/>
      <dgm:spPr/>
      <dgm:t>
        <a:bodyPr/>
        <a:lstStyle/>
        <a:p>
          <a:endParaRPr lang="es-MX"/>
        </a:p>
      </dgm:t>
    </dgm:pt>
    <dgm:pt modelId="{11F2B852-D746-4B4C-9C4A-171C25D2BA66}" type="sibTrans" cxnId="{11207D4F-E01A-4B09-B7E0-8C4775A13E88}">
      <dgm:prSet/>
      <dgm:spPr/>
      <dgm:t>
        <a:bodyPr/>
        <a:lstStyle/>
        <a:p>
          <a:endParaRPr lang="es-MX"/>
        </a:p>
      </dgm:t>
    </dgm:pt>
    <dgm:pt modelId="{B7C3D403-827D-42F3-B068-0FAEF1B385C5}">
      <dgm:prSet phldrT="[Texto]"/>
      <dgm:spPr/>
      <dgm:t>
        <a:bodyPr/>
        <a:lstStyle/>
        <a:p>
          <a:r>
            <a:rPr lang="es-MX" b="1" dirty="0"/>
            <a:t>COMBINACIÓN  CON  BEBIDAS CARBÓNICAS </a:t>
          </a:r>
          <a:r>
            <a:rPr lang="es-MX" dirty="0"/>
            <a:t>(tónica, colas, etc.) acelera la intoxicación</a:t>
          </a:r>
        </a:p>
      </dgm:t>
    </dgm:pt>
    <dgm:pt modelId="{1EEC6C32-0DC1-4C29-B474-FABCACE52620}" type="parTrans" cxnId="{9C81090D-89CC-4825-BDE4-8120F7536473}">
      <dgm:prSet/>
      <dgm:spPr/>
      <dgm:t>
        <a:bodyPr/>
        <a:lstStyle/>
        <a:p>
          <a:endParaRPr lang="es-MX"/>
        </a:p>
      </dgm:t>
    </dgm:pt>
    <dgm:pt modelId="{4C54053A-AA17-4A91-9C66-886A7C3D42BD}" type="sibTrans" cxnId="{9C81090D-89CC-4825-BDE4-8120F7536473}">
      <dgm:prSet/>
      <dgm:spPr/>
      <dgm:t>
        <a:bodyPr/>
        <a:lstStyle/>
        <a:p>
          <a:endParaRPr lang="es-MX"/>
        </a:p>
      </dgm:t>
    </dgm:pt>
    <dgm:pt modelId="{5E83FB65-B088-40A2-B8A0-8DA3FD516418}">
      <dgm:prSet phldrT="[Texto]"/>
      <dgm:spPr/>
      <dgm:t>
        <a:bodyPr/>
        <a:lstStyle/>
        <a:p>
          <a:r>
            <a:rPr lang="es-MX" b="1" dirty="0"/>
            <a:t>INGESTIÓN SIMULTÁNEA DE COMIDA:</a:t>
          </a:r>
        </a:p>
        <a:p>
          <a:r>
            <a:rPr lang="es-MX" dirty="0"/>
            <a:t> especialmente de alimentos grasos, enlentece la intoxicación pero no evita ni reduce los daños al organismo</a:t>
          </a:r>
        </a:p>
      </dgm:t>
    </dgm:pt>
    <dgm:pt modelId="{41209A92-A67F-4C3B-B936-ED02EE371F65}" type="parTrans" cxnId="{7CA2B73F-BB24-4FD3-85E1-5155BC49EE09}">
      <dgm:prSet/>
      <dgm:spPr/>
      <dgm:t>
        <a:bodyPr/>
        <a:lstStyle/>
        <a:p>
          <a:endParaRPr lang="es-MX"/>
        </a:p>
      </dgm:t>
    </dgm:pt>
    <dgm:pt modelId="{451D6DB2-35C7-4092-8AB2-1C794D0DCF64}" type="sibTrans" cxnId="{7CA2B73F-BB24-4FD3-85E1-5155BC49EE09}">
      <dgm:prSet/>
      <dgm:spPr/>
      <dgm:t>
        <a:bodyPr/>
        <a:lstStyle/>
        <a:p>
          <a:endParaRPr lang="es-MX"/>
        </a:p>
      </dgm:t>
    </dgm:pt>
    <dgm:pt modelId="{F4AA9F98-D1E2-4D1B-97F7-4F4A0689E49D}">
      <dgm:prSet/>
      <dgm:spPr/>
      <dgm:t>
        <a:bodyPr/>
        <a:lstStyle/>
        <a:p>
          <a:r>
            <a:rPr lang="es-MX" b="1" dirty="0"/>
            <a:t>COMBINACIÓN CON OTRAS SUSTANCIAS:</a:t>
          </a:r>
          <a:r>
            <a:rPr lang="es-MX" dirty="0"/>
            <a:t> tranquilizantes, relajantes musculares y analgésicos, potencia los efectos sedantes del alcohol. </a:t>
          </a:r>
        </a:p>
      </dgm:t>
    </dgm:pt>
    <dgm:pt modelId="{F36735DD-5A29-4AC5-99CD-E8AB3BFE55D2}" type="parTrans" cxnId="{E51B32CE-B2F1-437E-864C-F8030FCBAE09}">
      <dgm:prSet/>
      <dgm:spPr/>
      <dgm:t>
        <a:bodyPr/>
        <a:lstStyle/>
        <a:p>
          <a:endParaRPr lang="es-MX"/>
        </a:p>
      </dgm:t>
    </dgm:pt>
    <dgm:pt modelId="{2817C5D0-C87F-4ABC-9FAF-65F0305056D4}" type="sibTrans" cxnId="{E51B32CE-B2F1-437E-864C-F8030FCBAE09}">
      <dgm:prSet/>
      <dgm:spPr/>
      <dgm:t>
        <a:bodyPr/>
        <a:lstStyle/>
        <a:p>
          <a:endParaRPr lang="es-MX"/>
        </a:p>
      </dgm:t>
    </dgm:pt>
    <dgm:pt modelId="{D7054E64-6E2B-4F3F-A40E-A6613E9F7BCE}" type="pres">
      <dgm:prSet presAssocID="{F1B225CE-E88E-444A-8779-8AD825BB7E57}" presName="diagram" presStyleCnt="0">
        <dgm:presLayoutVars>
          <dgm:dir/>
          <dgm:resizeHandles val="exact"/>
        </dgm:presLayoutVars>
      </dgm:prSet>
      <dgm:spPr/>
    </dgm:pt>
    <dgm:pt modelId="{666BA6F6-573A-4D9A-B410-2CD2B38ACA17}" type="pres">
      <dgm:prSet presAssocID="{D341E0FC-7C67-4090-B676-B8B62AB9144B}" presName="node" presStyleLbl="node1" presStyleIdx="0" presStyleCnt="6">
        <dgm:presLayoutVars>
          <dgm:bulletEnabled val="1"/>
        </dgm:presLayoutVars>
      </dgm:prSet>
      <dgm:spPr/>
    </dgm:pt>
    <dgm:pt modelId="{D6BE7CAE-ED28-49D6-8824-8BABE6CAF494}" type="pres">
      <dgm:prSet presAssocID="{18D57DC3-25BB-4CD9-AEC7-BBA18981ABD9}" presName="sibTrans" presStyleCnt="0"/>
      <dgm:spPr/>
    </dgm:pt>
    <dgm:pt modelId="{511D85BB-9C9A-4978-A9CC-3C01984F3A20}" type="pres">
      <dgm:prSet presAssocID="{DC04FDAB-32F8-4B57-8582-2110C7833BAF}" presName="node" presStyleLbl="node1" presStyleIdx="1" presStyleCnt="6">
        <dgm:presLayoutVars>
          <dgm:bulletEnabled val="1"/>
        </dgm:presLayoutVars>
      </dgm:prSet>
      <dgm:spPr/>
    </dgm:pt>
    <dgm:pt modelId="{7EBD209A-947E-48FD-BB6F-18B1101937E9}" type="pres">
      <dgm:prSet presAssocID="{ABF56AE6-38C7-4832-AB9F-EC3947C0241C}" presName="sibTrans" presStyleCnt="0"/>
      <dgm:spPr/>
    </dgm:pt>
    <dgm:pt modelId="{E3396C63-E90D-418F-A20D-184314AC30E6}" type="pres">
      <dgm:prSet presAssocID="{B60C0F53-F45D-4423-9587-F771A43F244D}" presName="node" presStyleLbl="node1" presStyleIdx="2" presStyleCnt="6">
        <dgm:presLayoutVars>
          <dgm:bulletEnabled val="1"/>
        </dgm:presLayoutVars>
      </dgm:prSet>
      <dgm:spPr/>
    </dgm:pt>
    <dgm:pt modelId="{54EBB109-ED9C-47A2-B448-5B9755B71B9F}" type="pres">
      <dgm:prSet presAssocID="{11F2B852-D746-4B4C-9C4A-171C25D2BA66}" presName="sibTrans" presStyleCnt="0"/>
      <dgm:spPr/>
    </dgm:pt>
    <dgm:pt modelId="{2BF493F1-2958-45EB-8EE4-D29E43E23367}" type="pres">
      <dgm:prSet presAssocID="{B7C3D403-827D-42F3-B068-0FAEF1B385C5}" presName="node" presStyleLbl="node1" presStyleIdx="3" presStyleCnt="6">
        <dgm:presLayoutVars>
          <dgm:bulletEnabled val="1"/>
        </dgm:presLayoutVars>
      </dgm:prSet>
      <dgm:spPr/>
    </dgm:pt>
    <dgm:pt modelId="{A60DDF3E-783F-4A10-B399-BBD100E1CC27}" type="pres">
      <dgm:prSet presAssocID="{4C54053A-AA17-4A91-9C66-886A7C3D42BD}" presName="sibTrans" presStyleCnt="0"/>
      <dgm:spPr/>
    </dgm:pt>
    <dgm:pt modelId="{F7EB6DAE-D733-4F81-9197-320FC2884FA5}" type="pres">
      <dgm:prSet presAssocID="{5E83FB65-B088-40A2-B8A0-8DA3FD516418}" presName="node" presStyleLbl="node1" presStyleIdx="4" presStyleCnt="6">
        <dgm:presLayoutVars>
          <dgm:bulletEnabled val="1"/>
        </dgm:presLayoutVars>
      </dgm:prSet>
      <dgm:spPr/>
    </dgm:pt>
    <dgm:pt modelId="{BB5C3ECB-41A8-4A4F-9F9A-2A1B64B05A46}" type="pres">
      <dgm:prSet presAssocID="{451D6DB2-35C7-4092-8AB2-1C794D0DCF64}" presName="sibTrans" presStyleCnt="0"/>
      <dgm:spPr/>
    </dgm:pt>
    <dgm:pt modelId="{4D78F076-1AFC-4787-BFD5-97B91E4531A9}" type="pres">
      <dgm:prSet presAssocID="{F4AA9F98-D1E2-4D1B-97F7-4F4A0689E49D}" presName="node" presStyleLbl="node1" presStyleIdx="5" presStyleCnt="6">
        <dgm:presLayoutVars>
          <dgm:bulletEnabled val="1"/>
        </dgm:presLayoutVars>
      </dgm:prSet>
      <dgm:spPr/>
    </dgm:pt>
  </dgm:ptLst>
  <dgm:cxnLst>
    <dgm:cxn modelId="{2E4B62FC-4CCF-425A-9719-884A38390B8F}" type="presOf" srcId="{DC04FDAB-32F8-4B57-8582-2110C7833BAF}" destId="{511D85BB-9C9A-4978-A9CC-3C01984F3A20}" srcOrd="0" destOrd="0" presId="urn:microsoft.com/office/officeart/2005/8/layout/default"/>
    <dgm:cxn modelId="{7CA2B73F-BB24-4FD3-85E1-5155BC49EE09}" srcId="{F1B225CE-E88E-444A-8779-8AD825BB7E57}" destId="{5E83FB65-B088-40A2-B8A0-8DA3FD516418}" srcOrd="4" destOrd="0" parTransId="{41209A92-A67F-4C3B-B936-ED02EE371F65}" sibTransId="{451D6DB2-35C7-4092-8AB2-1C794D0DCF64}"/>
    <dgm:cxn modelId="{9C81090D-89CC-4825-BDE4-8120F7536473}" srcId="{F1B225CE-E88E-444A-8779-8AD825BB7E57}" destId="{B7C3D403-827D-42F3-B068-0FAEF1B385C5}" srcOrd="3" destOrd="0" parTransId="{1EEC6C32-0DC1-4C29-B474-FABCACE52620}" sibTransId="{4C54053A-AA17-4A91-9C66-886A7C3D42BD}"/>
    <dgm:cxn modelId="{D75175F8-73A3-4C56-A1B4-A9FC036293A6}" srcId="{F1B225CE-E88E-444A-8779-8AD825BB7E57}" destId="{D341E0FC-7C67-4090-B676-B8B62AB9144B}" srcOrd="0" destOrd="0" parTransId="{2518A078-A222-49AE-8DB0-D6FB44175F39}" sibTransId="{18D57DC3-25BB-4CD9-AEC7-BBA18981ABD9}"/>
    <dgm:cxn modelId="{11207D4F-E01A-4B09-B7E0-8C4775A13E88}" srcId="{F1B225CE-E88E-444A-8779-8AD825BB7E57}" destId="{B60C0F53-F45D-4423-9587-F771A43F244D}" srcOrd="2" destOrd="0" parTransId="{A0E2A8E2-AF1E-40E8-8345-DB5638ED8D5B}" sibTransId="{11F2B852-D746-4B4C-9C4A-171C25D2BA66}"/>
    <dgm:cxn modelId="{B77E34FA-DF99-4F75-93A0-B90AF77C63FB}" type="presOf" srcId="{5E83FB65-B088-40A2-B8A0-8DA3FD516418}" destId="{F7EB6DAE-D733-4F81-9197-320FC2884FA5}" srcOrd="0" destOrd="0" presId="urn:microsoft.com/office/officeart/2005/8/layout/default"/>
    <dgm:cxn modelId="{25705B8B-085F-4B91-88D1-D971AA923F7C}" type="presOf" srcId="{D341E0FC-7C67-4090-B676-B8B62AB9144B}" destId="{666BA6F6-573A-4D9A-B410-2CD2B38ACA17}" srcOrd="0" destOrd="0" presId="urn:microsoft.com/office/officeart/2005/8/layout/default"/>
    <dgm:cxn modelId="{7396A146-2081-49A5-8221-0BE423CFE33A}" type="presOf" srcId="{B7C3D403-827D-42F3-B068-0FAEF1B385C5}" destId="{2BF493F1-2958-45EB-8EE4-D29E43E23367}" srcOrd="0" destOrd="0" presId="urn:microsoft.com/office/officeart/2005/8/layout/default"/>
    <dgm:cxn modelId="{32268CD2-6C5C-41E2-A01D-3B299B85581C}" srcId="{F1B225CE-E88E-444A-8779-8AD825BB7E57}" destId="{DC04FDAB-32F8-4B57-8582-2110C7833BAF}" srcOrd="1" destOrd="0" parTransId="{7CC932B2-22AD-4D42-8C01-EF49B396F035}" sibTransId="{ABF56AE6-38C7-4832-AB9F-EC3947C0241C}"/>
    <dgm:cxn modelId="{3708C617-2934-4922-ACB4-07C42644B69F}" type="presOf" srcId="{F4AA9F98-D1E2-4D1B-97F7-4F4A0689E49D}" destId="{4D78F076-1AFC-4787-BFD5-97B91E4531A9}" srcOrd="0" destOrd="0" presId="urn:microsoft.com/office/officeart/2005/8/layout/default"/>
    <dgm:cxn modelId="{9F986B1D-BC63-42A1-96C5-0E0787754975}" type="presOf" srcId="{F1B225CE-E88E-444A-8779-8AD825BB7E57}" destId="{D7054E64-6E2B-4F3F-A40E-A6613E9F7BCE}" srcOrd="0" destOrd="0" presId="urn:microsoft.com/office/officeart/2005/8/layout/default"/>
    <dgm:cxn modelId="{E51B32CE-B2F1-437E-864C-F8030FCBAE09}" srcId="{F1B225CE-E88E-444A-8779-8AD825BB7E57}" destId="{F4AA9F98-D1E2-4D1B-97F7-4F4A0689E49D}" srcOrd="5" destOrd="0" parTransId="{F36735DD-5A29-4AC5-99CD-E8AB3BFE55D2}" sibTransId="{2817C5D0-C87F-4ABC-9FAF-65F0305056D4}"/>
    <dgm:cxn modelId="{DA650533-5F66-4864-8888-E7CCCBB88893}" type="presOf" srcId="{B60C0F53-F45D-4423-9587-F771A43F244D}" destId="{E3396C63-E90D-418F-A20D-184314AC30E6}" srcOrd="0" destOrd="0" presId="urn:microsoft.com/office/officeart/2005/8/layout/default"/>
    <dgm:cxn modelId="{AD34A5DB-A885-42A4-A93D-777F35CB4EAB}" type="presParOf" srcId="{D7054E64-6E2B-4F3F-A40E-A6613E9F7BCE}" destId="{666BA6F6-573A-4D9A-B410-2CD2B38ACA17}" srcOrd="0" destOrd="0" presId="urn:microsoft.com/office/officeart/2005/8/layout/default"/>
    <dgm:cxn modelId="{565D0344-0B05-4292-96BC-B88F2047EB24}" type="presParOf" srcId="{D7054E64-6E2B-4F3F-A40E-A6613E9F7BCE}" destId="{D6BE7CAE-ED28-49D6-8824-8BABE6CAF494}" srcOrd="1" destOrd="0" presId="urn:microsoft.com/office/officeart/2005/8/layout/default"/>
    <dgm:cxn modelId="{EE692D0A-9633-4142-8B07-7086C92E874B}" type="presParOf" srcId="{D7054E64-6E2B-4F3F-A40E-A6613E9F7BCE}" destId="{511D85BB-9C9A-4978-A9CC-3C01984F3A20}" srcOrd="2" destOrd="0" presId="urn:microsoft.com/office/officeart/2005/8/layout/default"/>
    <dgm:cxn modelId="{29D77F50-1AB6-4C32-9875-810EAAE31B22}" type="presParOf" srcId="{D7054E64-6E2B-4F3F-A40E-A6613E9F7BCE}" destId="{7EBD209A-947E-48FD-BB6F-18B1101937E9}" srcOrd="3" destOrd="0" presId="urn:microsoft.com/office/officeart/2005/8/layout/default"/>
    <dgm:cxn modelId="{2819537B-88C6-42A3-A3EA-0D37343F44EC}" type="presParOf" srcId="{D7054E64-6E2B-4F3F-A40E-A6613E9F7BCE}" destId="{E3396C63-E90D-418F-A20D-184314AC30E6}" srcOrd="4" destOrd="0" presId="urn:microsoft.com/office/officeart/2005/8/layout/default"/>
    <dgm:cxn modelId="{F931CEEE-49A2-480B-964E-28BCE08E26E3}" type="presParOf" srcId="{D7054E64-6E2B-4F3F-A40E-A6613E9F7BCE}" destId="{54EBB109-ED9C-47A2-B448-5B9755B71B9F}" srcOrd="5" destOrd="0" presId="urn:microsoft.com/office/officeart/2005/8/layout/default"/>
    <dgm:cxn modelId="{0D577A3B-8225-4B75-BFD5-AAC66525FDE5}" type="presParOf" srcId="{D7054E64-6E2B-4F3F-A40E-A6613E9F7BCE}" destId="{2BF493F1-2958-45EB-8EE4-D29E43E23367}" srcOrd="6" destOrd="0" presId="urn:microsoft.com/office/officeart/2005/8/layout/default"/>
    <dgm:cxn modelId="{1E4A0505-121E-4D01-90CC-C07A7968EB1B}" type="presParOf" srcId="{D7054E64-6E2B-4F3F-A40E-A6613E9F7BCE}" destId="{A60DDF3E-783F-4A10-B399-BBD100E1CC27}" srcOrd="7" destOrd="0" presId="urn:microsoft.com/office/officeart/2005/8/layout/default"/>
    <dgm:cxn modelId="{AB837308-9D3D-4F0D-A6FC-E3649B64D8FE}" type="presParOf" srcId="{D7054E64-6E2B-4F3F-A40E-A6613E9F7BCE}" destId="{F7EB6DAE-D733-4F81-9197-320FC2884FA5}" srcOrd="8" destOrd="0" presId="urn:microsoft.com/office/officeart/2005/8/layout/default"/>
    <dgm:cxn modelId="{0468EC28-46D2-4F37-8427-2FE7EDBF48FF}" type="presParOf" srcId="{D7054E64-6E2B-4F3F-A40E-A6613E9F7BCE}" destId="{BB5C3ECB-41A8-4A4F-9F9A-2A1B64B05A46}" srcOrd="9" destOrd="0" presId="urn:microsoft.com/office/officeart/2005/8/layout/default"/>
    <dgm:cxn modelId="{148DF32F-57F9-4ABB-8D4A-7912335318B5}" type="presParOf" srcId="{D7054E64-6E2B-4F3F-A40E-A6613E9F7BCE}" destId="{4D78F076-1AFC-4787-BFD5-97B91E4531A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EE8D3-6549-406C-A186-72735416924A}">
      <dsp:nvSpPr>
        <dsp:cNvPr id="0" name=""/>
        <dsp:cNvSpPr/>
      </dsp:nvSpPr>
      <dsp:spPr>
        <a:xfrm>
          <a:off x="6581" y="345820"/>
          <a:ext cx="1967281" cy="279011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Droga </a:t>
          </a:r>
          <a:r>
            <a:rPr lang="es-MX" sz="1800" b="1" kern="1200" dirty="0"/>
            <a:t>depresora</a:t>
          </a:r>
          <a:r>
            <a:rPr lang="es-MX" sz="1800" kern="1200" dirty="0"/>
            <a:t> del SNC </a:t>
          </a:r>
        </a:p>
      </dsp:txBody>
      <dsp:txXfrm>
        <a:off x="64201" y="403440"/>
        <a:ext cx="1852041" cy="2674879"/>
      </dsp:txXfrm>
    </dsp:sp>
    <dsp:sp modelId="{1CB00149-8BD0-4833-8BE4-D6CCBE6AEE7B}">
      <dsp:nvSpPr>
        <dsp:cNvPr id="0" name=""/>
        <dsp:cNvSpPr/>
      </dsp:nvSpPr>
      <dsp:spPr>
        <a:xfrm>
          <a:off x="2170591" y="1496937"/>
          <a:ext cx="417063" cy="48788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2170591" y="1594514"/>
        <a:ext cx="291944" cy="292731"/>
      </dsp:txXfrm>
    </dsp:sp>
    <dsp:sp modelId="{379C02BF-3CFB-46DB-B6C3-1BCE7C102A7A}">
      <dsp:nvSpPr>
        <dsp:cNvPr id="0" name=""/>
        <dsp:cNvSpPr/>
      </dsp:nvSpPr>
      <dsp:spPr>
        <a:xfrm>
          <a:off x="2760775" y="345820"/>
          <a:ext cx="1967281" cy="2790119"/>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Inhibe progresivamente las funciones cerebrales</a:t>
          </a:r>
        </a:p>
      </dsp:txBody>
      <dsp:txXfrm>
        <a:off x="2818395" y="403440"/>
        <a:ext cx="1852041" cy="2674879"/>
      </dsp:txXfrm>
    </dsp:sp>
    <dsp:sp modelId="{4BCB4504-7425-42A8-99AA-18A5FE259CCB}">
      <dsp:nvSpPr>
        <dsp:cNvPr id="0" name=""/>
        <dsp:cNvSpPr/>
      </dsp:nvSpPr>
      <dsp:spPr>
        <a:xfrm>
          <a:off x="4924784" y="1496937"/>
          <a:ext cx="417063" cy="487885"/>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4924784" y="1594514"/>
        <a:ext cx="291944" cy="292731"/>
      </dsp:txXfrm>
    </dsp:sp>
    <dsp:sp modelId="{A10F9153-5157-4053-9233-822ACA13B7A7}">
      <dsp:nvSpPr>
        <dsp:cNvPr id="0" name=""/>
        <dsp:cNvSpPr/>
      </dsp:nvSpPr>
      <dsp:spPr>
        <a:xfrm>
          <a:off x="5514968" y="345820"/>
          <a:ext cx="1967281" cy="2790119"/>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Afecta a la capacidad de autocontrol, produciendo inicialmente euforia y desinhibición, por lo que puede confundirse con un estimulante.</a:t>
          </a:r>
        </a:p>
      </dsp:txBody>
      <dsp:txXfrm>
        <a:off x="5572588" y="403440"/>
        <a:ext cx="1852041" cy="26748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EDC96-EB29-4214-8D32-E8E7269BB50C}">
      <dsp:nvSpPr>
        <dsp:cNvPr id="0" name=""/>
        <dsp:cNvSpPr/>
      </dsp:nvSpPr>
      <dsp:spPr>
        <a:xfrm>
          <a:off x="339" y="1566775"/>
          <a:ext cx="2178214" cy="108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Bebidas alcohólicas </a:t>
          </a:r>
        </a:p>
      </dsp:txBody>
      <dsp:txXfrm>
        <a:off x="32238" y="1598674"/>
        <a:ext cx="2114416" cy="1025309"/>
      </dsp:txXfrm>
    </dsp:sp>
    <dsp:sp modelId="{ECAF4FF8-0D03-4806-9804-E8416CD31C76}">
      <dsp:nvSpPr>
        <dsp:cNvPr id="0" name=""/>
        <dsp:cNvSpPr/>
      </dsp:nvSpPr>
      <dsp:spPr>
        <a:xfrm rot="19457599">
          <a:off x="2077701" y="1777996"/>
          <a:ext cx="1072992" cy="40429"/>
        </a:xfrm>
        <a:custGeom>
          <a:avLst/>
          <a:gdLst/>
          <a:ahLst/>
          <a:cxnLst/>
          <a:rect l="0" t="0" r="0" b="0"/>
          <a:pathLst>
            <a:path>
              <a:moveTo>
                <a:pt x="0" y="20214"/>
              </a:moveTo>
              <a:lnTo>
                <a:pt x="1072992" y="202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2587372" y="1771386"/>
        <a:ext cx="53649" cy="53649"/>
      </dsp:txXfrm>
    </dsp:sp>
    <dsp:sp modelId="{A30E08DC-7808-4A16-8865-29CB1C6A43B0}">
      <dsp:nvSpPr>
        <dsp:cNvPr id="0" name=""/>
        <dsp:cNvSpPr/>
      </dsp:nvSpPr>
      <dsp:spPr>
        <a:xfrm>
          <a:off x="3049840" y="940539"/>
          <a:ext cx="2178214" cy="108910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Fermentadas</a:t>
          </a:r>
        </a:p>
      </dsp:txBody>
      <dsp:txXfrm>
        <a:off x="3081739" y="972438"/>
        <a:ext cx="2114416" cy="1025309"/>
      </dsp:txXfrm>
    </dsp:sp>
    <dsp:sp modelId="{189B3C73-E754-4070-BA79-6716BC0AC727}">
      <dsp:nvSpPr>
        <dsp:cNvPr id="0" name=""/>
        <dsp:cNvSpPr/>
      </dsp:nvSpPr>
      <dsp:spPr>
        <a:xfrm>
          <a:off x="5228055" y="1464877"/>
          <a:ext cx="871286" cy="40429"/>
        </a:xfrm>
        <a:custGeom>
          <a:avLst/>
          <a:gdLst/>
          <a:ahLst/>
          <a:cxnLst/>
          <a:rect l="0" t="0" r="0" b="0"/>
          <a:pathLst>
            <a:path>
              <a:moveTo>
                <a:pt x="0" y="20214"/>
              </a:moveTo>
              <a:lnTo>
                <a:pt x="871286" y="202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5641916" y="1463310"/>
        <a:ext cx="43564" cy="43564"/>
      </dsp:txXfrm>
    </dsp:sp>
    <dsp:sp modelId="{CBE70FF6-7C00-4FC9-ACDE-4628EAD31114}">
      <dsp:nvSpPr>
        <dsp:cNvPr id="0" name=""/>
        <dsp:cNvSpPr/>
      </dsp:nvSpPr>
      <dsp:spPr>
        <a:xfrm>
          <a:off x="6099341" y="940539"/>
          <a:ext cx="2178214" cy="108910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Vino, cerveza y sidra</a:t>
          </a:r>
        </a:p>
        <a:p>
          <a:pPr marL="0" lvl="0" indent="0" algn="ctr" defTabSz="755650">
            <a:lnSpc>
              <a:spcPct val="90000"/>
            </a:lnSpc>
            <a:spcBef>
              <a:spcPct val="0"/>
            </a:spcBef>
            <a:spcAft>
              <a:spcPct val="35000"/>
            </a:spcAft>
            <a:buNone/>
          </a:pPr>
          <a:r>
            <a:rPr lang="es-MX" sz="1700" kern="1200" dirty="0"/>
            <a:t>4°-15°</a:t>
          </a:r>
        </a:p>
      </dsp:txBody>
      <dsp:txXfrm>
        <a:off x="6131240" y="972438"/>
        <a:ext cx="2114416" cy="1025309"/>
      </dsp:txXfrm>
    </dsp:sp>
    <dsp:sp modelId="{7CACEB64-235C-4F15-9E4A-4520D53042EB}">
      <dsp:nvSpPr>
        <dsp:cNvPr id="0" name=""/>
        <dsp:cNvSpPr/>
      </dsp:nvSpPr>
      <dsp:spPr>
        <a:xfrm rot="2142401">
          <a:off x="2077701" y="2404233"/>
          <a:ext cx="1072992" cy="40429"/>
        </a:xfrm>
        <a:custGeom>
          <a:avLst/>
          <a:gdLst/>
          <a:ahLst/>
          <a:cxnLst/>
          <a:rect l="0" t="0" r="0" b="0"/>
          <a:pathLst>
            <a:path>
              <a:moveTo>
                <a:pt x="0" y="20214"/>
              </a:moveTo>
              <a:lnTo>
                <a:pt x="1072992" y="202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2587372" y="2397623"/>
        <a:ext cx="53649" cy="53649"/>
      </dsp:txXfrm>
    </dsp:sp>
    <dsp:sp modelId="{0222B37C-538C-41D0-AD49-46859BB2D8BC}">
      <dsp:nvSpPr>
        <dsp:cNvPr id="0" name=""/>
        <dsp:cNvSpPr/>
      </dsp:nvSpPr>
      <dsp:spPr>
        <a:xfrm>
          <a:off x="3049840" y="2193012"/>
          <a:ext cx="2178214" cy="108910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Destiladas</a:t>
          </a:r>
        </a:p>
      </dsp:txBody>
      <dsp:txXfrm>
        <a:off x="3081739" y="2224911"/>
        <a:ext cx="2114416" cy="1025309"/>
      </dsp:txXfrm>
    </dsp:sp>
    <dsp:sp modelId="{F141F76F-9914-487D-8778-56655910B02B}">
      <dsp:nvSpPr>
        <dsp:cNvPr id="0" name=""/>
        <dsp:cNvSpPr/>
      </dsp:nvSpPr>
      <dsp:spPr>
        <a:xfrm>
          <a:off x="5228055" y="2717351"/>
          <a:ext cx="871286" cy="40429"/>
        </a:xfrm>
        <a:custGeom>
          <a:avLst/>
          <a:gdLst/>
          <a:ahLst/>
          <a:cxnLst/>
          <a:rect l="0" t="0" r="0" b="0"/>
          <a:pathLst>
            <a:path>
              <a:moveTo>
                <a:pt x="0" y="20214"/>
              </a:moveTo>
              <a:lnTo>
                <a:pt x="871286" y="202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5641916" y="2715784"/>
        <a:ext cx="43564" cy="43564"/>
      </dsp:txXfrm>
    </dsp:sp>
    <dsp:sp modelId="{8851E852-CF96-4A7F-8675-29EDEB81E7E3}">
      <dsp:nvSpPr>
        <dsp:cNvPr id="0" name=""/>
        <dsp:cNvSpPr/>
      </dsp:nvSpPr>
      <dsp:spPr>
        <a:xfrm>
          <a:off x="6099341" y="2193012"/>
          <a:ext cx="2178214" cy="108910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Vodka, whisky, ron o la ginebra </a:t>
          </a:r>
        </a:p>
        <a:p>
          <a:pPr marL="0" lvl="0" indent="0" algn="ctr" defTabSz="755650">
            <a:lnSpc>
              <a:spcPct val="90000"/>
            </a:lnSpc>
            <a:spcBef>
              <a:spcPct val="0"/>
            </a:spcBef>
            <a:spcAft>
              <a:spcPct val="35000"/>
            </a:spcAft>
            <a:buNone/>
          </a:pPr>
          <a:r>
            <a:rPr lang="es-MX" sz="1700" kern="1200" dirty="0"/>
            <a:t>40º - 50º</a:t>
          </a:r>
        </a:p>
      </dsp:txBody>
      <dsp:txXfrm>
        <a:off x="6131240" y="2224911"/>
        <a:ext cx="2114416" cy="1025309"/>
      </dsp:txXfrm>
    </dsp:sp>
    <dsp:sp modelId="{1712B013-4808-4031-BB8B-0DABD782F1C6}">
      <dsp:nvSpPr>
        <dsp:cNvPr id="0" name=""/>
        <dsp:cNvSpPr/>
      </dsp:nvSpPr>
      <dsp:spPr>
        <a:xfrm>
          <a:off x="339" y="2819249"/>
          <a:ext cx="2178214" cy="108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MX" sz="1700" kern="1200" dirty="0"/>
            <a:t>Principal componente:</a:t>
          </a:r>
        </a:p>
        <a:p>
          <a:pPr marL="0" lvl="0" indent="0" algn="ctr" defTabSz="755650">
            <a:lnSpc>
              <a:spcPct val="90000"/>
            </a:lnSpc>
            <a:spcBef>
              <a:spcPct val="0"/>
            </a:spcBef>
            <a:spcAft>
              <a:spcPct val="35000"/>
            </a:spcAft>
            <a:buNone/>
          </a:pPr>
          <a:r>
            <a:rPr lang="es-MX" sz="1700" kern="1200" dirty="0"/>
            <a:t>etanol o alcohol etílico </a:t>
          </a:r>
        </a:p>
        <a:p>
          <a:pPr marL="0" lvl="0" indent="0" algn="ctr" defTabSz="755650">
            <a:lnSpc>
              <a:spcPct val="90000"/>
            </a:lnSpc>
            <a:spcBef>
              <a:spcPct val="0"/>
            </a:spcBef>
            <a:spcAft>
              <a:spcPct val="35000"/>
            </a:spcAft>
            <a:buNone/>
          </a:pPr>
          <a:endParaRPr lang="es-ES" sz="1700" kern="1200" dirty="0"/>
        </a:p>
      </dsp:txBody>
      <dsp:txXfrm>
        <a:off x="32238" y="2851148"/>
        <a:ext cx="2114416" cy="10253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BA6F6-573A-4D9A-B410-2CD2B38ACA17}">
      <dsp:nvSpPr>
        <dsp:cNvPr id="0" name=""/>
        <dsp:cNvSpPr/>
      </dsp:nvSpPr>
      <dsp:spPr>
        <a:xfrm>
          <a:off x="0" y="892451"/>
          <a:ext cx="2815632" cy="168937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EDAD</a:t>
          </a:r>
          <a:r>
            <a:rPr lang="es-MX" sz="1300" kern="1200" dirty="0"/>
            <a:t>:</a:t>
          </a:r>
        </a:p>
        <a:p>
          <a:pPr marL="0" lvl="0" indent="0" algn="ctr" defTabSz="577850">
            <a:lnSpc>
              <a:spcPct val="90000"/>
            </a:lnSpc>
            <a:spcBef>
              <a:spcPct val="0"/>
            </a:spcBef>
            <a:spcAft>
              <a:spcPct val="35000"/>
            </a:spcAft>
            <a:buNone/>
          </a:pPr>
          <a:r>
            <a:rPr lang="es-MX" sz="1300" kern="1200" dirty="0"/>
            <a:t>Jóvenes se van más afectados actividades que tienen que ver con la </a:t>
          </a:r>
          <a:r>
            <a:rPr lang="es-MX" sz="1300" b="1" kern="1200" dirty="0"/>
            <a:t>planificación, memoria y aprendizaje</a:t>
          </a:r>
          <a:r>
            <a:rPr lang="es-MX" sz="1300" kern="1200" dirty="0"/>
            <a:t>, y son más “resistentes” a los efectos sedantes y a la descoordinación motora</a:t>
          </a:r>
        </a:p>
      </dsp:txBody>
      <dsp:txXfrm>
        <a:off x="0" y="892451"/>
        <a:ext cx="2815632" cy="1689379"/>
      </dsp:txXfrm>
    </dsp:sp>
    <dsp:sp modelId="{511D85BB-9C9A-4978-A9CC-3C01984F3A20}">
      <dsp:nvSpPr>
        <dsp:cNvPr id="0" name=""/>
        <dsp:cNvSpPr/>
      </dsp:nvSpPr>
      <dsp:spPr>
        <a:xfrm>
          <a:off x="3097196" y="892451"/>
          <a:ext cx="2815632" cy="1689379"/>
        </a:xfrm>
        <a:prstGeom prst="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PESO Y SEXO</a:t>
          </a:r>
          <a:r>
            <a:rPr lang="es-MX" sz="1300" kern="1200" dirty="0"/>
            <a:t>: </a:t>
          </a:r>
        </a:p>
        <a:p>
          <a:pPr marL="0" lvl="0" indent="0" algn="ctr" defTabSz="577850">
            <a:lnSpc>
              <a:spcPct val="90000"/>
            </a:lnSpc>
            <a:spcBef>
              <a:spcPct val="0"/>
            </a:spcBef>
            <a:spcAft>
              <a:spcPct val="35000"/>
            </a:spcAft>
            <a:buNone/>
          </a:pPr>
          <a:r>
            <a:rPr lang="es-MX" sz="1300" kern="1200" dirty="0"/>
            <a:t>Afecta de modo más grave a las personas con menor masa corporal. En general, la mujer pesa menos y el tamaño de sus órganos internos es proporcionalmente más pequeño. </a:t>
          </a:r>
        </a:p>
      </dsp:txBody>
      <dsp:txXfrm>
        <a:off x="3097196" y="892451"/>
        <a:ext cx="2815632" cy="1689379"/>
      </dsp:txXfrm>
    </dsp:sp>
    <dsp:sp modelId="{E3396C63-E90D-418F-A20D-184314AC30E6}">
      <dsp:nvSpPr>
        <dsp:cNvPr id="0" name=""/>
        <dsp:cNvSpPr/>
      </dsp:nvSpPr>
      <dsp:spPr>
        <a:xfrm>
          <a:off x="6194392" y="892451"/>
          <a:ext cx="2815632" cy="1689379"/>
        </a:xfrm>
        <a:prstGeom prst="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CANTIDAD Y RAPIDEZ DE LA INGESTA</a:t>
          </a:r>
          <a:r>
            <a:rPr lang="es-MX" sz="1300" kern="1200" dirty="0"/>
            <a:t>: </a:t>
          </a:r>
        </a:p>
        <a:p>
          <a:pPr marL="0" lvl="0" indent="0" algn="ctr" defTabSz="577850">
            <a:lnSpc>
              <a:spcPct val="90000"/>
            </a:lnSpc>
            <a:spcBef>
              <a:spcPct val="0"/>
            </a:spcBef>
            <a:spcAft>
              <a:spcPct val="35000"/>
            </a:spcAft>
            <a:buNone/>
          </a:pPr>
          <a:r>
            <a:rPr lang="es-MX" sz="1300" kern="1200" dirty="0"/>
            <a:t>Según la cantidad de alcohol consumida, puede considerarse como de bajo, alto riesgo o peligroso. </a:t>
          </a:r>
          <a:r>
            <a:rPr lang="es-MX" sz="1300" b="1" kern="1200" dirty="0"/>
            <a:t>A mayor ingesta de alcohol en menor tiempo, mayor posibilidad de intoxicación</a:t>
          </a:r>
          <a:r>
            <a:rPr lang="es-MX" sz="1300" kern="1200" dirty="0"/>
            <a:t>.</a:t>
          </a:r>
        </a:p>
      </dsp:txBody>
      <dsp:txXfrm>
        <a:off x="6194392" y="892451"/>
        <a:ext cx="2815632" cy="1689379"/>
      </dsp:txXfrm>
    </dsp:sp>
    <dsp:sp modelId="{2BF493F1-2958-45EB-8EE4-D29E43E23367}">
      <dsp:nvSpPr>
        <dsp:cNvPr id="0" name=""/>
        <dsp:cNvSpPr/>
      </dsp:nvSpPr>
      <dsp:spPr>
        <a:xfrm>
          <a:off x="0" y="2863394"/>
          <a:ext cx="2815632" cy="1689379"/>
        </a:xfrm>
        <a:prstGeom prst="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COMBINACIÓN  CON  BEBIDAS CARBÓNICAS </a:t>
          </a:r>
          <a:r>
            <a:rPr lang="es-MX" sz="1300" kern="1200" dirty="0"/>
            <a:t>(tónica, colas, etc.) acelera la intoxicación</a:t>
          </a:r>
        </a:p>
      </dsp:txBody>
      <dsp:txXfrm>
        <a:off x="0" y="2863394"/>
        <a:ext cx="2815632" cy="1689379"/>
      </dsp:txXfrm>
    </dsp:sp>
    <dsp:sp modelId="{F7EB6DAE-D733-4F81-9197-320FC2884FA5}">
      <dsp:nvSpPr>
        <dsp:cNvPr id="0" name=""/>
        <dsp:cNvSpPr/>
      </dsp:nvSpPr>
      <dsp:spPr>
        <a:xfrm>
          <a:off x="3097196" y="2863394"/>
          <a:ext cx="2815632" cy="1689379"/>
        </a:xfrm>
        <a:prstGeom prst="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INGESTIÓN SIMULTÁNEA DE COMIDA:</a:t>
          </a:r>
        </a:p>
        <a:p>
          <a:pPr marL="0" lvl="0" indent="0" algn="ctr" defTabSz="577850">
            <a:lnSpc>
              <a:spcPct val="90000"/>
            </a:lnSpc>
            <a:spcBef>
              <a:spcPct val="0"/>
            </a:spcBef>
            <a:spcAft>
              <a:spcPct val="35000"/>
            </a:spcAft>
            <a:buNone/>
          </a:pPr>
          <a:r>
            <a:rPr lang="es-MX" sz="1300" kern="1200" dirty="0"/>
            <a:t> especialmente de alimentos grasos, enlentece la intoxicación pero no evita ni reduce los daños al organismo</a:t>
          </a:r>
        </a:p>
      </dsp:txBody>
      <dsp:txXfrm>
        <a:off x="3097196" y="2863394"/>
        <a:ext cx="2815632" cy="1689379"/>
      </dsp:txXfrm>
    </dsp:sp>
    <dsp:sp modelId="{4D78F076-1AFC-4787-BFD5-97B91E4531A9}">
      <dsp:nvSpPr>
        <dsp:cNvPr id="0" name=""/>
        <dsp:cNvSpPr/>
      </dsp:nvSpPr>
      <dsp:spPr>
        <a:xfrm>
          <a:off x="6194392" y="2863394"/>
          <a:ext cx="2815632" cy="1689379"/>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COMBINACIÓN CON OTRAS SUSTANCIAS:</a:t>
          </a:r>
          <a:r>
            <a:rPr lang="es-MX" sz="1300" kern="1200" dirty="0"/>
            <a:t> tranquilizantes, relajantes musculares y analgésicos, potencia los efectos sedantes del alcohol. </a:t>
          </a:r>
        </a:p>
      </dsp:txBody>
      <dsp:txXfrm>
        <a:off x="6194392" y="2863394"/>
        <a:ext cx="2815632" cy="168937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04/10/2016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a:t>TEMA: Alcohol y sus efectos</a:t>
            </a:r>
          </a:p>
        </p:txBody>
      </p:sp>
      <p:sp>
        <p:nvSpPr>
          <p:cNvPr id="4" name="3 Subtítulo"/>
          <p:cNvSpPr txBox="1">
            <a:spLocks noGrp="1"/>
          </p:cNvSpPr>
          <p:nvPr>
            <p:ph type="subTitle" idx="1"/>
          </p:nvPr>
        </p:nvSpPr>
        <p:spPr>
          <a:xfrm>
            <a:off x="1043608" y="3717032"/>
            <a:ext cx="7776864" cy="2246769"/>
          </a:xfrm>
          <a:prstGeom prst="rect">
            <a:avLst/>
          </a:prstGeom>
          <a:noFill/>
        </p:spPr>
        <p:txBody>
          <a:bodyPr wrap="square" rtlCol="0">
            <a:spAutoFit/>
          </a:bodyPr>
          <a:lstStyle/>
          <a:p>
            <a:pPr algn="l"/>
            <a:r>
              <a:rPr lang="es-MX" sz="2000" b="1" dirty="0">
                <a:solidFill>
                  <a:schemeClr val="tx1"/>
                </a:solidFill>
                <a:latin typeface="Arial" pitchFamily="34" charset="0"/>
                <a:cs typeface="Arial" pitchFamily="34" charset="0"/>
              </a:rPr>
              <a:t>Área Académica: Ingeniería Mecánica </a:t>
            </a: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Profesor(a): Lic. </a:t>
            </a:r>
            <a:r>
              <a:rPr lang="es-MX" sz="2000" b="1" dirty="0" err="1">
                <a:solidFill>
                  <a:schemeClr val="tx1"/>
                </a:solidFill>
                <a:latin typeface="Arial" pitchFamily="34" charset="0"/>
                <a:cs typeface="Arial" pitchFamily="34" charset="0"/>
              </a:rPr>
              <a:t>Marybeth</a:t>
            </a:r>
            <a:r>
              <a:rPr lang="es-MX" sz="2000" b="1" dirty="0">
                <a:solidFill>
                  <a:schemeClr val="tx1"/>
                </a:solidFill>
                <a:latin typeface="Arial" pitchFamily="34" charset="0"/>
                <a:cs typeface="Arial" pitchFamily="34" charset="0"/>
              </a:rPr>
              <a:t>  Alejandra Téllez Rodríguez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Periodo: Julio- Diciembre 2016</a:t>
            </a:r>
          </a:p>
        </p:txBody>
      </p:sp>
    </p:spTree>
    <p:extLst>
      <p:ext uri="{BB962C8B-B14F-4D97-AF65-F5344CB8AC3E}">
        <p14:creationId xmlns:p14="http://schemas.microsoft.com/office/powerpoint/2010/main" val="309942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4071" y="1221655"/>
            <a:ext cx="8229600" cy="1143000"/>
          </a:xfrm>
        </p:spPr>
        <p:txBody>
          <a:bodyPr/>
          <a:lstStyle/>
          <a:p>
            <a:pPr algn="ctr"/>
            <a:r>
              <a:rPr lang="es-MX" dirty="0"/>
              <a:t>Señales de alerta </a:t>
            </a:r>
          </a:p>
        </p:txBody>
      </p:sp>
      <p:sp>
        <p:nvSpPr>
          <p:cNvPr id="3" name="Marcador de contenido 2"/>
          <p:cNvSpPr>
            <a:spLocks noGrp="1"/>
          </p:cNvSpPr>
          <p:nvPr>
            <p:ph idx="1"/>
          </p:nvPr>
        </p:nvSpPr>
        <p:spPr>
          <a:xfrm>
            <a:off x="457200" y="2332037"/>
            <a:ext cx="8229600" cy="4525963"/>
          </a:xfrm>
        </p:spPr>
        <p:txBody>
          <a:bodyPr>
            <a:normAutofit/>
          </a:bodyPr>
          <a:lstStyle/>
          <a:p>
            <a:pPr>
              <a:buFont typeface="Wingdings" panose="05000000000000000000" pitchFamily="2" charset="2"/>
              <a:buChar char="q"/>
            </a:pPr>
            <a:r>
              <a:rPr lang="es-MX" sz="2400" dirty="0"/>
              <a:t>Resacas y aliento alcohólico</a:t>
            </a:r>
          </a:p>
          <a:p>
            <a:pPr>
              <a:buFont typeface="Wingdings" panose="05000000000000000000" pitchFamily="2" charset="2"/>
              <a:buChar char="q"/>
            </a:pPr>
            <a:r>
              <a:rPr lang="es-MX" sz="2400" dirty="0"/>
              <a:t>Actitud agresiva</a:t>
            </a:r>
          </a:p>
          <a:p>
            <a:pPr>
              <a:buFont typeface="Wingdings" panose="05000000000000000000" pitchFamily="2" charset="2"/>
              <a:buChar char="q"/>
            </a:pPr>
            <a:r>
              <a:rPr lang="es-MX" sz="2400" dirty="0"/>
              <a:t>Marcha inestable y dificultad para mantenerse de pie por pérdida del equilibrio </a:t>
            </a:r>
          </a:p>
          <a:p>
            <a:pPr>
              <a:buFont typeface="Wingdings" panose="05000000000000000000" pitchFamily="2" charset="2"/>
              <a:buChar char="q"/>
            </a:pPr>
            <a:r>
              <a:rPr lang="es-MX" sz="2400" dirty="0"/>
              <a:t>Lagunas mentales </a:t>
            </a:r>
          </a:p>
          <a:p>
            <a:pPr>
              <a:buFont typeface="Wingdings" panose="05000000000000000000" pitchFamily="2" charset="2"/>
              <a:buChar char="q"/>
            </a:pPr>
            <a:r>
              <a:rPr lang="es-MX" sz="2400" dirty="0"/>
              <a:t>Lenguaje poco claro </a:t>
            </a:r>
          </a:p>
          <a:p>
            <a:pPr>
              <a:buFont typeface="Wingdings" panose="05000000000000000000" pitchFamily="2" charset="2"/>
              <a:buChar char="q"/>
            </a:pPr>
            <a:r>
              <a:rPr lang="es-MX" sz="2400" dirty="0"/>
              <a:t>Deterioro de la concentración y atención </a:t>
            </a:r>
          </a:p>
          <a:p>
            <a:pPr>
              <a:buFont typeface="Wingdings" panose="05000000000000000000" pitchFamily="2" charset="2"/>
              <a:buChar char="q"/>
            </a:pPr>
            <a:r>
              <a:rPr lang="es-MX" sz="2400" dirty="0"/>
              <a:t>Inestabilidad emocional conflictos en la escuela, con la familia y en las relaciones sociales</a:t>
            </a:r>
          </a:p>
        </p:txBody>
      </p:sp>
    </p:spTree>
    <p:extLst>
      <p:ext uri="{BB962C8B-B14F-4D97-AF65-F5344CB8AC3E}">
        <p14:creationId xmlns:p14="http://schemas.microsoft.com/office/powerpoint/2010/main" val="230798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normAutofit/>
          </a:bodyPr>
          <a:lstStyle/>
          <a:p>
            <a:pPr algn="just">
              <a:lnSpc>
                <a:spcPct val="150000"/>
              </a:lnSpc>
            </a:pPr>
            <a:endParaRPr lang="es-MX" sz="2100" dirty="0"/>
          </a:p>
          <a:p>
            <a:pPr algn="just">
              <a:lnSpc>
                <a:spcPct val="150000"/>
              </a:lnSpc>
            </a:pPr>
            <a:endParaRPr lang="es-MX" sz="2100" dirty="0"/>
          </a:p>
          <a:p>
            <a:pPr marL="0" indent="0" algn="just">
              <a:lnSpc>
                <a:spcPct val="150000"/>
              </a:lnSpc>
              <a:buNone/>
            </a:pPr>
            <a:r>
              <a:rPr lang="es-MX" sz="2100" dirty="0"/>
              <a:t>El consumo abusivo de alcohol hace perder el control sobre las emociones y sentimientos. </a:t>
            </a:r>
            <a:r>
              <a:rPr lang="es-MX" sz="2100" b="1" dirty="0"/>
              <a:t>Tras una breve sensación de bienestar, si se está triste o deprimido, esta situación se agudiza</a:t>
            </a:r>
            <a:r>
              <a:rPr lang="es-MX" sz="2100" dirty="0"/>
              <a:t>. Asimismo, se produce una mayor </a:t>
            </a:r>
            <a:r>
              <a:rPr lang="es-MX" sz="2100" b="1" dirty="0"/>
              <a:t>fatiga física y más sueño</a:t>
            </a:r>
            <a:r>
              <a:rPr lang="es-MX" sz="2100" dirty="0"/>
              <a:t>; también </a:t>
            </a:r>
            <a:r>
              <a:rPr lang="es-MX" sz="2100" b="1" dirty="0"/>
              <a:t>se pierde fuerza y coordinación</a:t>
            </a:r>
            <a:r>
              <a:rPr lang="es-MX" dirty="0"/>
              <a:t>.</a:t>
            </a:r>
          </a:p>
        </p:txBody>
      </p:sp>
    </p:spTree>
    <p:extLst>
      <p:ext uri="{BB962C8B-B14F-4D97-AF65-F5344CB8AC3E}">
        <p14:creationId xmlns:p14="http://schemas.microsoft.com/office/powerpoint/2010/main" val="502211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3794" y="1278228"/>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CuadroTexto 3"/>
          <p:cNvSpPr txBox="1"/>
          <p:nvPr/>
        </p:nvSpPr>
        <p:spPr>
          <a:xfrm>
            <a:off x="473794" y="2489252"/>
            <a:ext cx="8229600" cy="3970318"/>
          </a:xfrm>
          <a:prstGeom prst="rect">
            <a:avLst/>
          </a:prstGeom>
          <a:noFill/>
        </p:spPr>
        <p:txBody>
          <a:bodyPr wrap="square" rtlCol="0">
            <a:spAutoFit/>
          </a:bodyPr>
          <a:lstStyle/>
          <a:p>
            <a:pPr lvl="0" algn="just"/>
            <a:r>
              <a:rPr lang="es-MX" sz="2000" dirty="0" err="1"/>
              <a:t>Becoña</a:t>
            </a:r>
            <a:r>
              <a:rPr lang="es-MX" sz="2000" dirty="0"/>
              <a:t>, E. y Cortés, T. (2010). </a:t>
            </a:r>
            <a:r>
              <a:rPr lang="es-MX" sz="2000" i="1" dirty="0"/>
              <a:t>Manual de Adicciones para psicólogos especialistas en psicología clínica en formación. </a:t>
            </a:r>
            <a:r>
              <a:rPr lang="es-MX" sz="2000" dirty="0" err="1"/>
              <a:t>Socidrogalcohol</a:t>
            </a:r>
            <a:r>
              <a:rPr lang="es-MX" sz="2000" dirty="0"/>
              <a:t>.</a:t>
            </a:r>
          </a:p>
          <a:p>
            <a:pPr lvl="0" algn="just"/>
            <a:endParaRPr lang="es-MX" sz="2000" dirty="0"/>
          </a:p>
          <a:p>
            <a:pPr lvl="0" algn="just"/>
            <a:r>
              <a:rPr lang="es-MX" sz="2000" dirty="0"/>
              <a:t>Consejo Nacional contra las Adicciones (CONADIC). </a:t>
            </a:r>
            <a:r>
              <a:rPr lang="es-MX" sz="2000" i="1" dirty="0"/>
              <a:t>Prevención de las adicciones y promoción de conductas saludables para una nueva vida. Guía para el promotor de “Nueva Vida”. </a:t>
            </a:r>
            <a:endParaRPr lang="en-US" sz="2000" dirty="0"/>
          </a:p>
          <a:p>
            <a:pPr algn="just"/>
            <a:r>
              <a:rPr lang="es-MX" sz="2000" dirty="0"/>
              <a:t> </a:t>
            </a:r>
          </a:p>
          <a:p>
            <a:pPr algn="just"/>
            <a:r>
              <a:rPr lang="es-MX" sz="2000" dirty="0"/>
              <a:t>Ruíz, R. &amp; Ibarra, C. (2014). ¿Drogas? ¡Mejor infórmate! México: Centros de Integración Juvenil</a:t>
            </a:r>
            <a:endParaRPr lang="en-US" sz="2000" dirty="0"/>
          </a:p>
          <a:p>
            <a:pPr lvl="0"/>
            <a:endParaRPr lang="en-US" dirty="0"/>
          </a:p>
          <a:p>
            <a:pPr lvl="0"/>
            <a:endParaRPr lang="en-US" dirty="0"/>
          </a:p>
          <a:p>
            <a:r>
              <a:rPr lang="es-MX" dirty="0"/>
              <a:t> </a:t>
            </a:r>
            <a:endParaRPr lang="en-US" dirty="0"/>
          </a:p>
          <a:p>
            <a:r>
              <a:rPr lang="es-MX" dirty="0"/>
              <a:t> </a:t>
            </a:r>
          </a:p>
        </p:txBody>
      </p:sp>
    </p:spTree>
    <p:extLst>
      <p:ext uri="{BB962C8B-B14F-4D97-AF65-F5344CB8AC3E}">
        <p14:creationId xmlns:p14="http://schemas.microsoft.com/office/powerpoint/2010/main" val="395109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TEMA: Alcohol y sus efectos </a:t>
            </a:r>
          </a:p>
        </p:txBody>
      </p:sp>
      <p:sp>
        <p:nvSpPr>
          <p:cNvPr id="3" name="2 Marcador de contenido"/>
          <p:cNvSpPr>
            <a:spLocks noGrp="1"/>
          </p:cNvSpPr>
          <p:nvPr>
            <p:ph idx="1"/>
          </p:nvPr>
        </p:nvSpPr>
        <p:spPr>
          <a:xfrm>
            <a:off x="457200" y="1417638"/>
            <a:ext cx="8229600" cy="4525963"/>
          </a:xfrm>
        </p:spPr>
        <p:txBody>
          <a:bodyPr>
            <a:normAutofit fontScale="55000" lnSpcReduction="20000"/>
          </a:bodyPr>
          <a:lstStyle/>
          <a:p>
            <a:pPr marL="0" indent="0" algn="ctr">
              <a:buNone/>
            </a:pPr>
            <a:endParaRPr lang="es-MX" sz="4000" b="1">
              <a:latin typeface="Arial" pitchFamily="34" charset="0"/>
              <a:cs typeface="Arial" pitchFamily="34" charset="0"/>
            </a:endParaRPr>
          </a:p>
          <a:p>
            <a:pPr marL="0" indent="0" algn="ctr">
              <a:buNone/>
            </a:pPr>
            <a:r>
              <a:rPr lang="es-MX" sz="4000" b="1">
                <a:latin typeface="Arial" pitchFamily="34" charset="0"/>
                <a:cs typeface="Arial" pitchFamily="34" charset="0"/>
              </a:rPr>
              <a:t>Resumen</a:t>
            </a:r>
            <a:endParaRPr lang="es-MX" sz="4000" b="1" dirty="0">
              <a:latin typeface="Arial" pitchFamily="34" charset="0"/>
              <a:cs typeface="Arial" pitchFamily="34" charset="0"/>
            </a:endParaRPr>
          </a:p>
          <a:p>
            <a:pPr marL="0" indent="0" algn="just">
              <a:buNone/>
            </a:pPr>
            <a:r>
              <a:rPr lang="es-MX" sz="3300" dirty="0">
                <a:latin typeface="Arial" pitchFamily="34" charset="0"/>
                <a:cs typeface="Arial" pitchFamily="34" charset="0"/>
              </a:rPr>
              <a:t>La incidencia en el consumo de alcohol es muy alto, por ello es de suma importancia dotar a los estudiantes de licenciatura del conocimiento acerca de las consecuencias de su uso y abuso para así poder crear conciencia e impactar en la disminución en su consumo. </a:t>
            </a:r>
            <a:endParaRPr lang="es-MX" sz="3300" b="1" dirty="0">
              <a:latin typeface="Arial" pitchFamily="34" charset="0"/>
              <a:cs typeface="Arial" pitchFamily="34" charset="0"/>
            </a:endParaRPr>
          </a:p>
          <a:p>
            <a:pPr marL="0" indent="0" algn="ctr">
              <a:buNone/>
            </a:pPr>
            <a:r>
              <a:rPr lang="es-MX" sz="4000" b="1" dirty="0" err="1">
                <a:latin typeface="Arial" pitchFamily="34" charset="0"/>
                <a:cs typeface="Arial" pitchFamily="34" charset="0"/>
              </a:rPr>
              <a:t>Abstract</a:t>
            </a:r>
            <a:endParaRPr lang="es-MX" sz="4000" b="1" dirty="0">
              <a:latin typeface="Arial" pitchFamily="34" charset="0"/>
              <a:cs typeface="Arial" pitchFamily="34" charset="0"/>
            </a:endParaRPr>
          </a:p>
          <a:p>
            <a:pPr marL="0" indent="0" algn="just">
              <a:buNone/>
            </a:pPr>
            <a:r>
              <a:rPr lang="en-US" dirty="0">
                <a:latin typeface="Arial" pitchFamily="34" charset="0"/>
                <a:cs typeface="Arial" pitchFamily="34" charset="0"/>
              </a:rPr>
              <a:t>The impact on alcohol consumption is very high, so it is important to provide undergraduate students knowledge about the consequences of its use and abuse in order to create awareness and impact the decrease in consumption.</a:t>
            </a:r>
          </a:p>
          <a:p>
            <a:pPr marL="0" indent="0" algn="just">
              <a:buNone/>
            </a:pPr>
            <a:endParaRPr lang="en-US" dirty="0">
              <a:latin typeface="Arial" pitchFamily="34" charset="0"/>
              <a:cs typeface="Arial" pitchFamily="34" charset="0"/>
            </a:endParaRPr>
          </a:p>
          <a:p>
            <a:pPr marL="0" indent="0">
              <a:buNone/>
            </a:pPr>
            <a:r>
              <a:rPr lang="en-US" sz="3300" b="1" dirty="0">
                <a:latin typeface="Arial" pitchFamily="34" charset="0"/>
                <a:cs typeface="Arial" pitchFamily="34" charset="0"/>
              </a:rPr>
              <a:t>Palabras claves: </a:t>
            </a:r>
            <a:r>
              <a:rPr lang="en-US" sz="3300" dirty="0">
                <a:latin typeface="Arial" pitchFamily="34" charset="0"/>
                <a:cs typeface="Arial" pitchFamily="34" charset="0"/>
              </a:rPr>
              <a:t>Alcohol, </a:t>
            </a:r>
            <a:r>
              <a:rPr lang="en-US" sz="3300" dirty="0" err="1">
                <a:latin typeface="Arial" pitchFamily="34" charset="0"/>
                <a:cs typeface="Arial" pitchFamily="34" charset="0"/>
              </a:rPr>
              <a:t>efectos</a:t>
            </a:r>
            <a:r>
              <a:rPr lang="en-US" sz="3300" dirty="0">
                <a:latin typeface="Arial" pitchFamily="34" charset="0"/>
                <a:cs typeface="Arial" pitchFamily="34" charset="0"/>
              </a:rPr>
              <a:t>, </a:t>
            </a:r>
            <a:r>
              <a:rPr lang="en-US" sz="3300" dirty="0" err="1">
                <a:latin typeface="Arial" pitchFamily="34" charset="0"/>
                <a:cs typeface="Arial" pitchFamily="34" charset="0"/>
              </a:rPr>
              <a:t>consecuencias</a:t>
            </a:r>
            <a:r>
              <a:rPr lang="en-US" sz="3300" dirty="0">
                <a:latin typeface="Arial" pitchFamily="34" charset="0"/>
                <a:cs typeface="Arial" pitchFamily="34" charset="0"/>
              </a:rPr>
              <a:t>, </a:t>
            </a:r>
            <a:r>
              <a:rPr lang="en-US" sz="3300" dirty="0" err="1">
                <a:latin typeface="Arial" pitchFamily="34" charset="0"/>
                <a:cs typeface="Arial" pitchFamily="34" charset="0"/>
              </a:rPr>
              <a:t>conciencia</a:t>
            </a:r>
            <a:r>
              <a:rPr lang="en-US" sz="3300" dirty="0">
                <a:latin typeface="Arial" pitchFamily="34" charset="0"/>
                <a:cs typeface="Arial" pitchFamily="34" charset="0"/>
              </a:rPr>
              <a:t>, </a:t>
            </a:r>
            <a:r>
              <a:rPr lang="en-US" sz="3300" dirty="0" err="1">
                <a:latin typeface="Arial" pitchFamily="34" charset="0"/>
                <a:cs typeface="Arial" pitchFamily="34" charset="0"/>
              </a:rPr>
              <a:t>disminución</a:t>
            </a:r>
            <a:r>
              <a:rPr lang="en-US" sz="3300" dirty="0">
                <a:latin typeface="Arial" pitchFamily="34" charset="0"/>
                <a:cs typeface="Arial" pitchFamily="34" charset="0"/>
              </a:rPr>
              <a:t> de </a:t>
            </a:r>
            <a:r>
              <a:rPr lang="en-US" sz="3300" dirty="0" err="1">
                <a:latin typeface="Arial" pitchFamily="34" charset="0"/>
                <a:cs typeface="Arial" pitchFamily="34" charset="0"/>
              </a:rPr>
              <a:t>consumo</a:t>
            </a:r>
            <a:r>
              <a:rPr lang="en-US" sz="3300" dirty="0">
                <a:latin typeface="Arial" pitchFamily="34" charset="0"/>
                <a:cs typeface="Arial" pitchFamily="34" charset="0"/>
              </a:rPr>
              <a:t>. </a:t>
            </a:r>
            <a:endParaRPr lang="es-MX" sz="3300" dirty="0">
              <a:latin typeface="Arial" pitchFamily="34" charset="0"/>
              <a:cs typeface="Arial" pitchFamily="34" charset="0"/>
            </a:endParaRPr>
          </a:p>
          <a:p>
            <a:endParaRPr lang="es-MX" sz="3300" b="1" dirty="0">
              <a:latin typeface="Arial" pitchFamily="34" charset="0"/>
              <a:cs typeface="Arial" pitchFamily="34" charset="0"/>
            </a:endParaRPr>
          </a:p>
          <a:p>
            <a:pPr marL="0" indent="0">
              <a:buNone/>
            </a:pPr>
            <a:r>
              <a:rPr lang="es-MX" sz="3300" b="1" dirty="0" err="1">
                <a:latin typeface="Arial" pitchFamily="34" charset="0"/>
                <a:cs typeface="Arial" pitchFamily="34" charset="0"/>
              </a:rPr>
              <a:t>Keywords</a:t>
            </a:r>
            <a:r>
              <a:rPr lang="es-MX" sz="3300" b="1" dirty="0">
                <a:latin typeface="Arial" pitchFamily="34" charset="0"/>
                <a:cs typeface="Arial" pitchFamily="34" charset="0"/>
              </a:rPr>
              <a:t>:</a:t>
            </a:r>
            <a:r>
              <a:rPr lang="en-US" sz="3300" b="1" dirty="0">
                <a:latin typeface="Arial" pitchFamily="34" charset="0"/>
                <a:cs typeface="Arial" pitchFamily="34" charset="0"/>
              </a:rPr>
              <a:t> </a:t>
            </a:r>
            <a:r>
              <a:rPr lang="en-US" sz="3300" dirty="0">
                <a:latin typeface="Arial" pitchFamily="34" charset="0"/>
                <a:cs typeface="Arial" pitchFamily="34" charset="0"/>
              </a:rPr>
              <a:t>Alcohol, effects, consequences, awareness, decreased consumption.</a:t>
            </a:r>
            <a:endParaRPr lang="es-MX" sz="3300" dirty="0"/>
          </a:p>
        </p:txBody>
      </p:sp>
    </p:spTree>
    <p:extLst>
      <p:ext uri="{BB962C8B-B14F-4D97-AF65-F5344CB8AC3E}">
        <p14:creationId xmlns:p14="http://schemas.microsoft.com/office/powerpoint/2010/main" val="286271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1412776"/>
            <a:ext cx="8229600" cy="1143000"/>
          </a:xfrm>
        </p:spPr>
        <p:txBody>
          <a:bodyPr>
            <a:noAutofit/>
          </a:bodyPr>
          <a:lstStyle/>
          <a:p>
            <a:pPr algn="ctr"/>
            <a:r>
              <a:rPr lang="es-MX" sz="6000" b="1" u="sng" dirty="0"/>
              <a:t>ALCOHOL</a:t>
            </a:r>
          </a:p>
        </p:txBody>
      </p:sp>
      <p:graphicFrame>
        <p:nvGraphicFramePr>
          <p:cNvPr id="4" name="Marcador de contenido 3"/>
          <p:cNvGraphicFramePr>
            <a:graphicFrameLocks noGrp="1"/>
          </p:cNvGraphicFramePr>
          <p:nvPr>
            <p:ph idx="1"/>
            <p:extLst/>
          </p:nvPr>
        </p:nvGraphicFramePr>
        <p:xfrm>
          <a:off x="981944" y="2555776"/>
          <a:ext cx="7488832" cy="3481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362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nvPr>
        </p:nvGraphicFramePr>
        <p:xfrm>
          <a:off x="309093" y="1794188"/>
          <a:ext cx="8277896" cy="4848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Conector recto 2"/>
          <p:cNvCxnSpPr/>
          <p:nvPr/>
        </p:nvCxnSpPr>
        <p:spPr>
          <a:xfrm>
            <a:off x="1403648" y="4365104"/>
            <a:ext cx="0" cy="21602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3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2849" y="1223001"/>
            <a:ext cx="7968802" cy="1197736"/>
          </a:xfrm>
        </p:spPr>
        <p:txBody>
          <a:bodyPr>
            <a:normAutofit/>
          </a:bodyPr>
          <a:lstStyle/>
          <a:p>
            <a:pPr algn="ctr"/>
            <a:r>
              <a:rPr lang="es-MX" b="1" dirty="0"/>
              <a:t>Efectos inmediatos </a:t>
            </a:r>
            <a:endParaRPr lang="es-MX" sz="1800" dirty="0"/>
          </a:p>
        </p:txBody>
      </p:sp>
      <p:sp>
        <p:nvSpPr>
          <p:cNvPr id="13" name="Rectángulo 12"/>
          <p:cNvSpPr/>
          <p:nvPr/>
        </p:nvSpPr>
        <p:spPr>
          <a:xfrm>
            <a:off x="1475656" y="2780928"/>
            <a:ext cx="6696744" cy="3539430"/>
          </a:xfrm>
          <a:prstGeom prst="rect">
            <a:avLst/>
          </a:prstGeom>
        </p:spPr>
        <p:txBody>
          <a:bodyPr wrap="square">
            <a:spAutoFit/>
          </a:bodyPr>
          <a:lstStyle/>
          <a:p>
            <a:pPr marL="214313" indent="-214313">
              <a:buFont typeface="Wingdings" panose="05000000000000000000" pitchFamily="2" charset="2"/>
              <a:buChar char="q"/>
            </a:pPr>
            <a:r>
              <a:rPr lang="es-MX" sz="2800" dirty="0"/>
              <a:t>Desinhibición </a:t>
            </a:r>
          </a:p>
          <a:p>
            <a:pPr marL="214313" indent="-214313">
              <a:buFont typeface="Wingdings" panose="05000000000000000000" pitchFamily="2" charset="2"/>
              <a:buChar char="q"/>
            </a:pPr>
            <a:r>
              <a:rPr lang="es-MX" sz="2800" dirty="0"/>
              <a:t>Euforia </a:t>
            </a:r>
          </a:p>
          <a:p>
            <a:pPr marL="214313" indent="-214313">
              <a:buFont typeface="Wingdings" panose="05000000000000000000" pitchFamily="2" charset="2"/>
              <a:buChar char="q"/>
            </a:pPr>
            <a:r>
              <a:rPr lang="es-MX" sz="2800" dirty="0"/>
              <a:t>Relajación</a:t>
            </a:r>
          </a:p>
          <a:p>
            <a:pPr marL="214313" indent="-214313">
              <a:buFont typeface="Wingdings" panose="05000000000000000000" pitchFamily="2" charset="2"/>
              <a:buChar char="q"/>
            </a:pPr>
            <a:r>
              <a:rPr lang="es-MX" sz="2800" dirty="0"/>
              <a:t>Aumento de la sociabilidad</a:t>
            </a:r>
          </a:p>
          <a:p>
            <a:pPr marL="214313" indent="-214313">
              <a:buFont typeface="Wingdings" panose="05000000000000000000" pitchFamily="2" charset="2"/>
              <a:buChar char="q"/>
            </a:pPr>
            <a:r>
              <a:rPr lang="es-MX" sz="2800" dirty="0"/>
              <a:t>Dificultad para hablar</a:t>
            </a:r>
          </a:p>
          <a:p>
            <a:pPr marL="214313" indent="-214313">
              <a:buFont typeface="Wingdings" panose="05000000000000000000" pitchFamily="2" charset="2"/>
              <a:buChar char="q"/>
            </a:pPr>
            <a:r>
              <a:rPr lang="es-MX" sz="2800" dirty="0"/>
              <a:t>Dificultad para asociar ideas</a:t>
            </a:r>
          </a:p>
          <a:p>
            <a:pPr marL="214313" indent="-214313">
              <a:buFont typeface="Wingdings" panose="05000000000000000000" pitchFamily="2" charset="2"/>
              <a:buChar char="q"/>
            </a:pPr>
            <a:r>
              <a:rPr lang="es-MX" sz="2800" dirty="0"/>
              <a:t>Descoordinación motora </a:t>
            </a:r>
          </a:p>
          <a:p>
            <a:pPr marL="214313" indent="-214313">
              <a:buFont typeface="Wingdings" panose="05000000000000000000" pitchFamily="2" charset="2"/>
              <a:buChar char="q"/>
            </a:pPr>
            <a:r>
              <a:rPr lang="es-MX" sz="2800" dirty="0"/>
              <a:t>y finalmente, intoxicación aguda </a:t>
            </a:r>
            <a:endParaRPr lang="es-MX" sz="1600" dirty="0"/>
          </a:p>
        </p:txBody>
      </p:sp>
    </p:spTree>
    <p:extLst>
      <p:ext uri="{BB962C8B-B14F-4D97-AF65-F5344CB8AC3E}">
        <p14:creationId xmlns:p14="http://schemas.microsoft.com/office/powerpoint/2010/main" val="235769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217471"/>
            <a:ext cx="9225681" cy="960668"/>
          </a:xfrm>
        </p:spPr>
        <p:txBody>
          <a:bodyPr>
            <a:normAutofit fontScale="90000"/>
          </a:bodyPr>
          <a:lstStyle/>
          <a:p>
            <a:r>
              <a:rPr lang="es-MX" sz="3600" dirty="0"/>
              <a:t>Estos efectos se pueden acelerar o agravar los efectos</a:t>
            </a:r>
            <a:r>
              <a:rPr lang="es-MX" dirty="0"/>
              <a:t> </a:t>
            </a:r>
          </a:p>
        </p:txBody>
      </p:sp>
      <p:graphicFrame>
        <p:nvGraphicFramePr>
          <p:cNvPr id="4" name="Marcador de contenido 3"/>
          <p:cNvGraphicFramePr>
            <a:graphicFrameLocks noGrp="1"/>
          </p:cNvGraphicFramePr>
          <p:nvPr>
            <p:ph idx="1"/>
            <p:extLst/>
          </p:nvPr>
        </p:nvGraphicFramePr>
        <p:xfrm>
          <a:off x="0" y="1412776"/>
          <a:ext cx="9010025" cy="544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848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536" y="1628800"/>
            <a:ext cx="9289032" cy="1119657"/>
          </a:xfrm>
        </p:spPr>
        <p:txBody>
          <a:bodyPr>
            <a:noAutofit/>
          </a:bodyPr>
          <a:lstStyle/>
          <a:p>
            <a:pPr algn="ctr"/>
            <a:r>
              <a:rPr lang="es-MX" sz="2800" b="1" dirty="0"/>
              <a:t>Consecuencias a corto plazo por abuso del alcohol </a:t>
            </a:r>
            <a:br>
              <a:rPr lang="es-MX" sz="2800" b="1" dirty="0"/>
            </a:br>
            <a:r>
              <a:rPr lang="es-MX" sz="2800" b="1" dirty="0"/>
              <a:t>(efectos agudos)</a:t>
            </a:r>
          </a:p>
        </p:txBody>
      </p:sp>
      <p:sp>
        <p:nvSpPr>
          <p:cNvPr id="3" name="Marcador de contenido 2"/>
          <p:cNvSpPr>
            <a:spLocks noGrp="1"/>
          </p:cNvSpPr>
          <p:nvPr>
            <p:ph idx="1"/>
          </p:nvPr>
        </p:nvSpPr>
        <p:spPr>
          <a:xfrm>
            <a:off x="467544" y="2060848"/>
            <a:ext cx="8229600" cy="4525963"/>
          </a:xfrm>
        </p:spPr>
        <p:txBody>
          <a:bodyPr>
            <a:normAutofit/>
          </a:bodyPr>
          <a:lstStyle/>
          <a:p>
            <a:pPr marL="0" indent="0">
              <a:buNone/>
            </a:pPr>
            <a:endParaRPr lang="es-MX" dirty="0"/>
          </a:p>
          <a:p>
            <a:r>
              <a:rPr lang="es-MX" sz="2400" dirty="0"/>
              <a:t>Intoxicación etílica, que puede provocar un coma e incluso la muerte.</a:t>
            </a:r>
          </a:p>
          <a:p>
            <a:pPr algn="just"/>
            <a:r>
              <a:rPr lang="es-MX" sz="2400" dirty="0"/>
              <a:t>Favorece conductas de riesgo, al desinhibir, provoca una falsa sensación de seguridad, causando: accidentes de tráfico y laborales,  prácticas sexuales de riesgo (ITS, embarazos no deseados).</a:t>
            </a:r>
          </a:p>
          <a:p>
            <a:pPr algn="just"/>
            <a:r>
              <a:rPr lang="es-MX" sz="2400" dirty="0"/>
              <a:t>Accidentes automovilísticos, intoxicaciones etílicas en adolescentes </a:t>
            </a:r>
          </a:p>
          <a:p>
            <a:pPr algn="just"/>
            <a:endParaRPr lang="es-MX" dirty="0"/>
          </a:p>
          <a:p>
            <a:endParaRPr lang="es-MX" dirty="0"/>
          </a:p>
        </p:txBody>
      </p:sp>
    </p:spTree>
    <p:extLst>
      <p:ext uri="{BB962C8B-B14F-4D97-AF65-F5344CB8AC3E}">
        <p14:creationId xmlns:p14="http://schemas.microsoft.com/office/powerpoint/2010/main" val="2162203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600200"/>
            <a:ext cx="8686800" cy="1143000"/>
          </a:xfrm>
        </p:spPr>
        <p:txBody>
          <a:bodyPr>
            <a:noAutofit/>
          </a:bodyPr>
          <a:lstStyle/>
          <a:p>
            <a:pPr algn="ctr"/>
            <a:r>
              <a:rPr lang="es-MX" sz="2800" b="1" dirty="0"/>
              <a:t>Consecuencias a largo plazo por abuso del alcohol </a:t>
            </a:r>
            <a:br>
              <a:rPr lang="es-MX" sz="2800" b="1" dirty="0"/>
            </a:br>
            <a:r>
              <a:rPr lang="es-MX" sz="2800" b="1" dirty="0"/>
              <a:t>(efectos crónicos)</a:t>
            </a:r>
          </a:p>
        </p:txBody>
      </p:sp>
      <p:sp>
        <p:nvSpPr>
          <p:cNvPr id="3" name="Marcador de contenido 2"/>
          <p:cNvSpPr>
            <a:spLocks noGrp="1"/>
          </p:cNvSpPr>
          <p:nvPr>
            <p:ph idx="1"/>
          </p:nvPr>
        </p:nvSpPr>
        <p:spPr>
          <a:xfrm>
            <a:off x="251520" y="2457450"/>
            <a:ext cx="8712968" cy="3543300"/>
          </a:xfrm>
        </p:spPr>
        <p:txBody>
          <a:bodyPr>
            <a:normAutofit/>
          </a:bodyPr>
          <a:lstStyle/>
          <a:p>
            <a:pPr marL="0" indent="0" algn="just">
              <a:buNone/>
            </a:pPr>
            <a:endParaRPr lang="es-MX" sz="2000" dirty="0"/>
          </a:p>
          <a:p>
            <a:pPr marL="0" indent="0" algn="just">
              <a:buNone/>
            </a:pPr>
            <a:r>
              <a:rPr lang="es-MX" sz="2000" dirty="0"/>
              <a:t>Problemas de salud, conflictos familiares y sociales. Pueden presentarse incluso en el caso de personas que no hayan desarrollado una dependencia y, por tanto, no sean consideradas alcohólicas.</a:t>
            </a:r>
          </a:p>
          <a:p>
            <a:pPr marL="0" indent="0" algn="just">
              <a:buNone/>
            </a:pPr>
            <a:endParaRPr lang="es-MX" dirty="0"/>
          </a:p>
        </p:txBody>
      </p:sp>
      <p:sp>
        <p:nvSpPr>
          <p:cNvPr id="4" name="Rectángulo 3"/>
          <p:cNvSpPr/>
          <p:nvPr/>
        </p:nvSpPr>
        <p:spPr>
          <a:xfrm>
            <a:off x="5076056" y="4171950"/>
            <a:ext cx="4572000" cy="2246769"/>
          </a:xfrm>
          <a:prstGeom prst="rect">
            <a:avLst/>
          </a:prstGeom>
        </p:spPr>
        <p:txBody>
          <a:bodyPr>
            <a:spAutoFit/>
          </a:bodyPr>
          <a:lstStyle/>
          <a:p>
            <a:pPr algn="just">
              <a:buFont typeface="Wingdings" panose="05000000000000000000" pitchFamily="2" charset="2"/>
              <a:buChar char="q"/>
            </a:pPr>
            <a:r>
              <a:rPr lang="es-MX" sz="2000" dirty="0"/>
              <a:t>Disfunciones sexuales </a:t>
            </a:r>
          </a:p>
          <a:p>
            <a:pPr algn="just">
              <a:buFont typeface="Wingdings" panose="05000000000000000000" pitchFamily="2" charset="2"/>
              <a:buChar char="q"/>
            </a:pPr>
            <a:r>
              <a:rPr lang="es-MX" sz="2000" dirty="0"/>
              <a:t>Cardiopatías </a:t>
            </a:r>
          </a:p>
          <a:p>
            <a:pPr algn="just">
              <a:buFont typeface="Wingdings" panose="05000000000000000000" pitchFamily="2" charset="2"/>
              <a:buChar char="q"/>
            </a:pPr>
            <a:r>
              <a:rPr lang="es-MX" sz="2000" dirty="0"/>
              <a:t>Deterioro cognitivo </a:t>
            </a:r>
          </a:p>
          <a:p>
            <a:pPr algn="just">
              <a:buFont typeface="Wingdings" panose="05000000000000000000" pitchFamily="2" charset="2"/>
              <a:buChar char="q"/>
            </a:pPr>
            <a:r>
              <a:rPr lang="es-MX" sz="2000" dirty="0"/>
              <a:t>Encefalopatías </a:t>
            </a:r>
          </a:p>
          <a:p>
            <a:pPr algn="just">
              <a:buFont typeface="Wingdings" panose="05000000000000000000" pitchFamily="2" charset="2"/>
              <a:buChar char="q"/>
            </a:pPr>
            <a:r>
              <a:rPr lang="es-MX" sz="2000" dirty="0"/>
              <a:t>Demencia </a:t>
            </a:r>
          </a:p>
          <a:p>
            <a:pPr algn="just">
              <a:buFont typeface="Wingdings" panose="05000000000000000000" pitchFamily="2" charset="2"/>
              <a:buChar char="q"/>
            </a:pPr>
            <a:r>
              <a:rPr lang="es-MX" sz="2000" dirty="0"/>
              <a:t>Cáncer</a:t>
            </a:r>
          </a:p>
          <a:p>
            <a:pPr algn="just">
              <a:buFont typeface="Wingdings" panose="05000000000000000000" pitchFamily="2" charset="2"/>
              <a:buChar char="q"/>
            </a:pPr>
            <a:r>
              <a:rPr lang="es-MX" sz="2000" dirty="0"/>
              <a:t> Psicosis</a:t>
            </a:r>
          </a:p>
        </p:txBody>
      </p:sp>
      <p:sp>
        <p:nvSpPr>
          <p:cNvPr id="5" name="Rectángulo 4"/>
          <p:cNvSpPr/>
          <p:nvPr/>
        </p:nvSpPr>
        <p:spPr>
          <a:xfrm>
            <a:off x="899592" y="4171950"/>
            <a:ext cx="4572000" cy="2246769"/>
          </a:xfrm>
          <a:prstGeom prst="rect">
            <a:avLst/>
          </a:prstGeom>
        </p:spPr>
        <p:txBody>
          <a:bodyPr>
            <a:spAutoFit/>
          </a:bodyPr>
          <a:lstStyle/>
          <a:p>
            <a:pPr algn="just">
              <a:buFont typeface="Wingdings" panose="05000000000000000000" pitchFamily="2" charset="2"/>
              <a:buChar char="q"/>
            </a:pPr>
            <a:r>
              <a:rPr lang="es-MX" sz="2000" dirty="0"/>
              <a:t>Hipertensión arterial                                        </a:t>
            </a:r>
          </a:p>
          <a:p>
            <a:pPr algn="just">
              <a:buFont typeface="Wingdings" panose="05000000000000000000" pitchFamily="2" charset="2"/>
              <a:buChar char="q"/>
            </a:pPr>
            <a:r>
              <a:rPr lang="es-MX" sz="2000" dirty="0"/>
              <a:t>Alteraciones del sueño</a:t>
            </a:r>
          </a:p>
          <a:p>
            <a:pPr algn="just">
              <a:buFont typeface="Wingdings" panose="05000000000000000000" pitchFamily="2" charset="2"/>
              <a:buChar char="q"/>
            </a:pPr>
            <a:r>
              <a:rPr lang="es-MX" sz="2000" dirty="0"/>
              <a:t>Gastritis</a:t>
            </a:r>
          </a:p>
          <a:p>
            <a:pPr algn="just">
              <a:buFont typeface="Wingdings" panose="05000000000000000000" pitchFamily="2" charset="2"/>
              <a:buChar char="q"/>
            </a:pPr>
            <a:r>
              <a:rPr lang="es-MX" sz="2000" dirty="0"/>
              <a:t>Agresividad</a:t>
            </a:r>
          </a:p>
          <a:p>
            <a:pPr algn="just">
              <a:buFont typeface="Wingdings" panose="05000000000000000000" pitchFamily="2" charset="2"/>
              <a:buChar char="q"/>
            </a:pPr>
            <a:r>
              <a:rPr lang="es-MX" sz="2000" dirty="0"/>
              <a:t>Úlcera gastroduodenal</a:t>
            </a:r>
          </a:p>
          <a:p>
            <a:pPr algn="just">
              <a:buFont typeface="Wingdings" panose="05000000000000000000" pitchFamily="2" charset="2"/>
              <a:buChar char="q"/>
            </a:pPr>
            <a:r>
              <a:rPr lang="es-MX" sz="2000" dirty="0"/>
              <a:t>Depresión</a:t>
            </a:r>
          </a:p>
          <a:p>
            <a:pPr algn="just">
              <a:buFont typeface="Wingdings" panose="05000000000000000000" pitchFamily="2" charset="2"/>
              <a:buChar char="q"/>
            </a:pPr>
            <a:r>
              <a:rPr lang="es-MX" sz="2000" dirty="0"/>
              <a:t>Cirrosis hepática</a:t>
            </a:r>
          </a:p>
        </p:txBody>
      </p:sp>
    </p:spTree>
    <p:extLst>
      <p:ext uri="{BB962C8B-B14F-4D97-AF65-F5344CB8AC3E}">
        <p14:creationId xmlns:p14="http://schemas.microsoft.com/office/powerpoint/2010/main" val="351823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2662" y="1268760"/>
            <a:ext cx="8229600" cy="1143000"/>
          </a:xfrm>
        </p:spPr>
        <p:txBody>
          <a:bodyPr/>
          <a:lstStyle/>
          <a:p>
            <a:r>
              <a:rPr lang="es-MX" dirty="0"/>
              <a:t>Síndrome de abstinencia </a:t>
            </a:r>
          </a:p>
        </p:txBody>
      </p:sp>
      <p:sp>
        <p:nvSpPr>
          <p:cNvPr id="3" name="Marcador de contenido 2"/>
          <p:cNvSpPr>
            <a:spLocks noGrp="1"/>
          </p:cNvSpPr>
          <p:nvPr>
            <p:ph idx="1"/>
          </p:nvPr>
        </p:nvSpPr>
        <p:spPr>
          <a:xfrm>
            <a:off x="437510" y="2227964"/>
            <a:ext cx="8229600" cy="4525963"/>
          </a:xfrm>
        </p:spPr>
        <p:txBody>
          <a:bodyPr>
            <a:normAutofit fontScale="77500" lnSpcReduction="20000"/>
          </a:bodyPr>
          <a:lstStyle/>
          <a:p>
            <a:pPr>
              <a:buFont typeface="Wingdings" panose="05000000000000000000" pitchFamily="2" charset="2"/>
              <a:buChar char="q"/>
            </a:pPr>
            <a:r>
              <a:rPr lang="es-MX" dirty="0"/>
              <a:t>Hiperactividad </a:t>
            </a:r>
          </a:p>
          <a:p>
            <a:pPr>
              <a:buFont typeface="Wingdings" panose="05000000000000000000" pitchFamily="2" charset="2"/>
              <a:buChar char="q"/>
            </a:pPr>
            <a:r>
              <a:rPr lang="es-MX" dirty="0"/>
              <a:t>Taquicardia</a:t>
            </a:r>
          </a:p>
          <a:p>
            <a:pPr>
              <a:buFont typeface="Wingdings" panose="05000000000000000000" pitchFamily="2" charset="2"/>
              <a:buChar char="q"/>
            </a:pPr>
            <a:r>
              <a:rPr lang="es-MX" dirty="0"/>
              <a:t>Temblores de manos</a:t>
            </a:r>
          </a:p>
          <a:p>
            <a:pPr>
              <a:buFont typeface="Wingdings" panose="05000000000000000000" pitchFamily="2" charset="2"/>
              <a:buChar char="q"/>
            </a:pPr>
            <a:r>
              <a:rPr lang="es-MX" dirty="0"/>
              <a:t>Insomnio y sueño no reparador </a:t>
            </a:r>
          </a:p>
          <a:p>
            <a:pPr>
              <a:buFont typeface="Wingdings" panose="05000000000000000000" pitchFamily="2" charset="2"/>
              <a:buChar char="q"/>
            </a:pPr>
            <a:r>
              <a:rPr lang="es-MX" dirty="0"/>
              <a:t>Náusea y vómito</a:t>
            </a:r>
          </a:p>
          <a:p>
            <a:pPr>
              <a:buFont typeface="Wingdings" panose="05000000000000000000" pitchFamily="2" charset="2"/>
              <a:buChar char="q"/>
            </a:pPr>
            <a:r>
              <a:rPr lang="es-MX" dirty="0"/>
              <a:t>Dolores de cabeza</a:t>
            </a:r>
          </a:p>
          <a:p>
            <a:pPr>
              <a:buFont typeface="Wingdings" panose="05000000000000000000" pitchFamily="2" charset="2"/>
              <a:buChar char="q"/>
            </a:pPr>
            <a:r>
              <a:rPr lang="es-MX" dirty="0"/>
              <a:t>Deseo intenso por consumir la sustancia</a:t>
            </a:r>
          </a:p>
          <a:p>
            <a:pPr>
              <a:buFont typeface="Wingdings" panose="05000000000000000000" pitchFamily="2" charset="2"/>
              <a:buChar char="q"/>
            </a:pPr>
            <a:r>
              <a:rPr lang="es-MX" dirty="0"/>
              <a:t>Alucinaciones visuales, táctiles o auditivas </a:t>
            </a:r>
          </a:p>
          <a:p>
            <a:pPr>
              <a:buFont typeface="Wingdings" panose="05000000000000000000" pitchFamily="2" charset="2"/>
              <a:buChar char="q"/>
            </a:pPr>
            <a:r>
              <a:rPr lang="es-MX" dirty="0"/>
              <a:t>Agitación</a:t>
            </a:r>
          </a:p>
          <a:p>
            <a:pPr>
              <a:buFont typeface="Wingdings" panose="05000000000000000000" pitchFamily="2" charset="2"/>
              <a:buChar char="q"/>
            </a:pPr>
            <a:r>
              <a:rPr lang="es-MX" dirty="0"/>
              <a:t>Ansiedad</a:t>
            </a:r>
          </a:p>
          <a:p>
            <a:pPr>
              <a:buFont typeface="Wingdings" panose="05000000000000000000" pitchFamily="2" charset="2"/>
              <a:buChar char="q"/>
            </a:pPr>
            <a:r>
              <a:rPr lang="es-MX" dirty="0"/>
              <a:t>Crisis convulsivas </a:t>
            </a:r>
          </a:p>
        </p:txBody>
      </p:sp>
    </p:spTree>
    <p:extLst>
      <p:ext uri="{BB962C8B-B14F-4D97-AF65-F5344CB8AC3E}">
        <p14:creationId xmlns:p14="http://schemas.microsoft.com/office/powerpoint/2010/main" val="23139005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725</Words>
  <Application>Microsoft Office PowerPoint</Application>
  <PresentationFormat>Presentación en pantalla (4:3)</PresentationFormat>
  <Paragraphs>105</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Wingdings</vt:lpstr>
      <vt:lpstr>Tema de Office</vt:lpstr>
      <vt:lpstr>TEMA: Alcohol y sus efectos</vt:lpstr>
      <vt:lpstr>TEMA: Alcohol y sus efectos </vt:lpstr>
      <vt:lpstr>ALCOHOL</vt:lpstr>
      <vt:lpstr>Presentación de PowerPoint</vt:lpstr>
      <vt:lpstr>Efectos inmediatos </vt:lpstr>
      <vt:lpstr>Estos efectos se pueden acelerar o agravar los efectos </vt:lpstr>
      <vt:lpstr>Consecuencias a corto plazo por abuso del alcohol  (efectos agudos)</vt:lpstr>
      <vt:lpstr>Consecuencias a largo plazo por abuso del alcohol  (efectos crónicos)</vt:lpstr>
      <vt:lpstr>Síndrome de abstinencia </vt:lpstr>
      <vt:lpstr>Señales de alerta </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Marybeth Tellez</cp:lastModifiedBy>
  <cp:revision>63</cp:revision>
  <dcterms:created xsi:type="dcterms:W3CDTF">2012-12-04T21:22:09Z</dcterms:created>
  <dcterms:modified xsi:type="dcterms:W3CDTF">2016-10-05T00:08:10Z</dcterms:modified>
  <cp:contentStatus/>
</cp:coreProperties>
</file>