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5" r:id="rId6"/>
    <p:sldId id="266" r:id="rId7"/>
    <p:sldId id="268" r:id="rId8"/>
    <p:sldId id="269" r:id="rId9"/>
    <p:sldId id="270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85" d="100"/>
          <a:sy n="85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s://www.youtube.com/channel/UC6GbAKHWYUJDWlkxY6HPl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Académica: Artes Visuales (PIAAC)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L.A.V. Francisco Javier Gil Soto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</a:t>
            </a:r>
            <a:r>
              <a:rPr lang="es-MX" dirty="0" smtClean="0"/>
              <a:t>ÉTICA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palabra</a:t>
            </a:r>
            <a:r>
              <a:rPr lang="en-US" dirty="0" smtClean="0"/>
              <a:t> </a:t>
            </a:r>
            <a:r>
              <a:rPr lang="en-US" i="1" dirty="0" err="1" smtClean="0"/>
              <a:t>estética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del </a:t>
            </a:r>
            <a:r>
              <a:rPr lang="en-US" dirty="0" err="1" smtClean="0"/>
              <a:t>griego</a:t>
            </a:r>
            <a:r>
              <a:rPr lang="en-US" dirty="0" smtClean="0"/>
              <a:t> “</a:t>
            </a:r>
            <a:r>
              <a:rPr lang="en-US" dirty="0" err="1"/>
              <a:t>aisthetikós</a:t>
            </a:r>
            <a:r>
              <a:rPr lang="en-US" dirty="0"/>
              <a:t>”,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i="1" dirty="0" smtClean="0"/>
              <a:t>sensible</a:t>
            </a:r>
            <a:r>
              <a:rPr lang="en-US" dirty="0" smtClean="0"/>
              <a:t>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ermino</a:t>
            </a:r>
            <a:r>
              <a:rPr lang="en-US" dirty="0" smtClean="0"/>
              <a:t> se </a:t>
            </a:r>
            <a:r>
              <a:rPr lang="en-US" dirty="0" err="1" smtClean="0"/>
              <a:t>refiere</a:t>
            </a:r>
            <a:r>
              <a:rPr lang="en-US" dirty="0" smtClean="0"/>
              <a:t> </a:t>
            </a:r>
            <a:r>
              <a:rPr lang="en-US" dirty="0"/>
              <a:t>a la </a:t>
            </a:r>
            <a:r>
              <a:rPr lang="en-US" dirty="0" err="1"/>
              <a:t>capacidad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los </a:t>
            </a:r>
            <a:r>
              <a:rPr lang="en-US" dirty="0" err="1"/>
              <a:t>seres</a:t>
            </a:r>
            <a:r>
              <a:rPr lang="en-US" dirty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percibir</a:t>
            </a:r>
            <a:r>
              <a:rPr lang="en-US" dirty="0"/>
              <a:t> </a:t>
            </a:r>
            <a:r>
              <a:rPr lang="en-US" dirty="0" err="1"/>
              <a:t>sensaciones</a:t>
            </a:r>
            <a:r>
              <a:rPr lang="en-US" dirty="0" smtClean="0"/>
              <a:t>. </a:t>
            </a:r>
            <a:r>
              <a:rPr lang="en-US" dirty="0" err="1" smtClean="0"/>
              <a:t>Existen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err="1" smtClean="0"/>
              <a:t>éticas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experimentamos</a:t>
            </a:r>
            <a:r>
              <a:rPr lang="en-US" dirty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en la </a:t>
            </a:r>
            <a:r>
              <a:rPr lang="en-US" dirty="0" err="1" smtClean="0"/>
              <a:t>naturaleza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en el arte. A </a:t>
            </a:r>
            <a:r>
              <a:rPr lang="en-US" dirty="0" err="1" smtClean="0"/>
              <a:t>continuación</a:t>
            </a:r>
            <a:r>
              <a:rPr lang="en-US" dirty="0" smtClean="0"/>
              <a:t> </a:t>
            </a:r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algunas</a:t>
            </a:r>
            <a:r>
              <a:rPr lang="en-US" dirty="0" smtClean="0"/>
              <a:t>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bello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 smtClean="0"/>
              <a:t>relaciona</a:t>
            </a:r>
            <a:r>
              <a:rPr lang="en-US" dirty="0" smtClean="0"/>
              <a:t> a </a:t>
            </a:r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,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decimos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bello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cumple</a:t>
            </a:r>
            <a:r>
              <a:rPr lang="en-US" dirty="0" smtClean="0"/>
              <a:t> con </a:t>
            </a:r>
            <a:r>
              <a:rPr lang="en-US" dirty="0" err="1" smtClean="0"/>
              <a:t>ciertas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sana</a:t>
            </a:r>
            <a:r>
              <a:rPr lang="en-US" dirty="0" smtClean="0"/>
              <a:t>.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saludable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Ejemplo</a:t>
            </a:r>
            <a:r>
              <a:rPr lang="en-US" dirty="0"/>
              <a:t>: un </a:t>
            </a:r>
            <a:r>
              <a:rPr lang="en-US" dirty="0" err="1"/>
              <a:t>caballo</a:t>
            </a:r>
            <a:r>
              <a:rPr lang="en-US" dirty="0"/>
              <a:t> vivo</a:t>
            </a: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feo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/>
              <a:t>relaciona</a:t>
            </a:r>
            <a:r>
              <a:rPr lang="en-US" dirty="0"/>
              <a:t> a </a:t>
            </a:r>
            <a:r>
              <a:rPr lang="en-US" dirty="0" err="1"/>
              <a:t>todo</a:t>
            </a:r>
            <a:r>
              <a:rPr lang="en-US" dirty="0"/>
              <a:t> lo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mal, lo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,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aquello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esté</a:t>
            </a:r>
            <a:r>
              <a:rPr lang="en-US" dirty="0"/>
              <a:t> en contra de la </a:t>
            </a:r>
            <a:r>
              <a:rPr lang="en-US" dirty="0" err="1"/>
              <a:t>vida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decimos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alguien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feo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ciertas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de </a:t>
            </a:r>
            <a:r>
              <a:rPr lang="en-US" dirty="0" err="1"/>
              <a:t>falta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alguien</a:t>
            </a:r>
            <a:r>
              <a:rPr lang="en-US" dirty="0"/>
              <a:t> </a:t>
            </a:r>
            <a:r>
              <a:rPr lang="en-US" dirty="0" err="1"/>
              <a:t>insalubre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 smtClean="0"/>
              <a:t>Ejemplo</a:t>
            </a:r>
            <a:r>
              <a:rPr lang="en-US" dirty="0"/>
              <a:t>, </a:t>
            </a:r>
            <a:r>
              <a:rPr lang="en-US" dirty="0" smtClean="0"/>
              <a:t>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caballo</a:t>
            </a:r>
            <a:r>
              <a:rPr lang="en-US" dirty="0"/>
              <a:t> </a:t>
            </a:r>
            <a:r>
              <a:rPr lang="en-US" dirty="0" err="1"/>
              <a:t>muerto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44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sublime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sensación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alguien</a:t>
            </a:r>
            <a:r>
              <a:rPr lang="en-US" dirty="0"/>
              <a:t> se </a:t>
            </a:r>
            <a:r>
              <a:rPr lang="en-US" dirty="0" err="1"/>
              <a:t>enfrenta</a:t>
            </a:r>
            <a:r>
              <a:rPr lang="en-US" dirty="0"/>
              <a:t> a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poderoso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superar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</a:t>
            </a:r>
            <a:r>
              <a:rPr lang="en-US" dirty="0" err="1"/>
              <a:t>podrían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sublimes?</a:t>
            </a:r>
          </a:p>
          <a:p>
            <a:pPr marL="0" indent="0">
              <a:buNone/>
            </a:pPr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Estar</a:t>
            </a:r>
            <a:r>
              <a:rPr lang="en-US" dirty="0"/>
              <a:t> 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faldas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montaña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a </a:t>
            </a:r>
            <a:r>
              <a:rPr lang="en-US" dirty="0" err="1"/>
              <a:t>punto</a:t>
            </a:r>
            <a:r>
              <a:rPr lang="en-US" dirty="0"/>
              <a:t> de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escalada</a:t>
            </a:r>
            <a:r>
              <a:rPr lang="en-US" dirty="0"/>
              <a:t>. no </a:t>
            </a:r>
            <a:r>
              <a:rPr lang="en-US" dirty="0" err="1"/>
              <a:t>cuando</a:t>
            </a:r>
            <a:r>
              <a:rPr lang="en-US" dirty="0"/>
              <a:t> se </a:t>
            </a:r>
            <a:r>
              <a:rPr lang="en-US" dirty="0" err="1"/>
              <a:t>llega</a:t>
            </a:r>
            <a:r>
              <a:rPr lang="en-US" dirty="0"/>
              <a:t> a la </a:t>
            </a:r>
            <a:r>
              <a:rPr lang="en-US" dirty="0" err="1"/>
              <a:t>cima</a:t>
            </a:r>
            <a:r>
              <a:rPr lang="en-US" dirty="0"/>
              <a:t>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a </a:t>
            </a:r>
            <a:r>
              <a:rPr lang="en-US" dirty="0" err="1"/>
              <a:t>punto</a:t>
            </a:r>
            <a:r>
              <a:rPr lang="en-US" dirty="0"/>
              <a:t> de </a:t>
            </a:r>
            <a:r>
              <a:rPr lang="en-US" dirty="0" err="1"/>
              <a:t>escalarla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78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tr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ágico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ese</a:t>
            </a:r>
            <a:r>
              <a:rPr lang="en-US" dirty="0"/>
              <a:t> </a:t>
            </a:r>
            <a:r>
              <a:rPr lang="en-US" dirty="0" err="1" smtClean="0"/>
              <a:t>sensaci</a:t>
            </a:r>
            <a:r>
              <a:rPr lang="en-US" dirty="0" err="1" smtClean="0"/>
              <a:t>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percibe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sucede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a </a:t>
            </a:r>
            <a:r>
              <a:rPr lang="en-US" dirty="0" err="1"/>
              <a:t>quien</a:t>
            </a:r>
            <a:r>
              <a:rPr lang="en-US" dirty="0"/>
              <a:t> o lo </a:t>
            </a:r>
            <a:r>
              <a:rPr lang="en-US" dirty="0" err="1"/>
              <a:t>que</a:t>
            </a:r>
            <a:r>
              <a:rPr lang="en-US" dirty="0"/>
              <a:t> no lo </a:t>
            </a:r>
            <a:r>
              <a:rPr lang="en-US" dirty="0" err="1"/>
              <a:t>merece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trágico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Ejemplo</a:t>
            </a:r>
            <a:r>
              <a:rPr lang="en-US" dirty="0"/>
              <a:t>: Un </a:t>
            </a:r>
            <a:r>
              <a:rPr lang="en-US" dirty="0" err="1"/>
              <a:t>desastre</a:t>
            </a:r>
            <a:r>
              <a:rPr lang="en-US" dirty="0"/>
              <a:t> natural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acaba</a:t>
            </a:r>
            <a:r>
              <a:rPr lang="en-US" dirty="0"/>
              <a:t> con 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a persona </a:t>
            </a:r>
            <a:r>
              <a:rPr lang="en-US" dirty="0" err="1" smtClean="0"/>
              <a:t>honesta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0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c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ómico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obra</a:t>
            </a:r>
            <a:r>
              <a:rPr lang="en-US" dirty="0"/>
              <a:t> de arte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ocasionar</a:t>
            </a:r>
            <a:r>
              <a:rPr lang="en-US" dirty="0"/>
              <a:t> la </a:t>
            </a:r>
            <a:r>
              <a:rPr lang="en-US" dirty="0" err="1"/>
              <a:t>risa</a:t>
            </a:r>
            <a:r>
              <a:rPr lang="en-US" dirty="0"/>
              <a:t>,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reír</a:t>
            </a:r>
            <a:r>
              <a:rPr lang="en-US" dirty="0"/>
              <a:t> de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chuscos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alguien</a:t>
            </a:r>
            <a:r>
              <a:rPr lang="en-US" dirty="0"/>
              <a:t> se </a:t>
            </a:r>
            <a:r>
              <a:rPr lang="en-US" dirty="0" err="1"/>
              <a:t>cae</a:t>
            </a:r>
            <a:r>
              <a:rPr lang="en-US" dirty="0"/>
              <a:t> de forma accidental y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reímos</a:t>
            </a:r>
            <a:r>
              <a:rPr lang="en-US" dirty="0"/>
              <a:t> no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experimentando</a:t>
            </a:r>
            <a:r>
              <a:rPr lang="en-US" dirty="0"/>
              <a:t> lo </a:t>
            </a:r>
            <a:r>
              <a:rPr lang="en-US" dirty="0" err="1"/>
              <a:t>cómico</a:t>
            </a:r>
            <a:r>
              <a:rPr lang="en-US" dirty="0"/>
              <a:t>,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caída</a:t>
            </a:r>
            <a:r>
              <a:rPr lang="en-US" dirty="0"/>
              <a:t> a </a:t>
            </a:r>
            <a:r>
              <a:rPr lang="en-US" dirty="0" err="1"/>
              <a:t>sido</a:t>
            </a:r>
            <a:r>
              <a:rPr lang="en-US" dirty="0"/>
              <a:t> a </a:t>
            </a:r>
            <a:r>
              <a:rPr lang="en-US" dirty="0" err="1"/>
              <a:t>propósito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riamos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experimentando</a:t>
            </a:r>
            <a:r>
              <a:rPr lang="en-US" dirty="0"/>
              <a:t> lo </a:t>
            </a:r>
            <a:r>
              <a:rPr lang="en-US" dirty="0" err="1"/>
              <a:t>cómico</a:t>
            </a:r>
            <a:r>
              <a:rPr lang="en-US" dirty="0"/>
              <a:t>. lo </a:t>
            </a:r>
            <a:r>
              <a:rPr lang="en-US" dirty="0" err="1"/>
              <a:t>cómico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un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contradictorio</a:t>
            </a:r>
            <a:r>
              <a:rPr lang="en-US" dirty="0"/>
              <a:t> </a:t>
            </a:r>
            <a:r>
              <a:rPr lang="en-US" dirty="0" err="1"/>
              <a:t>puesto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sucede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esperamos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concluya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pareciera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se </a:t>
            </a:r>
            <a:r>
              <a:rPr lang="en-US" dirty="0" err="1"/>
              <a:t>resuelve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inesperadamente</a:t>
            </a:r>
            <a:r>
              <a:rPr lang="en-US" dirty="0"/>
              <a:t> </a:t>
            </a:r>
            <a:r>
              <a:rPr lang="en-US" dirty="0" err="1"/>
              <a:t>ilógica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/>
              <a:t>un </a:t>
            </a:r>
            <a:r>
              <a:rPr lang="en-US" dirty="0" err="1" smtClean="0"/>
              <a:t>chiste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5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smtClean="0">
                <a:latin typeface="Arial" pitchFamily="34" charset="0"/>
                <a:cs typeface="Arial" pitchFamily="34" charset="0"/>
              </a:rPr>
              <a:t>Lo c</a:t>
            </a:r>
            <a:r>
              <a:rPr lang="es-MX" b="1" smtClean="0">
                <a:latin typeface="Arial" pitchFamily="34" charset="0"/>
                <a:cs typeface="Arial" pitchFamily="34" charset="0"/>
              </a:rPr>
              <a:t>ómico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/>
              <a:t>lo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experimentamos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 smtClean="0"/>
              <a:t>enfrentamos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fuera</a:t>
            </a:r>
            <a:r>
              <a:rPr lang="en-US" dirty="0"/>
              <a:t> de lo </a:t>
            </a:r>
            <a:r>
              <a:rPr lang="en-US" dirty="0" err="1"/>
              <a:t>racional</a:t>
            </a:r>
            <a:r>
              <a:rPr lang="en-US" dirty="0"/>
              <a:t>,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absurdo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presenta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incoherente</a:t>
            </a:r>
            <a:r>
              <a:rPr lang="en-US" dirty="0"/>
              <a:t>.</a:t>
            </a:r>
          </a:p>
          <a:p>
            <a:r>
              <a:rPr lang="en-US" dirty="0" err="1"/>
              <a:t>Ejemplo</a:t>
            </a:r>
            <a:r>
              <a:rPr lang="en-US" dirty="0"/>
              <a:t>: un hombre </a:t>
            </a:r>
            <a:r>
              <a:rPr lang="en-US" dirty="0" err="1"/>
              <a:t>embarazado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3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Cr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ítica del juicio – Immanuel Kant, 1979, Editorial Tecnos</a:t>
            </a:r>
          </a:p>
          <a:p>
            <a:r>
              <a:rPr lang="es-MX" b="1" dirty="0" smtClean="0"/>
              <a:t>Indagación </a:t>
            </a:r>
            <a:r>
              <a:rPr lang="es-MX" b="1" dirty="0"/>
              <a:t>filosófica sobre el origen de nuestras ideas acerca de lo sublime y de lo </a:t>
            </a:r>
            <a:r>
              <a:rPr lang="es-MX" b="1" dirty="0" smtClean="0"/>
              <a:t>bello – Edmund Burke, 1756, Alianza Editorial.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La fonda filos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ófica, Darin McNaab, Youtube (</a:t>
            </a:r>
            <a:r>
              <a:rPr lang="es-MX" sz="1500" b="1" dirty="0" smtClean="0">
                <a:latin typeface="Arial" pitchFamily="34" charset="0"/>
                <a:cs typeface="Arial" pitchFamily="34" charset="0"/>
                <a:hlinkClick r:id="rId3"/>
              </a:rPr>
              <a:t>https</a:t>
            </a:r>
            <a:r>
              <a:rPr lang="es-MX" sz="1500" b="1" dirty="0">
                <a:latin typeface="Arial" pitchFamily="34" charset="0"/>
                <a:cs typeface="Arial" pitchFamily="34" charset="0"/>
                <a:hlinkClick r:id="rId3"/>
              </a:rPr>
              <a:t>://www.youtube.com/channel/</a:t>
            </a:r>
            <a:r>
              <a:rPr lang="es-MX" sz="1500" b="1" dirty="0" smtClean="0">
                <a:latin typeface="Arial" pitchFamily="34" charset="0"/>
                <a:cs typeface="Arial" pitchFamily="34" charset="0"/>
                <a:hlinkClick r:id="rId3"/>
              </a:rPr>
              <a:t>UC6GbAKHWYUJDWlkxY6HPldg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470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TEMA</vt:lpstr>
      <vt:lpstr>ESTÉTICA</vt:lpstr>
      <vt:lpstr>Lo bello</vt:lpstr>
      <vt:lpstr>Lo feo</vt:lpstr>
      <vt:lpstr>Lo sublime</vt:lpstr>
      <vt:lpstr>Lo trágico</vt:lpstr>
      <vt:lpstr>Lo cómico</vt:lpstr>
      <vt:lpstr>Lo cómico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Javier Gil</cp:lastModifiedBy>
  <cp:revision>21</cp:revision>
  <dcterms:created xsi:type="dcterms:W3CDTF">2012-12-04T21:22:09Z</dcterms:created>
  <dcterms:modified xsi:type="dcterms:W3CDTF">2015-10-28T02:23:22Z</dcterms:modified>
</cp:coreProperties>
</file>