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2" r:id="rId5"/>
    <p:sldId id="263" r:id="rId6"/>
    <p:sldId id="264" r:id="rId7"/>
    <p:sldId id="265" r:id="rId8"/>
    <p:sldId id="266" r:id="rId9"/>
    <p:sldId id="260" r:id="rId10"/>
    <p:sldId id="267" r:id="rId11"/>
    <p:sldId id="268" r:id="rId12"/>
    <p:sldId id="261"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24/10/2015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24/10/2015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24/10/2015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2.7 Confiabilidad basada en mantenimiento </a:t>
            </a:r>
            <a:endParaRPr lang="es-MX"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a:t>
            </a:r>
            <a:r>
              <a:rPr lang="es-MX" sz="2000" b="1" dirty="0" smtClean="0">
                <a:solidFill>
                  <a:schemeClr val="tx1"/>
                </a:solidFill>
                <a:latin typeface="Arial" pitchFamily="34" charset="0"/>
                <a:cs typeface="Arial" pitchFamily="34" charset="0"/>
              </a:rPr>
              <a:t>: Licenciatura en Ingeniería Mecánica </a:t>
            </a:r>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a:t>
            </a:r>
            <a:r>
              <a:rPr lang="es-MX" sz="2000" b="1" dirty="0" smtClean="0">
                <a:solidFill>
                  <a:schemeClr val="tx1"/>
                </a:solidFill>
                <a:latin typeface="Arial" pitchFamily="34" charset="0"/>
                <a:cs typeface="Arial" pitchFamily="34" charset="0"/>
              </a:rPr>
              <a:t>): Ing</a:t>
            </a:r>
            <a:r>
              <a:rPr lang="es-MX" sz="2000" b="1" dirty="0" smtClean="0">
                <a:solidFill>
                  <a:schemeClr val="tx1"/>
                </a:solidFill>
                <a:latin typeface="Arial" pitchFamily="34" charset="0"/>
                <a:cs typeface="Arial" pitchFamily="34" charset="0"/>
              </a:rPr>
              <a:t>. Julio Cesar Lozano Rodríguez</a:t>
            </a:r>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2015</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Tipos de confiabilidad</a:t>
            </a:r>
            <a:endParaRPr lang="es-MX" b="1"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2 Marcador de contenido"/>
          <p:cNvSpPr txBox="1">
            <a:spLocks/>
          </p:cNvSpPr>
          <p:nvPr/>
        </p:nvSpPr>
        <p:spPr>
          <a:xfrm>
            <a:off x="539552"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s-MX" sz="2500" b="1" dirty="0" smtClean="0"/>
              <a:t>Confiabilidad en serie</a:t>
            </a:r>
          </a:p>
          <a:p>
            <a:pPr marL="0" indent="0" algn="just">
              <a:buFont typeface="Arial" pitchFamily="34" charset="0"/>
              <a:buNone/>
            </a:pPr>
            <a:r>
              <a:rPr lang="es-MX" sz="2500" dirty="0" smtClean="0"/>
              <a:t>Cuando se tienen «n» elementos  en serie, la probabilidad de que falle el conjunto es la SUMA de las probabilidades de falla individuales. Entre mas elementos tenga el conjunto, menos confiabilidad tendrá.</a:t>
            </a:r>
          </a:p>
          <a:p>
            <a:pPr marL="0" indent="0">
              <a:buFont typeface="Arial" pitchFamily="34" charset="0"/>
              <a:buNone/>
            </a:pPr>
            <a:r>
              <a:rPr lang="es-MX" sz="2500" b="1" dirty="0" smtClean="0"/>
              <a:t>Confiabilidad en paralelo</a:t>
            </a:r>
          </a:p>
          <a:p>
            <a:pPr marL="0" indent="0" algn="just">
              <a:buFont typeface="Arial" pitchFamily="34" charset="0"/>
              <a:buNone/>
            </a:pPr>
            <a:r>
              <a:rPr lang="es-MX" sz="2500" dirty="0" smtClean="0"/>
              <a:t>Cuando se tienen «n» elementos en paralelo, el sistema fallara cuando todos los elementos hayan fallado y la probabilidad de falla es el PRODUCTO GLOBAL  de las probabilidades</a:t>
            </a:r>
            <a:endParaRPr lang="es-MX" sz="2500" dirty="0"/>
          </a:p>
        </p:txBody>
      </p:sp>
    </p:spTree>
    <p:extLst>
      <p:ext uri="{BB962C8B-B14F-4D97-AF65-F5344CB8AC3E}">
        <p14:creationId xmlns:p14="http://schemas.microsoft.com/office/powerpoint/2010/main" val="25352010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2 Marcador de contenido"/>
          <p:cNvSpPr txBox="1">
            <a:spLocks/>
          </p:cNvSpPr>
          <p:nvPr/>
        </p:nvSpPr>
        <p:spPr>
          <a:xfrm>
            <a:off x="539552"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s-MX" sz="2500" dirty="0"/>
          </a:p>
        </p:txBody>
      </p:sp>
      <p:sp>
        <p:nvSpPr>
          <p:cNvPr id="5" name="2 Marcador de contenido"/>
          <p:cNvSpPr txBox="1">
            <a:spLocks/>
          </p:cNvSpPr>
          <p:nvPr/>
        </p:nvSpPr>
        <p:spPr>
          <a:xfrm>
            <a:off x="667867" y="1484784"/>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r>
              <a:rPr lang="es-ES" sz="2500" dirty="0" smtClean="0"/>
              <a:t>Franklin </a:t>
            </a:r>
            <a:r>
              <a:rPr lang="es-ES" sz="2500" dirty="0"/>
              <a:t>Geovanny Lobato Inca, Johnny William León Torres (2012). Gestión de mantenimiento de equipos de refrigeración: plan de mantenimiento (2da edición), Académica Española.</a:t>
            </a:r>
            <a:endParaRPr lang="es-MX" sz="2500" dirty="0"/>
          </a:p>
          <a:p>
            <a:pPr marL="0" indent="0">
              <a:buNone/>
            </a:pPr>
            <a:r>
              <a:rPr lang="es-ES" sz="2500" dirty="0" smtClean="0"/>
              <a:t>NFPA </a:t>
            </a:r>
            <a:r>
              <a:rPr lang="es-ES" sz="2500" dirty="0"/>
              <a:t>25, Inspección, Prueba y Mantenimiento de Sistemas Hidráulicos (edición 2011).</a:t>
            </a:r>
            <a:endParaRPr lang="es-MX" sz="2500" dirty="0"/>
          </a:p>
          <a:p>
            <a:pPr marL="0" indent="0">
              <a:buNone/>
            </a:pPr>
            <a:endParaRPr lang="es-MX" sz="2800" dirty="0"/>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dirty="0"/>
              <a:t>2.7 Confiabilidad basada en mantenimiento </a:t>
            </a:r>
            <a:endParaRPr lang="es-MX" dirty="0"/>
          </a:p>
        </p:txBody>
      </p:sp>
      <p:sp>
        <p:nvSpPr>
          <p:cNvPr id="3" name="2 Marcador de contenido"/>
          <p:cNvSpPr>
            <a:spLocks noGrp="1"/>
          </p:cNvSpPr>
          <p:nvPr>
            <p:ph idx="1"/>
          </p:nvPr>
        </p:nvSpPr>
        <p:spPr/>
        <p:txBody>
          <a:bodyPr>
            <a:normAutofit/>
          </a:bodyPr>
          <a:lstStyle/>
          <a:p>
            <a:pPr marL="0" indent="0" algn="ctr">
              <a:buNone/>
            </a:pPr>
            <a:r>
              <a:rPr lang="es-MX" sz="2500" b="1" dirty="0">
                <a:latin typeface="Arial" pitchFamily="34" charset="0"/>
                <a:cs typeface="Arial" pitchFamily="34" charset="0"/>
              </a:rPr>
              <a:t>Resumen</a:t>
            </a:r>
          </a:p>
          <a:p>
            <a:pPr marL="0" indent="0" algn="just">
              <a:buNone/>
            </a:pPr>
            <a:r>
              <a:rPr lang="es-MX" sz="2500" b="1" dirty="0" smtClean="0">
                <a:latin typeface="Arial" pitchFamily="34" charset="0"/>
                <a:cs typeface="Arial" pitchFamily="34" charset="0"/>
              </a:rPr>
              <a:t>Desde una perspectiva industrial, existen equipos y materiales mas importantes que otros pues propician paros de producción y por lo tanto pedidas económicas, con lo cual es importante que el personal de mantenimiento considere la confiabilidad dentro de sus planes y programas  de mantenimiento, con la finalidad de mantener en operación la planta con un mínimo de tiempos muertos debidos a reparaciones no esperadas</a:t>
            </a:r>
            <a:endParaRPr lang="es-MX" sz="2500" b="1"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9776"/>
            <a:ext cx="8229600" cy="1143000"/>
          </a:xfrm>
        </p:spPr>
        <p:txBody>
          <a:bodyPr/>
          <a:lstStyle/>
          <a:p>
            <a:r>
              <a:rPr lang="es-MX" sz="2500" b="1" dirty="0" err="1">
                <a:latin typeface="Arial" pitchFamily="34" charset="0"/>
                <a:ea typeface="+mn-ea"/>
                <a:cs typeface="Arial" pitchFamily="34" charset="0"/>
              </a:rPr>
              <a:t>abstract</a:t>
            </a:r>
            <a:endParaRPr lang="es-MX" sz="2500" b="1" dirty="0">
              <a:latin typeface="Arial" pitchFamily="34" charset="0"/>
              <a:ea typeface="+mn-ea"/>
              <a:cs typeface="Arial" pitchFamily="34" charset="0"/>
            </a:endParaRPr>
          </a:p>
        </p:txBody>
      </p:sp>
      <p:sp>
        <p:nvSpPr>
          <p:cNvPr id="3" name="2 Marcador de contenido"/>
          <p:cNvSpPr>
            <a:spLocks noGrp="1"/>
          </p:cNvSpPr>
          <p:nvPr>
            <p:ph idx="1"/>
          </p:nvPr>
        </p:nvSpPr>
        <p:spPr>
          <a:xfrm>
            <a:off x="467544" y="1135285"/>
            <a:ext cx="8229600" cy="4525963"/>
          </a:xfrm>
        </p:spPr>
        <p:txBody>
          <a:bodyPr>
            <a:normAutofit/>
          </a:bodyPr>
          <a:lstStyle/>
          <a:p>
            <a:pPr marL="0" indent="0" algn="just">
              <a:buNone/>
            </a:pPr>
            <a:r>
              <a:rPr lang="en-US" sz="2500" dirty="0"/>
              <a:t>From an industry perspective, there are major equipment and other materials that are conducive for production stoppages and therefore ordered economic , so it is important that maintenance personnel consider reliability in their plans and maintenance programs , in order to keep the plant in operation with a minimum of downtime due to repairs </a:t>
            </a:r>
            <a:r>
              <a:rPr lang="en-US" sz="2500" dirty="0" smtClean="0"/>
              <a:t>unexpected.</a:t>
            </a:r>
          </a:p>
          <a:p>
            <a:pPr marL="0" indent="0" algn="just">
              <a:buNone/>
            </a:pPr>
            <a:endParaRPr lang="en-US" sz="2500" dirty="0" smtClean="0"/>
          </a:p>
          <a:p>
            <a:pPr marL="0" indent="0" algn="just">
              <a:buNone/>
            </a:pPr>
            <a:r>
              <a:rPr lang="es-MX" sz="2500" dirty="0" err="1" smtClean="0"/>
              <a:t>Keywords</a:t>
            </a:r>
            <a:r>
              <a:rPr lang="es-MX" sz="2500" dirty="0" smtClean="0"/>
              <a:t>: confiabilidad, tipos de confiabilidad, probabilidad</a:t>
            </a:r>
            <a:endParaRPr lang="en-US" sz="2500" dirty="0"/>
          </a:p>
        </p:txBody>
      </p:sp>
    </p:spTree>
    <p:extLst>
      <p:ext uri="{BB962C8B-B14F-4D97-AF65-F5344CB8AC3E}">
        <p14:creationId xmlns:p14="http://schemas.microsoft.com/office/powerpoint/2010/main" val="261428309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Introduccion</a:t>
            </a:r>
            <a:r>
              <a:rPr lang="es-MX" dirty="0" smtClean="0"/>
              <a:t> </a:t>
            </a:r>
            <a:endParaRPr lang="es-MX" dirty="0"/>
          </a:p>
        </p:txBody>
      </p:sp>
      <p:sp>
        <p:nvSpPr>
          <p:cNvPr id="3" name="2 Marcador de contenido"/>
          <p:cNvSpPr>
            <a:spLocks noGrp="1"/>
          </p:cNvSpPr>
          <p:nvPr>
            <p:ph idx="1"/>
          </p:nvPr>
        </p:nvSpPr>
        <p:spPr/>
        <p:txBody>
          <a:bodyPr>
            <a:normAutofit/>
          </a:bodyPr>
          <a:lstStyle/>
          <a:p>
            <a:pPr marL="0" indent="0" algn="just">
              <a:buNone/>
            </a:pPr>
            <a:r>
              <a:rPr lang="es-MX" sz="2500" dirty="0" smtClean="0"/>
              <a:t>Para realizar el diseño de sistemas industriales, es necesario contar con cierto grado de confiabilidad, la cual se basa en cálculos probabilísticos los cuales podemos recordar los siguientes:</a:t>
            </a:r>
          </a:p>
          <a:p>
            <a:pPr marL="0" indent="0" algn="just">
              <a:buNone/>
            </a:pPr>
            <a:r>
              <a:rPr lang="es-MX" sz="2500" b="1" dirty="0" smtClean="0"/>
              <a:t>Procesos determinísticos: </a:t>
            </a:r>
            <a:r>
              <a:rPr lang="es-MX" sz="2500" dirty="0" smtClean="0"/>
              <a:t>el amanecer, la ebullición del agua, caída libre de los cuerpos</a:t>
            </a:r>
          </a:p>
          <a:p>
            <a:pPr marL="0" indent="0" algn="just">
              <a:buNone/>
            </a:pPr>
            <a:endParaRPr lang="es-MX" sz="2500" dirty="0" smtClean="0"/>
          </a:p>
          <a:p>
            <a:pPr marL="0" indent="0" algn="just">
              <a:buNone/>
            </a:pPr>
            <a:r>
              <a:rPr lang="es-MX" sz="2500" b="1" dirty="0" smtClean="0"/>
              <a:t>Procesos aleatorios: </a:t>
            </a:r>
            <a:r>
              <a:rPr lang="es-MX" sz="2500" dirty="0" smtClean="0"/>
              <a:t>el clima, lanzamiento de una moneda, la vida útil de una máquina</a:t>
            </a:r>
            <a:endParaRPr lang="es-MX" sz="2500" dirty="0"/>
          </a:p>
        </p:txBody>
      </p:sp>
    </p:spTree>
    <p:extLst>
      <p:ext uri="{BB962C8B-B14F-4D97-AF65-F5344CB8AC3E}">
        <p14:creationId xmlns:p14="http://schemas.microsoft.com/office/powerpoint/2010/main" val="168578346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Método aleatorio</a:t>
            </a:r>
            <a:endParaRPr lang="es-MX" dirty="0"/>
          </a:p>
        </p:txBody>
      </p:sp>
      <p:sp>
        <p:nvSpPr>
          <p:cNvPr id="3" name="2 Marcador de contenido"/>
          <p:cNvSpPr>
            <a:spLocks noGrp="1"/>
          </p:cNvSpPr>
          <p:nvPr>
            <p:ph idx="1"/>
          </p:nvPr>
        </p:nvSpPr>
        <p:spPr/>
        <p:txBody>
          <a:bodyPr/>
          <a:lstStyle/>
          <a:p>
            <a:pPr marL="0" indent="0">
              <a:buNone/>
            </a:pPr>
            <a:r>
              <a:rPr lang="es-MX" sz="2500" b="1" dirty="0" smtClean="0"/>
              <a:t>Probabilidad matemática</a:t>
            </a:r>
          </a:p>
          <a:p>
            <a:pPr marL="0" indent="0">
              <a:buNone/>
            </a:pPr>
            <a:r>
              <a:rPr lang="es-MX" sz="2500" dirty="0" smtClean="0"/>
              <a:t>La probabilidad de un evento A se define como.</a:t>
            </a:r>
          </a:p>
          <a:p>
            <a:pPr marL="0" indent="0">
              <a:buNone/>
            </a:pPr>
            <a:endParaRPr lang="es-MX" sz="2500" dirty="0" smtClean="0"/>
          </a:p>
          <a:p>
            <a:pPr marL="0" indent="0" algn="ctr">
              <a:buNone/>
            </a:pPr>
            <a:r>
              <a:rPr lang="es-MX" sz="2500" i="1" dirty="0" smtClean="0"/>
              <a:t>P(A) </a:t>
            </a:r>
            <a:r>
              <a:rPr lang="es-MX" sz="2500" dirty="0" smtClean="0"/>
              <a:t>=  </a:t>
            </a:r>
            <a:r>
              <a:rPr lang="es-MX" sz="2500" dirty="0"/>
              <a:t>____</a:t>
            </a:r>
            <a:r>
              <a:rPr lang="es-MX" sz="2500" u="sng" dirty="0"/>
              <a:t>Numero de casos en que ocurre A</a:t>
            </a:r>
          </a:p>
          <a:p>
            <a:pPr marL="0" indent="0" algn="ctr">
              <a:buNone/>
            </a:pPr>
            <a:r>
              <a:rPr lang="es-MX" sz="2500" dirty="0"/>
              <a:t>	</a:t>
            </a:r>
            <a:r>
              <a:rPr lang="es-MX" sz="2500" dirty="0" smtClean="0"/>
              <a:t>  numero </a:t>
            </a:r>
            <a:r>
              <a:rPr lang="es-MX" sz="2500" dirty="0"/>
              <a:t>de casos posibles (posibilidades)</a:t>
            </a:r>
          </a:p>
          <a:p>
            <a:pPr marL="0" indent="0">
              <a:buNone/>
            </a:pPr>
            <a:endParaRPr lang="es-MX" dirty="0"/>
          </a:p>
        </p:txBody>
      </p:sp>
    </p:spTree>
    <p:extLst>
      <p:ext uri="{BB962C8B-B14F-4D97-AF65-F5344CB8AC3E}">
        <p14:creationId xmlns:p14="http://schemas.microsoft.com/office/powerpoint/2010/main" val="168578346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marL="0" indent="0" algn="just">
              <a:buNone/>
            </a:pPr>
            <a:r>
              <a:rPr lang="es-MX" sz="2500" b="1" dirty="0"/>
              <a:t>Eventos mutuamente Excluyentes</a:t>
            </a:r>
          </a:p>
          <a:p>
            <a:pPr marL="0" indent="0" algn="just">
              <a:buNone/>
            </a:pPr>
            <a:r>
              <a:rPr lang="es-MX" sz="2500" dirty="0"/>
              <a:t>La probabilidad de un evento C el cual es la unión de los eventos A, B cuando estos no pueden ocurrir simultáneamente, esta dada por la suma de posibilidades</a:t>
            </a:r>
          </a:p>
          <a:p>
            <a:pPr marL="0" indent="0">
              <a:buNone/>
            </a:pPr>
            <a:endParaRPr lang="es-MX" sz="2500" dirty="0"/>
          </a:p>
          <a:p>
            <a:pPr marL="0" indent="0" algn="ctr">
              <a:buNone/>
            </a:pPr>
            <a:r>
              <a:rPr lang="es-MX" i="1" dirty="0"/>
              <a:t>P(C)= P(AUB)= P(A)+P(B)</a:t>
            </a:r>
          </a:p>
          <a:p>
            <a:pPr marL="0" indent="0">
              <a:buNone/>
            </a:pPr>
            <a:endParaRPr lang="es-MX" dirty="0"/>
          </a:p>
        </p:txBody>
      </p:sp>
    </p:spTree>
    <p:extLst>
      <p:ext uri="{BB962C8B-B14F-4D97-AF65-F5344CB8AC3E}">
        <p14:creationId xmlns:p14="http://schemas.microsoft.com/office/powerpoint/2010/main" val="168578346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marL="0" indent="0">
              <a:buNone/>
            </a:pPr>
            <a:r>
              <a:rPr lang="es-MX" sz="2500" b="1" dirty="0"/>
              <a:t>Eventos independientes</a:t>
            </a:r>
          </a:p>
          <a:p>
            <a:pPr marL="0" indent="0" algn="just">
              <a:buNone/>
            </a:pPr>
            <a:r>
              <a:rPr lang="es-MX" sz="2500" dirty="0"/>
              <a:t>La probabilidad de un evento D,  el cual es la intersección de los eventos E y F,  cuando estos son independientes es decir, que la ocurrencia de uno no influye  sobre la del otro, definida matemáticamente como:</a:t>
            </a:r>
          </a:p>
          <a:p>
            <a:pPr marL="0" indent="0">
              <a:buNone/>
            </a:pPr>
            <a:endParaRPr lang="es-MX" sz="2500" i="1" dirty="0"/>
          </a:p>
          <a:p>
            <a:pPr marL="0" indent="0" algn="ctr">
              <a:buNone/>
            </a:pPr>
            <a:r>
              <a:rPr lang="es-MX" sz="2500" i="1" dirty="0"/>
              <a:t>P(D)=</a:t>
            </a:r>
            <a:r>
              <a:rPr lang="es-MX" sz="2500" i="1" dirty="0" smtClean="0"/>
              <a:t>P(E </a:t>
            </a:r>
            <a:r>
              <a:rPr lang="es-MX" sz="2500" i="1" dirty="0" err="1" smtClean="0"/>
              <a:t>int</a:t>
            </a:r>
            <a:r>
              <a:rPr lang="es-MX" sz="2500" i="1" dirty="0" smtClean="0"/>
              <a:t> F</a:t>
            </a:r>
            <a:r>
              <a:rPr lang="es-MX" sz="2500" i="1" dirty="0"/>
              <a:t>)=P(E)*P(F)</a:t>
            </a:r>
          </a:p>
        </p:txBody>
      </p:sp>
    </p:spTree>
    <p:extLst>
      <p:ext uri="{BB962C8B-B14F-4D97-AF65-F5344CB8AC3E}">
        <p14:creationId xmlns:p14="http://schemas.microsoft.com/office/powerpoint/2010/main" val="168578346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just">
              <a:buNone/>
            </a:pPr>
            <a:r>
              <a:rPr lang="es-MX" sz="2700" dirty="0" smtClean="0"/>
              <a:t>La </a:t>
            </a:r>
            <a:r>
              <a:rPr lang="es-MX" sz="2700" dirty="0"/>
              <a:t>confiabilidad de un elemento o sistema se define como la probabilidad de que no </a:t>
            </a:r>
            <a:r>
              <a:rPr lang="es-MX" sz="2700" dirty="0" smtClean="0"/>
              <a:t>falle.</a:t>
            </a:r>
            <a:endParaRPr lang="es-MX" sz="2700" dirty="0"/>
          </a:p>
          <a:p>
            <a:pPr marL="0" indent="0">
              <a:buNone/>
            </a:pPr>
            <a:endParaRPr lang="es-MX" sz="2700" dirty="0"/>
          </a:p>
          <a:p>
            <a:pPr marL="0" indent="0">
              <a:buNone/>
            </a:pPr>
            <a:r>
              <a:rPr lang="es-MX" sz="2700" dirty="0"/>
              <a:t>Ejemplo:</a:t>
            </a:r>
          </a:p>
          <a:p>
            <a:pPr marL="0" indent="0">
              <a:buNone/>
            </a:pPr>
            <a:r>
              <a:rPr lang="es-MX" sz="2700" dirty="0"/>
              <a:t>Un cierto componente de un sistema falla  en promedio 80 H al año, cual es la probabilidad de falla.</a:t>
            </a:r>
          </a:p>
          <a:p>
            <a:pPr marL="0" indent="0">
              <a:buNone/>
            </a:pPr>
            <a:endParaRPr lang="es-MX" sz="2700" dirty="0"/>
          </a:p>
          <a:p>
            <a:pPr marL="0" indent="0">
              <a:buNone/>
            </a:pPr>
            <a:r>
              <a:rPr lang="es-MX" sz="2700" dirty="0"/>
              <a:t>P(A)=</a:t>
            </a:r>
          </a:p>
          <a:p>
            <a:pPr marL="0" indent="0">
              <a:buNone/>
            </a:pPr>
            <a:endParaRPr lang="es-MX" b="1" dirty="0">
              <a:latin typeface="Arial" pitchFamily="34" charset="0"/>
              <a:cs typeface="Arial" pitchFamily="34" charset="0"/>
            </a:endParaRPr>
          </a:p>
        </p:txBody>
      </p:sp>
      <p:sp>
        <p:nvSpPr>
          <p:cNvPr id="4" name="3 Título"/>
          <p:cNvSpPr>
            <a:spLocks noGrp="1"/>
          </p:cNvSpPr>
          <p:nvPr>
            <p:ph type="title"/>
          </p:nvPr>
        </p:nvSpPr>
        <p:spPr/>
        <p:txBody>
          <a:bodyPr/>
          <a:lstStyle/>
          <a:p>
            <a:r>
              <a:rPr lang="es-MX" dirty="0" smtClean="0"/>
              <a:t>Confiabilidad de un elemento</a:t>
            </a:r>
            <a:endParaRPr lang="es-MX" dirty="0"/>
          </a:p>
        </p:txBody>
      </p:sp>
      <p:sp>
        <p:nvSpPr>
          <p:cNvPr id="5" name="2 Marcador de contenido"/>
          <p:cNvSpPr txBox="1">
            <a:spLocks/>
          </p:cNvSpPr>
          <p:nvPr/>
        </p:nvSpPr>
        <p:spPr>
          <a:xfrm>
            <a:off x="539552"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s-MX" sz="2500" i="1" dirty="0"/>
          </a:p>
        </p:txBody>
      </p:sp>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3 Título"/>
          <p:cNvSpPr>
            <a:spLocks noGrp="1"/>
          </p:cNvSpPr>
          <p:nvPr>
            <p:ph type="title"/>
          </p:nvPr>
        </p:nvSpPr>
        <p:spPr/>
        <p:txBody>
          <a:bodyPr/>
          <a:lstStyle/>
          <a:p>
            <a:endParaRPr lang="es-MX" dirty="0"/>
          </a:p>
        </p:txBody>
      </p:sp>
      <p:sp>
        <p:nvSpPr>
          <p:cNvPr id="5" name="2 Marcador de contenido"/>
          <p:cNvSpPr txBox="1">
            <a:spLocks/>
          </p:cNvSpPr>
          <p:nvPr/>
        </p:nvSpPr>
        <p:spPr>
          <a:xfrm>
            <a:off x="539552"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s-MX" sz="2500" dirty="0" smtClean="0"/>
              <a:t>su confiabilidad :</a:t>
            </a:r>
          </a:p>
          <a:p>
            <a:pPr marL="0" indent="0">
              <a:buFont typeface="Arial" pitchFamily="34" charset="0"/>
              <a:buNone/>
            </a:pPr>
            <a:endParaRPr lang="es-MX" sz="2500" i="1" dirty="0"/>
          </a:p>
          <a:p>
            <a:pPr marL="0" indent="0">
              <a:buFont typeface="Arial" pitchFamily="34" charset="0"/>
              <a:buNone/>
            </a:pPr>
            <a:r>
              <a:rPr lang="es-MX" sz="2500" i="1" dirty="0" smtClean="0"/>
              <a:t>Confiabilidad =1-P(F)</a:t>
            </a:r>
          </a:p>
          <a:p>
            <a:pPr marL="0" indent="0">
              <a:buFont typeface="Arial" pitchFamily="34" charset="0"/>
              <a:buNone/>
            </a:pPr>
            <a:endParaRPr lang="es-MX" sz="2500" i="1" dirty="0"/>
          </a:p>
          <a:p>
            <a:pPr marL="0" indent="0" algn="just">
              <a:buFont typeface="Arial" pitchFamily="34" charset="0"/>
              <a:buNone/>
            </a:pPr>
            <a:r>
              <a:rPr lang="es-MX" sz="2500" dirty="0" smtClean="0"/>
              <a:t>Con frecuencia los valores de probabilidad resultan abstractos; es mas practico traducirlos a tiempos de falla en un determinado tiempo de análisis. </a:t>
            </a:r>
            <a:endParaRPr lang="es-MX" sz="2500" dirty="0"/>
          </a:p>
        </p:txBody>
      </p:sp>
    </p:spTree>
    <p:extLst>
      <p:ext uri="{BB962C8B-B14F-4D97-AF65-F5344CB8AC3E}">
        <p14:creationId xmlns:p14="http://schemas.microsoft.com/office/powerpoint/2010/main" val="25352010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160</TotalTime>
  <Words>551</Words>
  <Application>Microsoft Office PowerPoint</Application>
  <PresentationFormat>Presentación en pantalla (4:3)</PresentationFormat>
  <Paragraphs>54</Paragraphs>
  <Slides>11</Slides>
  <Notes>0</Notes>
  <HiddenSlides>0</HiddenSlides>
  <MMClips>0</MMClips>
  <ScaleCrop>false</ScaleCrop>
  <HeadingPairs>
    <vt:vector size="4" baseType="variant">
      <vt:variant>
        <vt:lpstr>Tema</vt:lpstr>
      </vt:variant>
      <vt:variant>
        <vt:i4>2</vt:i4>
      </vt:variant>
      <vt:variant>
        <vt:lpstr>Títulos de diapositiva</vt:lpstr>
      </vt:variant>
      <vt:variant>
        <vt:i4>11</vt:i4>
      </vt:variant>
    </vt:vector>
  </HeadingPairs>
  <TitlesOfParts>
    <vt:vector size="13" baseType="lpstr">
      <vt:lpstr>Tema de Office</vt:lpstr>
      <vt:lpstr>1_Tema de Office</vt:lpstr>
      <vt:lpstr>2.7 Confiabilidad basada en mantenimiento </vt:lpstr>
      <vt:lpstr>2.7 Confiabilidad basada en mantenimiento </vt:lpstr>
      <vt:lpstr>abstract</vt:lpstr>
      <vt:lpstr>Introduccion </vt:lpstr>
      <vt:lpstr>Método aleatorio</vt:lpstr>
      <vt:lpstr>Presentación de PowerPoint</vt:lpstr>
      <vt:lpstr>Presentación de PowerPoint</vt:lpstr>
      <vt:lpstr>Confiabilidad de un elemento</vt:lpstr>
      <vt:lpstr>Presentación de PowerPoint</vt:lpstr>
      <vt:lpstr>Tipos de confiabilidad</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LOZANO_JCLR</cp:lastModifiedBy>
  <cp:revision>24</cp:revision>
  <dcterms:created xsi:type="dcterms:W3CDTF">2012-12-04T21:22:09Z</dcterms:created>
  <dcterms:modified xsi:type="dcterms:W3CDTF">2015-10-24T19:43:38Z</dcterms:modified>
</cp:coreProperties>
</file>