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2" r:id="rId6"/>
    <p:sldId id="263" r:id="rId7"/>
    <p:sldId id="264" r:id="rId8"/>
    <p:sldId id="265" r:id="rId9"/>
    <p:sldId id="266" r:id="rId10"/>
    <p:sldId id="267"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107" d="100"/>
          <a:sy n="107"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28/03/2017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2060848"/>
            <a:ext cx="7772400" cy="1470025"/>
          </a:xfrm>
        </p:spPr>
        <p:txBody>
          <a:bodyPr>
            <a:normAutofit/>
          </a:bodyPr>
          <a:lstStyle/>
          <a:p>
            <a:r>
              <a:rPr lang="es-MX" dirty="0" smtClean="0"/>
              <a:t>Técnicas </a:t>
            </a:r>
            <a:r>
              <a:rPr lang="es-MX" dirty="0" smtClean="0"/>
              <a:t>cualitativas de localización de planta</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a:t>
            </a:r>
            <a:r>
              <a:rPr lang="es-MX" sz="2000" b="1" dirty="0" smtClean="0">
                <a:solidFill>
                  <a:schemeClr val="tx1"/>
                </a:solidFill>
                <a:latin typeface="Arial" pitchFamily="34" charset="0"/>
                <a:cs typeface="Arial" pitchFamily="34" charset="0"/>
              </a:rPr>
              <a:t>Licenciatura en Ingeniería </a:t>
            </a:r>
            <a:r>
              <a:rPr lang="es-MX" sz="2000" b="1" dirty="0" smtClean="0">
                <a:solidFill>
                  <a:schemeClr val="tx1"/>
                </a:solidFill>
                <a:latin typeface="Arial" pitchFamily="34" charset="0"/>
                <a:cs typeface="Arial" pitchFamily="34" charset="0"/>
              </a:rPr>
              <a:t>Industrial</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José Gustavo Balcázar García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a:t>
            </a:r>
            <a:r>
              <a:rPr lang="es-MX" sz="2000" b="1" dirty="0" smtClean="0">
                <a:solidFill>
                  <a:schemeClr val="tx1"/>
                </a:solidFill>
                <a:latin typeface="Arial" pitchFamily="34" charset="0"/>
                <a:cs typeface="Arial" pitchFamily="34" charset="0"/>
              </a:rPr>
              <a:t>Enero - 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9" name="Rectángulo 8"/>
          <p:cNvSpPr/>
          <p:nvPr/>
        </p:nvSpPr>
        <p:spPr>
          <a:xfrm>
            <a:off x="473895" y="1844824"/>
            <a:ext cx="8507288" cy="830997"/>
          </a:xfrm>
          <a:prstGeom prst="rect">
            <a:avLst/>
          </a:prstGeom>
        </p:spPr>
        <p:txBody>
          <a:bodyPr wrap="square">
            <a:spAutoFit/>
          </a:bodyPr>
          <a:lstStyle/>
          <a:p>
            <a:pPr lvl="0" algn="just" fontAlgn="base">
              <a:spcBef>
                <a:spcPct val="0"/>
              </a:spcBef>
              <a:spcAft>
                <a:spcPct val="0"/>
              </a:spcAft>
            </a:pPr>
            <a:r>
              <a:rPr lang="es-MX" sz="2400" dirty="0">
                <a:solidFill>
                  <a:srgbClr val="000000"/>
                </a:solidFill>
                <a:latin typeface="Arial" panose="020B0604020202020204" pitchFamily="34" charset="0"/>
                <a:cs typeface="Arial" panose="020B0604020202020204" pitchFamily="34" charset="0"/>
              </a:rPr>
              <a:t>Baca U., G. (2013). </a:t>
            </a:r>
            <a:r>
              <a:rPr lang="es-MX" sz="2400" b="1" i="1" dirty="0">
                <a:solidFill>
                  <a:srgbClr val="000000"/>
                </a:solidFill>
                <a:latin typeface="Arial" panose="020B0604020202020204" pitchFamily="34" charset="0"/>
                <a:cs typeface="Arial" panose="020B0604020202020204" pitchFamily="34" charset="0"/>
              </a:rPr>
              <a:t>Evaluación de Proyecto. 7ma. Edición</a:t>
            </a:r>
            <a:r>
              <a:rPr lang="es-MX" sz="2400" dirty="0">
                <a:solidFill>
                  <a:srgbClr val="000000"/>
                </a:solidFill>
                <a:latin typeface="Arial" panose="020B0604020202020204" pitchFamily="34" charset="0"/>
                <a:cs typeface="Arial" panose="020B0604020202020204" pitchFamily="34" charset="0"/>
              </a:rPr>
              <a:t>. México. </a:t>
            </a:r>
            <a:r>
              <a:rPr lang="es-MX" sz="2400" dirty="0" err="1">
                <a:solidFill>
                  <a:srgbClr val="000000"/>
                </a:solidFill>
                <a:latin typeface="Arial" panose="020B0604020202020204" pitchFamily="34" charset="0"/>
                <a:cs typeface="Arial" panose="020B0604020202020204" pitchFamily="34" charset="0"/>
              </a:rPr>
              <a:t>McGrawHill</a:t>
            </a:r>
            <a:r>
              <a:rPr lang="es-MX" sz="2400"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444" y="72760"/>
            <a:ext cx="9144000" cy="5589240"/>
          </a:xfrm>
        </p:spPr>
        <p:txBody>
          <a:bodyPr>
            <a:noAutofit/>
          </a:bodyPr>
          <a:lstStyle/>
          <a:p>
            <a:pPr marL="0" indent="0" algn="ctr">
              <a:spcBef>
                <a:spcPts val="0"/>
              </a:spcBef>
              <a:buNone/>
            </a:pPr>
            <a:r>
              <a:rPr lang="es-MX" sz="2600" b="1" dirty="0">
                <a:latin typeface="Arial" pitchFamily="34" charset="0"/>
                <a:cs typeface="Arial" pitchFamily="34" charset="0"/>
              </a:rPr>
              <a:t>Resumen</a:t>
            </a:r>
          </a:p>
          <a:p>
            <a:pPr algn="just">
              <a:spcBef>
                <a:spcPts val="0"/>
              </a:spcBef>
            </a:pPr>
            <a:r>
              <a:rPr lang="es-MX" sz="2600" dirty="0"/>
              <a:t>La localización de planta representa uno de los puntos fundamentales para el crecimiento de las empresas, por lo que es necesario reconocer diferentes técnicas cualitativas, que sirvan de referencia para la toma de decisiones.</a:t>
            </a:r>
            <a:endParaRPr lang="es-MX" sz="2600" b="1" dirty="0">
              <a:cs typeface="Arial" pitchFamily="34" charset="0"/>
            </a:endParaRPr>
          </a:p>
          <a:p>
            <a:pPr marL="0" indent="0">
              <a:spcBef>
                <a:spcPts val="0"/>
              </a:spcBef>
              <a:buNone/>
            </a:pPr>
            <a:endParaRPr lang="es-MX" sz="800" b="1" dirty="0">
              <a:cs typeface="Arial" pitchFamily="34" charset="0"/>
            </a:endParaRPr>
          </a:p>
          <a:p>
            <a:pPr marL="0" indent="0" algn="ctr">
              <a:spcBef>
                <a:spcPts val="0"/>
              </a:spcBef>
              <a:buNone/>
            </a:pPr>
            <a:r>
              <a:rPr lang="es-MX" sz="2600" b="1" dirty="0" err="1">
                <a:cs typeface="Arial" pitchFamily="34" charset="0"/>
              </a:rPr>
              <a:t>Abstract</a:t>
            </a:r>
            <a:endParaRPr lang="es-MX" sz="2600" b="1" dirty="0">
              <a:cs typeface="Arial" pitchFamily="34" charset="0"/>
            </a:endParaRPr>
          </a:p>
          <a:p>
            <a:pPr algn="just">
              <a:spcBef>
                <a:spcPts val="0"/>
              </a:spcBef>
            </a:pPr>
            <a:r>
              <a:rPr lang="en-US" sz="2600" dirty="0"/>
              <a:t>The location of plant represents one of the fundamental points for the growth of the companies, reason why it is necessary to recognize different qualitative techniques, that served as reference for the decision making.</a:t>
            </a:r>
            <a:endParaRPr lang="es-MX" sz="2600" b="1" dirty="0">
              <a:cs typeface="Arial" pitchFamily="34" charset="0"/>
            </a:endParaRPr>
          </a:p>
          <a:p>
            <a:pPr marL="0" indent="0">
              <a:spcBef>
                <a:spcPts val="0"/>
              </a:spcBef>
              <a:buNone/>
            </a:pPr>
            <a:endParaRPr lang="es-MX" sz="800" b="1" dirty="0" smtClean="0">
              <a:cs typeface="Arial" pitchFamily="34" charset="0"/>
            </a:endParaRPr>
          </a:p>
          <a:p>
            <a:pPr marL="0" indent="0">
              <a:spcBef>
                <a:spcPts val="0"/>
              </a:spcBef>
              <a:buNone/>
            </a:pPr>
            <a:r>
              <a:rPr lang="es-MX" sz="2600" b="1" dirty="0" smtClean="0">
                <a:cs typeface="Arial" pitchFamily="34" charset="0"/>
              </a:rPr>
              <a:t>Palabras clave:</a:t>
            </a:r>
            <a:endParaRPr lang="es-MX" sz="2600" dirty="0" smtClean="0">
              <a:cs typeface="Arial" pitchFamily="34" charset="0"/>
            </a:endParaRPr>
          </a:p>
          <a:p>
            <a:pPr marL="0" indent="0">
              <a:spcBef>
                <a:spcPts val="0"/>
              </a:spcBef>
              <a:buNone/>
            </a:pPr>
            <a:r>
              <a:rPr lang="es-MX" sz="2600" dirty="0" smtClean="0">
                <a:cs typeface="Arial" pitchFamily="34" charset="0"/>
              </a:rPr>
              <a:t>Técnicas, método Delphi</a:t>
            </a:r>
          </a:p>
          <a:p>
            <a:pPr marL="0" indent="0">
              <a:spcBef>
                <a:spcPts val="0"/>
              </a:spcBef>
              <a:buNone/>
            </a:pPr>
            <a:r>
              <a:rPr lang="es-MX" sz="2600" b="1" dirty="0" err="1" smtClean="0">
                <a:cs typeface="Arial" pitchFamily="34" charset="0"/>
              </a:rPr>
              <a:t>Keywords</a:t>
            </a:r>
            <a:r>
              <a:rPr lang="es-MX" sz="2600" b="1" dirty="0" smtClean="0">
                <a:cs typeface="Arial" pitchFamily="34" charset="0"/>
              </a:rPr>
              <a:t>:</a:t>
            </a:r>
          </a:p>
          <a:p>
            <a:pPr marL="0" indent="0">
              <a:spcBef>
                <a:spcPts val="0"/>
              </a:spcBef>
              <a:buNone/>
            </a:pPr>
            <a:r>
              <a:rPr lang="en-US" sz="2600" dirty="0"/>
              <a:t>Techniques, Delphi method</a:t>
            </a:r>
            <a:endParaRPr lang="es-MX" sz="2600" dirty="0"/>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5" name="1 Rectángulo"/>
          <p:cNvSpPr>
            <a:spLocks noChangeArrowheads="1"/>
          </p:cNvSpPr>
          <p:nvPr/>
        </p:nvSpPr>
        <p:spPr bwMode="auto">
          <a:xfrm>
            <a:off x="250825" y="333375"/>
            <a:ext cx="8236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1"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CUALITATIVAS PARA LA LOCALIZACIÓN DE  PLANTA</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6" name="1 Rectángulo"/>
          <p:cNvSpPr>
            <a:spLocks noChangeArrowheads="1"/>
          </p:cNvSpPr>
          <p:nvPr/>
        </p:nvSpPr>
        <p:spPr bwMode="auto">
          <a:xfrm>
            <a:off x="1409700" y="901700"/>
            <a:ext cx="5404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Ponderación por puntos, DELPHI, etc.</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7" name="2 Rectángulo"/>
          <p:cNvSpPr>
            <a:spLocks noChangeArrowheads="1"/>
          </p:cNvSpPr>
          <p:nvPr/>
        </p:nvSpPr>
        <p:spPr bwMode="auto">
          <a:xfrm>
            <a:off x="438055" y="1431190"/>
            <a:ext cx="85264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Métodos de evaluación por factores no cuantificables</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8" name="Rectangle 15"/>
          <p:cNvSpPr>
            <a:spLocks noChangeArrowheads="1"/>
          </p:cNvSpPr>
          <p:nvPr/>
        </p:nvSpPr>
        <p:spPr bwMode="auto">
          <a:xfrm>
            <a:off x="1436688" y="2233762"/>
            <a:ext cx="5943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s-ES" altLang="es-MX" sz="2400" b="1" i="0" u="none" strike="noStrike" kern="0" cap="none" spc="0" normalizeH="0" baseline="0" noProof="0" dirty="0" smtClean="0">
                <a:ln>
                  <a:noFill/>
                </a:ln>
                <a:solidFill>
                  <a:srgbClr val="2F2B20"/>
                </a:solidFill>
                <a:effectLst/>
                <a:uLnTx/>
                <a:uFillTx/>
                <a:latin typeface="Arial" panose="020B0604020202020204" pitchFamily="34" charset="0"/>
                <a:cs typeface="Times New Roman" panose="02020603050405020304" pitchFamily="18" charset="0"/>
              </a:rPr>
              <a:t>[] Localización de la Planta</a:t>
            </a:r>
            <a:r>
              <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rPr>
              <a:t> </a:t>
            </a:r>
          </a:p>
        </p:txBody>
      </p:sp>
      <p:sp>
        <p:nvSpPr>
          <p:cNvPr id="9" name="4 Rectángulo"/>
          <p:cNvSpPr>
            <a:spLocks noChangeArrowheads="1"/>
          </p:cNvSpPr>
          <p:nvPr/>
        </p:nvSpPr>
        <p:spPr bwMode="auto">
          <a:xfrm>
            <a:off x="1962150" y="2924175"/>
            <a:ext cx="613886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Existen técnicas subjetivas para la localización de la planta en lo que se tienen en cuenta factores cualitativos no cuantificables, que tienen mayor validez en la selección de la macro zona que en la ubicación específica.</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6335" r="28441" b="15605"/>
          <a:stretch>
            <a:fillRect/>
          </a:stretch>
        </p:blipFill>
        <p:spPr bwMode="auto">
          <a:xfrm>
            <a:off x="35496" y="1804988"/>
            <a:ext cx="9118255" cy="2200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547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1 Rectángulo"/>
          <p:cNvSpPr>
            <a:spLocks noChangeArrowheads="1"/>
          </p:cNvSpPr>
          <p:nvPr/>
        </p:nvSpPr>
        <p:spPr bwMode="auto">
          <a:xfrm>
            <a:off x="684213" y="404813"/>
            <a:ext cx="5832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a) Método de Antecedentes Industriales</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5" name="2 Rectángulo"/>
          <p:cNvSpPr>
            <a:spLocks noChangeArrowheads="1"/>
          </p:cNvSpPr>
          <p:nvPr/>
        </p:nvSpPr>
        <p:spPr bwMode="auto">
          <a:xfrm>
            <a:off x="1377950" y="1196975"/>
            <a:ext cx="6507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Supone que si en una zona se instala una industria similar, esta será adecuada para el proyecto (Estudio Estático)</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6" name="3 Rectángulo"/>
          <p:cNvSpPr>
            <a:spLocks noChangeArrowheads="1"/>
          </p:cNvSpPr>
          <p:nvPr/>
        </p:nvSpPr>
        <p:spPr bwMode="auto">
          <a:xfrm>
            <a:off x="684213" y="2492375"/>
            <a:ext cx="50561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b) Método del Factor Preferencial</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7" name="4 Rectángulo"/>
          <p:cNvSpPr>
            <a:spLocks noChangeArrowheads="1"/>
          </p:cNvSpPr>
          <p:nvPr/>
        </p:nvSpPr>
        <p:spPr bwMode="auto">
          <a:xfrm>
            <a:off x="1377950" y="3141663"/>
            <a:ext cx="67945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Se basa en la selección (preferencia personal) de quien decide</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algn="just"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Si se vive ahí, se separan los factores económicos</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algn="just"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Es un método adecuado si se asigna un “COSTO” a las alternativas de localización no preferida, evaluándose cuantitativamente</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795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1 Rectángulo"/>
          <p:cNvSpPr>
            <a:spLocks noChangeArrowheads="1"/>
          </p:cNvSpPr>
          <p:nvPr/>
        </p:nvSpPr>
        <p:spPr bwMode="auto">
          <a:xfrm>
            <a:off x="842963" y="547688"/>
            <a:ext cx="4867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c) Método del Factor Dominante</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5" name="2 Rectángulo"/>
          <p:cNvSpPr>
            <a:spLocks noChangeArrowheads="1"/>
          </p:cNvSpPr>
          <p:nvPr/>
        </p:nvSpPr>
        <p:spPr bwMode="auto">
          <a:xfrm>
            <a:off x="1547813" y="1196975"/>
            <a:ext cx="6337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No es una técnica, es un concepto puesto que no da alternativa de localización</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6" name="3 Rectángulo"/>
          <p:cNvSpPr>
            <a:spLocks noChangeArrowheads="1"/>
          </p:cNvSpPr>
          <p:nvPr/>
        </p:nvSpPr>
        <p:spPr bwMode="auto">
          <a:xfrm>
            <a:off x="1377950" y="2505075"/>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Ejemplo: 	petróleo / minería</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		“es un solo lugar</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486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1 Rectángulo"/>
          <p:cNvSpPr>
            <a:spLocks noChangeArrowheads="1"/>
          </p:cNvSpPr>
          <p:nvPr/>
        </p:nvSpPr>
        <p:spPr bwMode="auto">
          <a:xfrm>
            <a:off x="4337" y="90229"/>
            <a:ext cx="46426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Método Cualitativo por Puntos</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5" name="2 Rectángulo"/>
          <p:cNvSpPr>
            <a:spLocks noChangeArrowheads="1"/>
          </p:cNvSpPr>
          <p:nvPr/>
        </p:nvSpPr>
        <p:spPr bwMode="auto">
          <a:xfrm>
            <a:off x="179512" y="630535"/>
            <a:ext cx="89644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Consiste en definir los principales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factores determinantes</a:t>
            </a: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de una localización, para asignarle valores ponderados de peso relativo, de acuerdo con la importancia que se le atribuye.</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6" name="3 Rectángulo"/>
          <p:cNvSpPr>
            <a:spLocks noChangeArrowheads="1"/>
          </p:cNvSpPr>
          <p:nvPr/>
        </p:nvSpPr>
        <p:spPr bwMode="auto">
          <a:xfrm>
            <a:off x="1162298" y="1862435"/>
            <a:ext cx="6794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El peso relativo, es sobre la base de una suma debe ser igual a uno</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7" name="4 Rectángulo"/>
          <p:cNvSpPr>
            <a:spLocks noChangeArrowheads="1"/>
          </p:cNvSpPr>
          <p:nvPr/>
        </p:nvSpPr>
        <p:spPr bwMode="auto">
          <a:xfrm>
            <a:off x="1162298" y="2824460"/>
            <a:ext cx="657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(Dependiendo fuertemente del criterio y experiencia del </a:t>
            </a:r>
            <a:r>
              <a:rPr kumimoji="0" lang="es-ES" altLang="es-MX" sz="2400" b="1" i="1"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EVALUADOR</a:t>
            </a: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8" name="5 Rectángulo"/>
          <p:cNvSpPr>
            <a:spLocks noChangeArrowheads="1"/>
          </p:cNvSpPr>
          <p:nvPr/>
        </p:nvSpPr>
        <p:spPr bwMode="auto">
          <a:xfrm>
            <a:off x="179513" y="3734098"/>
            <a:ext cx="8964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Sobre las calificaciones, se utilizara una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ESCALA del 0 al 10</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9" name="6 Rectángulo"/>
          <p:cNvSpPr>
            <a:spLocks noChangeArrowheads="1"/>
          </p:cNvSpPr>
          <p:nvPr/>
        </p:nvSpPr>
        <p:spPr bwMode="auto">
          <a:xfrm>
            <a:off x="457201" y="4149080"/>
            <a:ext cx="728369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En donde: </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0</a:t>
            </a: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representa que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No Existe</a:t>
            </a: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o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No Hay</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10</a:t>
            </a: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representa que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Existe</a:t>
            </a:r>
            <a:r>
              <a:rPr kumimoji="0" lang="es-ES"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 o </a:t>
            </a:r>
            <a:r>
              <a:rPr kumimoji="0" lang="es-ES" altLang="es-MX" sz="2400" b="1" i="1"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rPr>
              <a:t>Si Hay</a:t>
            </a:r>
            <a:endParaRPr kumimoji="0" lang="es-MX" altLang="es-MX" sz="2400" b="0" i="0" u="none" strike="noStrike" kern="0" cap="none" spc="0" normalizeH="0" baseline="0" noProof="0" dirty="0" smtClean="0">
              <a:ln>
                <a:noFill/>
              </a:ln>
              <a:solidFill>
                <a:srgbClr val="2F2B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4610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11" y="908720"/>
            <a:ext cx="8985433" cy="374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96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1 Rectángulo"/>
          <p:cNvSpPr>
            <a:spLocks noChangeArrowheads="1"/>
          </p:cNvSpPr>
          <p:nvPr/>
        </p:nvSpPr>
        <p:spPr bwMode="auto">
          <a:xfrm>
            <a:off x="776288" y="531813"/>
            <a:ext cx="24913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Método DELPHI</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5" name="2 Rectángulo"/>
          <p:cNvSpPr>
            <a:spLocks noChangeArrowheads="1"/>
          </p:cNvSpPr>
          <p:nvPr/>
        </p:nvSpPr>
        <p:spPr bwMode="auto">
          <a:xfrm>
            <a:off x="1398588" y="1125538"/>
            <a:ext cx="1400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Expertos</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
        <p:nvSpPr>
          <p:cNvPr id="6" name="3 Rectángulo"/>
          <p:cNvSpPr>
            <a:spLocks noChangeArrowheads="1"/>
          </p:cNvSpPr>
          <p:nvPr/>
        </p:nvSpPr>
        <p:spPr bwMode="auto">
          <a:xfrm>
            <a:off x="1908175" y="1936750"/>
            <a:ext cx="4572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En donde se utiliza?</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 </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 </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		Quienes lo utilizan</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 </a:t>
            </a:r>
            <a:endParaRPr kumimoji="0" lang="es-MX" altLang="es-MX" sz="2400" b="0"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933825"/>
            <a:ext cx="283845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4 Rectángulo"/>
          <p:cNvSpPr>
            <a:spLocks noChangeArrowheads="1"/>
          </p:cNvSpPr>
          <p:nvPr/>
        </p:nvSpPr>
        <p:spPr bwMode="auto">
          <a:xfrm>
            <a:off x="1500188" y="4530725"/>
            <a:ext cx="16546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s-ES"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rPr>
              <a:t>Ejemplos:</a:t>
            </a:r>
            <a:endParaRPr kumimoji="0" lang="es-MX" altLang="es-MX" sz="2400" b="1" i="0" u="none" strike="noStrike" kern="0" cap="none" spc="0" normalizeH="0" baseline="0" noProof="0" smtClean="0">
              <a:ln>
                <a:noFill/>
              </a:ln>
              <a:solidFill>
                <a:srgbClr val="2F2B2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5395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385</Words>
  <Application>Microsoft Office PowerPoint</Application>
  <PresentationFormat>Presentación en pantalla (4:3)</PresentationFormat>
  <Paragraphs>52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10</vt:i4>
      </vt:variant>
    </vt:vector>
  </HeadingPairs>
  <TitlesOfParts>
    <vt:vector size="15" baseType="lpstr">
      <vt:lpstr>Arial</vt:lpstr>
      <vt:lpstr>Calibri</vt:lpstr>
      <vt:lpstr>Times New Roman</vt:lpstr>
      <vt:lpstr>Tema de Office</vt:lpstr>
      <vt:lpstr>1_Tema de Office</vt:lpstr>
      <vt:lpstr>Técnicas cualitativas de localización de planta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Cuenta Microsoft</cp:lastModifiedBy>
  <cp:revision>21</cp:revision>
  <dcterms:created xsi:type="dcterms:W3CDTF">2012-12-04T21:22:09Z</dcterms:created>
  <dcterms:modified xsi:type="dcterms:W3CDTF">2017-03-28T19:13:56Z</dcterms:modified>
</cp:coreProperties>
</file>