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9" r:id="rId4"/>
    <p:sldId id="260" r:id="rId5"/>
    <p:sldId id="262" r:id="rId6"/>
    <p:sldId id="263" r:id="rId7"/>
    <p:sldId id="264" r:id="rId8"/>
    <p:sldId id="265" r:id="rId9"/>
    <p:sldId id="266" r:id="rId10"/>
    <p:sldId id="267" r:id="rId11"/>
    <p:sldId id="261"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86" autoAdjust="0"/>
  </p:normalViewPr>
  <p:slideViewPr>
    <p:cSldViewPr>
      <p:cViewPr varScale="1">
        <p:scale>
          <a:sx n="107" d="100"/>
          <a:sy n="107" d="100"/>
        </p:scale>
        <p:origin x="170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69241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3334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15143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51253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10132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504264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5517504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49579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135193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002702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958761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t>28/03/2017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111776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7584" y="2060848"/>
            <a:ext cx="7772400" cy="1470025"/>
          </a:xfrm>
        </p:spPr>
        <p:txBody>
          <a:bodyPr>
            <a:normAutofit/>
          </a:bodyPr>
          <a:lstStyle/>
          <a:p>
            <a:r>
              <a:rPr lang="es-MX" dirty="0" smtClean="0"/>
              <a:t>Técnicas </a:t>
            </a:r>
            <a:r>
              <a:rPr lang="es-MX" dirty="0" smtClean="0"/>
              <a:t>cualitativas de localización de planta</a:t>
            </a:r>
            <a:endParaRPr lang="es-MX" dirty="0"/>
          </a:p>
        </p:txBody>
      </p:sp>
      <p:sp>
        <p:nvSpPr>
          <p:cNvPr id="4" name="3 Subtítulo"/>
          <p:cNvSpPr txBox="1">
            <a:spLocks noGrp="1"/>
          </p:cNvSpPr>
          <p:nvPr>
            <p:ph type="subTitle" idx="1"/>
          </p:nvPr>
        </p:nvSpPr>
        <p:spPr>
          <a:xfrm>
            <a:off x="1043608" y="3717032"/>
            <a:ext cx="7776864" cy="2616101"/>
          </a:xfrm>
          <a:prstGeom prst="rect">
            <a:avLst/>
          </a:prstGeom>
          <a:noFill/>
        </p:spPr>
        <p:txBody>
          <a:bodyPr wrap="square" rtlCol="0">
            <a:spAutoFit/>
          </a:bodyPr>
          <a:lstStyle/>
          <a:p>
            <a:pPr algn="l"/>
            <a:r>
              <a:rPr lang="es-MX" sz="2000" b="1" dirty="0" smtClean="0">
                <a:solidFill>
                  <a:schemeClr val="tx1"/>
                </a:solidFill>
                <a:latin typeface="Arial" pitchFamily="34" charset="0"/>
                <a:cs typeface="Arial" pitchFamily="34" charset="0"/>
              </a:rPr>
              <a:t>Área Académica: </a:t>
            </a:r>
            <a:r>
              <a:rPr lang="es-MX" sz="2000" b="1" dirty="0" smtClean="0">
                <a:solidFill>
                  <a:schemeClr val="tx1"/>
                </a:solidFill>
                <a:latin typeface="Arial" pitchFamily="34" charset="0"/>
                <a:cs typeface="Arial" pitchFamily="34" charset="0"/>
              </a:rPr>
              <a:t>Licenciatura en Ingeniería </a:t>
            </a:r>
            <a:r>
              <a:rPr lang="es-MX" sz="2000" b="1" dirty="0" smtClean="0">
                <a:solidFill>
                  <a:schemeClr val="tx1"/>
                </a:solidFill>
                <a:latin typeface="Arial" pitchFamily="34" charset="0"/>
                <a:cs typeface="Arial" pitchFamily="34" charset="0"/>
              </a:rPr>
              <a:t>Industrial</a:t>
            </a:r>
          </a:p>
          <a:p>
            <a:pPr algn="l"/>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Profesor(a): Ing. José Gustavo Balcázar García</a:t>
            </a:r>
          </a:p>
          <a:p>
            <a:pPr algn="l"/>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Periodo: </a:t>
            </a:r>
            <a:r>
              <a:rPr lang="es-MX" sz="2000" b="1" dirty="0" smtClean="0">
                <a:solidFill>
                  <a:schemeClr val="tx1"/>
                </a:solidFill>
                <a:latin typeface="Arial" pitchFamily="34" charset="0"/>
                <a:cs typeface="Arial" pitchFamily="34" charset="0"/>
              </a:rPr>
              <a:t>Enero - junio 2017</a:t>
            </a:r>
            <a:endParaRPr lang="es-MX" sz="20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099427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b="1" dirty="0">
                <a:latin typeface="Arial" pitchFamily="34" charset="0"/>
                <a:cs typeface="Arial" pitchFamily="34" charset="0"/>
              </a:rPr>
              <a:t>Referencias</a:t>
            </a:r>
          </a:p>
        </p:txBody>
      </p:sp>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
        <p:nvSpPr>
          <p:cNvPr id="9" name="Rectángulo 8"/>
          <p:cNvSpPr/>
          <p:nvPr/>
        </p:nvSpPr>
        <p:spPr>
          <a:xfrm>
            <a:off x="473895" y="1844824"/>
            <a:ext cx="8507288" cy="830997"/>
          </a:xfrm>
          <a:prstGeom prst="rect">
            <a:avLst/>
          </a:prstGeom>
        </p:spPr>
        <p:txBody>
          <a:bodyPr wrap="square">
            <a:spAutoFit/>
          </a:bodyPr>
          <a:lstStyle/>
          <a:p>
            <a:pPr lvl="0" algn="just" fontAlgn="base">
              <a:spcBef>
                <a:spcPct val="0"/>
              </a:spcBef>
              <a:spcAft>
                <a:spcPct val="0"/>
              </a:spcAft>
            </a:pPr>
            <a:r>
              <a:rPr lang="es-MX" sz="2400" dirty="0">
                <a:solidFill>
                  <a:srgbClr val="000000"/>
                </a:solidFill>
                <a:latin typeface="Arial" panose="020B0604020202020204" pitchFamily="34" charset="0"/>
                <a:cs typeface="Arial" panose="020B0604020202020204" pitchFamily="34" charset="0"/>
              </a:rPr>
              <a:t>Baca U., G. (2013). </a:t>
            </a:r>
            <a:r>
              <a:rPr lang="es-MX" sz="2400" b="1" i="1" dirty="0">
                <a:solidFill>
                  <a:srgbClr val="000000"/>
                </a:solidFill>
                <a:latin typeface="Arial" panose="020B0604020202020204" pitchFamily="34" charset="0"/>
                <a:cs typeface="Arial" panose="020B0604020202020204" pitchFamily="34" charset="0"/>
              </a:rPr>
              <a:t>Evaluación de Proyecto. 7ma. Edición</a:t>
            </a:r>
            <a:r>
              <a:rPr lang="es-MX" sz="2400" dirty="0">
                <a:solidFill>
                  <a:srgbClr val="000000"/>
                </a:solidFill>
                <a:latin typeface="Arial" panose="020B0604020202020204" pitchFamily="34" charset="0"/>
                <a:cs typeface="Arial" panose="020B0604020202020204" pitchFamily="34" charset="0"/>
              </a:rPr>
              <a:t>. México. </a:t>
            </a:r>
            <a:r>
              <a:rPr lang="es-MX" sz="2400" dirty="0" err="1">
                <a:solidFill>
                  <a:srgbClr val="000000"/>
                </a:solidFill>
                <a:latin typeface="Arial" panose="020B0604020202020204" pitchFamily="34" charset="0"/>
                <a:cs typeface="Arial" panose="020B0604020202020204" pitchFamily="34" charset="0"/>
              </a:rPr>
              <a:t>McGrawHill</a:t>
            </a:r>
            <a:r>
              <a:rPr lang="es-MX" sz="2400" dirty="0">
                <a:solidFill>
                  <a:srgbClr val="00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610794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2444" y="72760"/>
            <a:ext cx="9144000" cy="5589240"/>
          </a:xfrm>
        </p:spPr>
        <p:txBody>
          <a:bodyPr>
            <a:noAutofit/>
          </a:bodyPr>
          <a:lstStyle/>
          <a:p>
            <a:pPr marL="0" indent="0" algn="ctr">
              <a:spcBef>
                <a:spcPts val="0"/>
              </a:spcBef>
              <a:buNone/>
            </a:pPr>
            <a:r>
              <a:rPr lang="es-MX" sz="2600" b="1" dirty="0">
                <a:latin typeface="Arial" pitchFamily="34" charset="0"/>
                <a:cs typeface="Arial" pitchFamily="34" charset="0"/>
              </a:rPr>
              <a:t>Resumen</a:t>
            </a:r>
          </a:p>
          <a:p>
            <a:pPr algn="just">
              <a:spcBef>
                <a:spcPts val="0"/>
              </a:spcBef>
            </a:pPr>
            <a:r>
              <a:rPr lang="es-MX" sz="2600" dirty="0"/>
              <a:t>La localización de planta representa uno de los puntos fundamentales para el crecimiento de las empresas, por lo que es necesario reconocer diferentes técnicas cualitativas, que sirvan de referencia para la toma de decisiones.</a:t>
            </a:r>
            <a:endParaRPr lang="es-MX" sz="2600" b="1" dirty="0">
              <a:cs typeface="Arial" pitchFamily="34" charset="0"/>
            </a:endParaRPr>
          </a:p>
          <a:p>
            <a:pPr marL="0" indent="0">
              <a:spcBef>
                <a:spcPts val="0"/>
              </a:spcBef>
              <a:buNone/>
            </a:pPr>
            <a:endParaRPr lang="es-MX" sz="800" b="1" dirty="0">
              <a:cs typeface="Arial" pitchFamily="34" charset="0"/>
            </a:endParaRPr>
          </a:p>
          <a:p>
            <a:pPr marL="0" indent="0" algn="ctr">
              <a:spcBef>
                <a:spcPts val="0"/>
              </a:spcBef>
              <a:buNone/>
            </a:pPr>
            <a:r>
              <a:rPr lang="es-MX" sz="2600" b="1" dirty="0" err="1">
                <a:cs typeface="Arial" pitchFamily="34" charset="0"/>
              </a:rPr>
              <a:t>Abstract</a:t>
            </a:r>
            <a:endParaRPr lang="es-MX" sz="2600" b="1" dirty="0">
              <a:cs typeface="Arial" pitchFamily="34" charset="0"/>
            </a:endParaRPr>
          </a:p>
          <a:p>
            <a:pPr algn="just">
              <a:spcBef>
                <a:spcPts val="0"/>
              </a:spcBef>
            </a:pPr>
            <a:r>
              <a:rPr lang="en-US" sz="2600" dirty="0"/>
              <a:t>The location of plant represents one of the fundamental points for the growth of the companies, reason why it is necessary to recognize different qualitative techniques, that served as reference for the decision making.</a:t>
            </a:r>
            <a:endParaRPr lang="es-MX" sz="2600" b="1" dirty="0">
              <a:cs typeface="Arial" pitchFamily="34" charset="0"/>
            </a:endParaRPr>
          </a:p>
          <a:p>
            <a:pPr marL="0" indent="0">
              <a:spcBef>
                <a:spcPts val="0"/>
              </a:spcBef>
              <a:buNone/>
            </a:pPr>
            <a:endParaRPr lang="es-MX" sz="800" b="1" dirty="0" smtClean="0">
              <a:cs typeface="Arial" pitchFamily="34" charset="0"/>
            </a:endParaRPr>
          </a:p>
          <a:p>
            <a:pPr marL="0" indent="0">
              <a:spcBef>
                <a:spcPts val="0"/>
              </a:spcBef>
              <a:buNone/>
            </a:pPr>
            <a:r>
              <a:rPr lang="es-MX" sz="2600" b="1" dirty="0" smtClean="0">
                <a:cs typeface="Arial" pitchFamily="34" charset="0"/>
              </a:rPr>
              <a:t>Palabras clave:</a:t>
            </a:r>
            <a:endParaRPr lang="es-MX" sz="2600" dirty="0" smtClean="0">
              <a:cs typeface="Arial" pitchFamily="34" charset="0"/>
            </a:endParaRPr>
          </a:p>
          <a:p>
            <a:pPr marL="0" indent="0">
              <a:spcBef>
                <a:spcPts val="0"/>
              </a:spcBef>
              <a:buNone/>
            </a:pPr>
            <a:r>
              <a:rPr lang="es-MX" sz="2600" dirty="0" smtClean="0">
                <a:cs typeface="Arial" pitchFamily="34" charset="0"/>
              </a:rPr>
              <a:t>Técnicas, método Delphi</a:t>
            </a:r>
          </a:p>
          <a:p>
            <a:pPr marL="0" indent="0">
              <a:spcBef>
                <a:spcPts val="0"/>
              </a:spcBef>
              <a:buNone/>
            </a:pPr>
            <a:r>
              <a:rPr lang="es-MX" sz="2600" b="1" dirty="0" err="1" smtClean="0">
                <a:cs typeface="Arial" pitchFamily="34" charset="0"/>
              </a:rPr>
              <a:t>Keywords</a:t>
            </a:r>
            <a:r>
              <a:rPr lang="es-MX" sz="2600" b="1" dirty="0" smtClean="0">
                <a:cs typeface="Arial" pitchFamily="34" charset="0"/>
              </a:rPr>
              <a:t>:</a:t>
            </a:r>
          </a:p>
          <a:p>
            <a:pPr marL="0" indent="0">
              <a:spcBef>
                <a:spcPts val="0"/>
              </a:spcBef>
              <a:buNone/>
            </a:pPr>
            <a:r>
              <a:rPr lang="en-US" sz="2600" dirty="0"/>
              <a:t>Techniques, Delphi method</a:t>
            </a:r>
            <a:endParaRPr lang="es-MX" sz="2600" dirty="0"/>
          </a:p>
        </p:txBody>
      </p:sp>
    </p:spTree>
    <p:extLst>
      <p:ext uri="{BB962C8B-B14F-4D97-AF65-F5344CB8AC3E}">
        <p14:creationId xmlns:p14="http://schemas.microsoft.com/office/powerpoint/2010/main" val="2862717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
        <p:nvSpPr>
          <p:cNvPr id="5" name="1 Rectángulo"/>
          <p:cNvSpPr>
            <a:spLocks noChangeArrowheads="1"/>
          </p:cNvSpPr>
          <p:nvPr/>
        </p:nvSpPr>
        <p:spPr bwMode="auto">
          <a:xfrm>
            <a:off x="250825" y="333375"/>
            <a:ext cx="82365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1" i="1"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CUALITATIVAS PARA LA LOCALIZACIÓN DE  PLANTA</a:t>
            </a:r>
            <a:endParaRPr kumimoji="0" lang="es-MX"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endParaRPr>
          </a:p>
        </p:txBody>
      </p:sp>
      <p:sp>
        <p:nvSpPr>
          <p:cNvPr id="6" name="1 Rectángulo"/>
          <p:cNvSpPr>
            <a:spLocks noChangeArrowheads="1"/>
          </p:cNvSpPr>
          <p:nvPr/>
        </p:nvSpPr>
        <p:spPr bwMode="auto">
          <a:xfrm>
            <a:off x="1409700" y="901700"/>
            <a:ext cx="54040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0"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rPr>
              <a:t>Ponderación por puntos, DELPHI, etc.</a:t>
            </a:r>
            <a:endParaRPr kumimoji="0" lang="es-MX" altLang="es-MX" sz="2400" b="0"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endParaRPr>
          </a:p>
        </p:txBody>
      </p:sp>
      <p:sp>
        <p:nvSpPr>
          <p:cNvPr id="7" name="2 Rectángulo"/>
          <p:cNvSpPr>
            <a:spLocks noChangeArrowheads="1"/>
          </p:cNvSpPr>
          <p:nvPr/>
        </p:nvSpPr>
        <p:spPr bwMode="auto">
          <a:xfrm>
            <a:off x="438055" y="1431190"/>
            <a:ext cx="85264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1"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rPr>
              <a:t>Métodos de evaluación por factores no cuantificables</a:t>
            </a:r>
            <a:endParaRPr kumimoji="0" lang="es-MX" altLang="es-MX" sz="2400" b="0"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endParaRPr>
          </a:p>
        </p:txBody>
      </p:sp>
      <p:sp>
        <p:nvSpPr>
          <p:cNvPr id="8" name="Rectangle 15"/>
          <p:cNvSpPr>
            <a:spLocks noChangeArrowheads="1"/>
          </p:cNvSpPr>
          <p:nvPr/>
        </p:nvSpPr>
        <p:spPr bwMode="auto">
          <a:xfrm>
            <a:off x="1436688" y="2233762"/>
            <a:ext cx="594362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kumimoji="0" lang="es-ES" altLang="es-MX" sz="2400" b="1" i="0" u="none" strike="noStrike" kern="0" cap="none" spc="0" normalizeH="0" baseline="0" noProof="0" dirty="0" smtClean="0">
                <a:ln>
                  <a:noFill/>
                </a:ln>
                <a:solidFill>
                  <a:srgbClr val="2F2B20"/>
                </a:solidFill>
                <a:effectLst/>
                <a:uLnTx/>
                <a:uFillTx/>
                <a:latin typeface="Arial" panose="020B0604020202020204" pitchFamily="34" charset="0"/>
                <a:cs typeface="Times New Roman" panose="02020603050405020304" pitchFamily="18" charset="0"/>
              </a:rPr>
              <a:t>[] Localización de la Planta</a:t>
            </a:r>
            <a:r>
              <a:rPr kumimoji="0" lang="es-MX" altLang="es-MX" sz="2400" b="0" i="0" u="none" strike="noStrike" kern="0" cap="none" spc="0" normalizeH="0" baseline="0" noProof="0" dirty="0" smtClean="0">
                <a:ln>
                  <a:noFill/>
                </a:ln>
                <a:solidFill>
                  <a:srgbClr val="2F2B20"/>
                </a:solidFill>
                <a:effectLst/>
                <a:uLnTx/>
                <a:uFillTx/>
                <a:latin typeface="Arial" panose="020B0604020202020204" pitchFamily="34" charset="0"/>
              </a:rPr>
              <a:t> </a:t>
            </a:r>
          </a:p>
        </p:txBody>
      </p:sp>
      <p:sp>
        <p:nvSpPr>
          <p:cNvPr id="9" name="4 Rectángulo"/>
          <p:cNvSpPr>
            <a:spLocks noChangeArrowheads="1"/>
          </p:cNvSpPr>
          <p:nvPr/>
        </p:nvSpPr>
        <p:spPr bwMode="auto">
          <a:xfrm>
            <a:off x="1962150" y="2924175"/>
            <a:ext cx="6138863"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eaLnBrk="1" fontAlgn="base" latinLnBrk="0" hangingPunct="1">
              <a:lnSpc>
                <a:spcPct val="100000"/>
              </a:lnSpc>
              <a:spcBef>
                <a:spcPct val="0"/>
              </a:spcBef>
              <a:spcAft>
                <a:spcPct val="0"/>
              </a:spcAft>
              <a:buClrTx/>
              <a:buSzTx/>
              <a:buFontTx/>
              <a:buNone/>
              <a:tabLst/>
              <a:defRPr/>
            </a:pPr>
            <a:r>
              <a:rPr kumimoji="0" lang="es-ES" altLang="es-MX" sz="2400" b="0"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rPr>
              <a:t>Existen técnicas subjetivas para la localización de la planta en lo que se tienen en cuenta factores cualitativos no cuantificables, que tienen mayor validez en la selección de la macro zona que en la ubicación específica.</a:t>
            </a:r>
            <a:endParaRPr kumimoji="0" lang="es-MX" altLang="es-MX" sz="2400" b="0"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5411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l="6335" r="28441" b="15605"/>
          <a:stretch>
            <a:fillRect/>
          </a:stretch>
        </p:blipFill>
        <p:spPr bwMode="auto">
          <a:xfrm>
            <a:off x="35496" y="1804988"/>
            <a:ext cx="9118255" cy="2200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5471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
        <p:nvSpPr>
          <p:cNvPr id="4" name="1 Rectángulo"/>
          <p:cNvSpPr>
            <a:spLocks noChangeArrowheads="1"/>
          </p:cNvSpPr>
          <p:nvPr/>
        </p:nvSpPr>
        <p:spPr bwMode="auto">
          <a:xfrm>
            <a:off x="684213" y="404813"/>
            <a:ext cx="58324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1"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a) Método de Antecedentes Industriales</a:t>
            </a:r>
            <a:endParaRPr kumimoji="0" lang="es-MX"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endParaRPr>
          </a:p>
        </p:txBody>
      </p:sp>
      <p:sp>
        <p:nvSpPr>
          <p:cNvPr id="5" name="2 Rectángulo"/>
          <p:cNvSpPr>
            <a:spLocks noChangeArrowheads="1"/>
          </p:cNvSpPr>
          <p:nvPr/>
        </p:nvSpPr>
        <p:spPr bwMode="auto">
          <a:xfrm>
            <a:off x="1377950" y="1196975"/>
            <a:ext cx="650716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Supone que si en una zona se instala una industria similar, esta será adecuada para el proyecto (Estudio Estático)</a:t>
            </a:r>
            <a:endParaRPr kumimoji="0" lang="es-MX"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endParaRPr>
          </a:p>
        </p:txBody>
      </p:sp>
      <p:sp>
        <p:nvSpPr>
          <p:cNvPr id="6" name="3 Rectángulo"/>
          <p:cNvSpPr>
            <a:spLocks noChangeArrowheads="1"/>
          </p:cNvSpPr>
          <p:nvPr/>
        </p:nvSpPr>
        <p:spPr bwMode="auto">
          <a:xfrm>
            <a:off x="684213" y="2492375"/>
            <a:ext cx="50561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1"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b) Método del Factor Preferencial</a:t>
            </a:r>
            <a:endParaRPr kumimoji="0" lang="es-MX"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endParaRPr>
          </a:p>
        </p:txBody>
      </p:sp>
      <p:sp>
        <p:nvSpPr>
          <p:cNvPr id="7" name="4 Rectángulo"/>
          <p:cNvSpPr>
            <a:spLocks noChangeArrowheads="1"/>
          </p:cNvSpPr>
          <p:nvPr/>
        </p:nvSpPr>
        <p:spPr bwMode="auto">
          <a:xfrm>
            <a:off x="1377950" y="3141663"/>
            <a:ext cx="67945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eaLnBrk="1" fontAlgn="base" latinLnBrk="0" hangingPunct="1">
              <a:lnSpc>
                <a:spcPct val="100000"/>
              </a:lnSpc>
              <a:spcBef>
                <a:spcPct val="0"/>
              </a:spcBef>
              <a:spcAft>
                <a:spcPct val="0"/>
              </a:spcAft>
              <a:buClrTx/>
              <a:buSzTx/>
              <a:buFontTx/>
              <a:buNone/>
              <a:tabLst/>
              <a:defRPr/>
            </a:pPr>
            <a:r>
              <a:rPr kumimoji="0" lang="es-ES"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Se basa en la selección (preferencia personal) de quien decide</a:t>
            </a:r>
            <a:endParaRPr kumimoji="0" lang="es-MX"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endParaRPr>
          </a:p>
          <a:p>
            <a:pPr marL="0" marR="0" lvl="0" indent="0" algn="just" defTabSz="914400" eaLnBrk="1" fontAlgn="base" latinLnBrk="0" hangingPunct="1">
              <a:lnSpc>
                <a:spcPct val="100000"/>
              </a:lnSpc>
              <a:spcBef>
                <a:spcPct val="0"/>
              </a:spcBef>
              <a:spcAft>
                <a:spcPct val="0"/>
              </a:spcAft>
              <a:buClrTx/>
              <a:buSzTx/>
              <a:buFontTx/>
              <a:buNone/>
              <a:tabLst/>
              <a:defRPr/>
            </a:pPr>
            <a:r>
              <a:rPr kumimoji="0" lang="es-ES"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Si se vive ahí, se separan los factores económicos</a:t>
            </a:r>
            <a:endParaRPr kumimoji="0" lang="es-MX"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endParaRPr>
          </a:p>
          <a:p>
            <a:pPr marL="0" marR="0" lvl="0" indent="0" algn="just" defTabSz="914400" eaLnBrk="1" fontAlgn="base" latinLnBrk="0" hangingPunct="1">
              <a:lnSpc>
                <a:spcPct val="100000"/>
              </a:lnSpc>
              <a:spcBef>
                <a:spcPct val="0"/>
              </a:spcBef>
              <a:spcAft>
                <a:spcPct val="0"/>
              </a:spcAft>
              <a:buClrTx/>
              <a:buSzTx/>
              <a:buFontTx/>
              <a:buNone/>
              <a:tabLst/>
              <a:defRPr/>
            </a:pPr>
            <a:r>
              <a:rPr kumimoji="0" lang="es-ES"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Es un método adecuado si se asigna un “COSTO” a las alternativas de localización no preferida, evaluándose cuantitativamente</a:t>
            </a:r>
            <a:endParaRPr kumimoji="0" lang="es-MX"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79510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
        <p:nvSpPr>
          <p:cNvPr id="4" name="1 Rectángulo"/>
          <p:cNvSpPr>
            <a:spLocks noChangeArrowheads="1"/>
          </p:cNvSpPr>
          <p:nvPr/>
        </p:nvSpPr>
        <p:spPr bwMode="auto">
          <a:xfrm>
            <a:off x="842963" y="547688"/>
            <a:ext cx="4867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1"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c) Método del Factor Dominante</a:t>
            </a:r>
            <a:endParaRPr kumimoji="0" lang="es-MX"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endParaRPr>
          </a:p>
        </p:txBody>
      </p:sp>
      <p:sp>
        <p:nvSpPr>
          <p:cNvPr id="5" name="2 Rectángulo"/>
          <p:cNvSpPr>
            <a:spLocks noChangeArrowheads="1"/>
          </p:cNvSpPr>
          <p:nvPr/>
        </p:nvSpPr>
        <p:spPr bwMode="auto">
          <a:xfrm>
            <a:off x="1547813" y="1196975"/>
            <a:ext cx="63373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No es una técnica, es un concepto puesto que no da alternativa de localización</a:t>
            </a:r>
            <a:endParaRPr kumimoji="0" lang="es-MX"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endParaRPr>
          </a:p>
        </p:txBody>
      </p:sp>
      <p:sp>
        <p:nvSpPr>
          <p:cNvPr id="6" name="3 Rectángulo"/>
          <p:cNvSpPr>
            <a:spLocks noChangeArrowheads="1"/>
          </p:cNvSpPr>
          <p:nvPr/>
        </p:nvSpPr>
        <p:spPr bwMode="auto">
          <a:xfrm>
            <a:off x="1377950" y="2505075"/>
            <a:ext cx="4572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Ejemplo: 	petróleo / minería</a:t>
            </a:r>
            <a:endParaRPr kumimoji="0" lang="es-MX"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		“es un solo lugar</a:t>
            </a:r>
            <a:endParaRPr kumimoji="0" lang="es-MX"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1486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
        <p:nvSpPr>
          <p:cNvPr id="4" name="1 Rectángulo"/>
          <p:cNvSpPr>
            <a:spLocks noChangeArrowheads="1"/>
          </p:cNvSpPr>
          <p:nvPr/>
        </p:nvSpPr>
        <p:spPr bwMode="auto">
          <a:xfrm>
            <a:off x="4337" y="90229"/>
            <a:ext cx="464261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1"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rPr>
              <a:t>Método Cualitativo por Puntos</a:t>
            </a:r>
            <a:endParaRPr kumimoji="0" lang="es-MX" altLang="es-MX" sz="2400" b="0"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endParaRPr>
          </a:p>
        </p:txBody>
      </p:sp>
      <p:sp>
        <p:nvSpPr>
          <p:cNvPr id="5" name="2 Rectángulo"/>
          <p:cNvSpPr>
            <a:spLocks noChangeArrowheads="1"/>
          </p:cNvSpPr>
          <p:nvPr/>
        </p:nvSpPr>
        <p:spPr bwMode="auto">
          <a:xfrm>
            <a:off x="179512" y="630535"/>
            <a:ext cx="896448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0"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rPr>
              <a:t>Consiste en definir los principales </a:t>
            </a:r>
            <a:r>
              <a:rPr kumimoji="0" lang="es-ES" altLang="es-MX" sz="2400" b="1" i="1"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rPr>
              <a:t>factores determinantes</a:t>
            </a:r>
            <a:r>
              <a:rPr kumimoji="0" lang="es-ES" altLang="es-MX" sz="2400" b="0"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rPr>
              <a:t> de una localización, para asignarle valores ponderados de peso relativo, de acuerdo con la importancia que se le atribuye.</a:t>
            </a:r>
            <a:endParaRPr kumimoji="0" lang="es-MX" altLang="es-MX" sz="2400" b="0"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endParaRPr>
          </a:p>
        </p:txBody>
      </p:sp>
      <p:sp>
        <p:nvSpPr>
          <p:cNvPr id="6" name="3 Rectángulo"/>
          <p:cNvSpPr>
            <a:spLocks noChangeArrowheads="1"/>
          </p:cNvSpPr>
          <p:nvPr/>
        </p:nvSpPr>
        <p:spPr bwMode="auto">
          <a:xfrm>
            <a:off x="1162298" y="1862435"/>
            <a:ext cx="67945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El peso relativo, es sobre la base de una suma debe ser igual a uno</a:t>
            </a:r>
            <a:endParaRPr kumimoji="0" lang="es-MX"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endParaRPr>
          </a:p>
        </p:txBody>
      </p:sp>
      <p:sp>
        <p:nvSpPr>
          <p:cNvPr id="7" name="4 Rectángulo"/>
          <p:cNvSpPr>
            <a:spLocks noChangeArrowheads="1"/>
          </p:cNvSpPr>
          <p:nvPr/>
        </p:nvSpPr>
        <p:spPr bwMode="auto">
          <a:xfrm>
            <a:off x="1162298" y="2824460"/>
            <a:ext cx="6578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(Dependiendo fuertemente del criterio y experiencia del </a:t>
            </a:r>
            <a:r>
              <a:rPr kumimoji="0" lang="es-ES" altLang="es-MX" sz="2400" b="1" i="1"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EVALUADOR</a:t>
            </a:r>
            <a:r>
              <a:rPr kumimoji="0" lang="es-ES"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a:t>
            </a:r>
            <a:endParaRPr kumimoji="0" lang="es-MX"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endParaRPr>
          </a:p>
        </p:txBody>
      </p:sp>
      <p:sp>
        <p:nvSpPr>
          <p:cNvPr id="8" name="5 Rectángulo"/>
          <p:cNvSpPr>
            <a:spLocks noChangeArrowheads="1"/>
          </p:cNvSpPr>
          <p:nvPr/>
        </p:nvSpPr>
        <p:spPr bwMode="auto">
          <a:xfrm>
            <a:off x="179513" y="3734098"/>
            <a:ext cx="89644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0"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rPr>
              <a:t>Sobre las calificaciones, se utilizara una </a:t>
            </a:r>
            <a:r>
              <a:rPr kumimoji="0" lang="es-ES" altLang="es-MX" sz="2400" b="1" i="1"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rPr>
              <a:t>ESCALA del 0 al 10</a:t>
            </a:r>
            <a:endParaRPr kumimoji="0" lang="es-MX" altLang="es-MX" sz="2400" b="0"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endParaRPr>
          </a:p>
        </p:txBody>
      </p:sp>
      <p:sp>
        <p:nvSpPr>
          <p:cNvPr id="9" name="6 Rectángulo"/>
          <p:cNvSpPr>
            <a:spLocks noChangeArrowheads="1"/>
          </p:cNvSpPr>
          <p:nvPr/>
        </p:nvSpPr>
        <p:spPr bwMode="auto">
          <a:xfrm>
            <a:off x="457201" y="4149080"/>
            <a:ext cx="728369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0"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rPr>
              <a:t>En donde: </a:t>
            </a:r>
            <a:endParaRPr kumimoji="0" lang="es-MX" altLang="es-MX" sz="2400" b="0"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0"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rPr>
              <a:t>		</a:t>
            </a:r>
            <a:r>
              <a:rPr kumimoji="0" lang="es-ES" altLang="es-MX" sz="2400" b="1" i="1"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rPr>
              <a:t>0</a:t>
            </a:r>
            <a:r>
              <a:rPr kumimoji="0" lang="es-ES" altLang="es-MX" sz="2400" b="0"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rPr>
              <a:t> representa que </a:t>
            </a:r>
            <a:r>
              <a:rPr kumimoji="0" lang="es-ES" altLang="es-MX" sz="2400" b="1" i="1"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rPr>
              <a:t>No Existe</a:t>
            </a:r>
            <a:r>
              <a:rPr kumimoji="0" lang="es-ES" altLang="es-MX" sz="2400" b="0"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rPr>
              <a:t> o </a:t>
            </a:r>
            <a:r>
              <a:rPr kumimoji="0" lang="es-ES" altLang="es-MX" sz="2400" b="1" i="1"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rPr>
              <a:t>No Hay</a:t>
            </a:r>
            <a:endParaRPr kumimoji="0" lang="es-MX" altLang="es-MX" sz="2400" b="0"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1" i="1"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rPr>
              <a:t> </a:t>
            </a:r>
            <a:endParaRPr kumimoji="0" lang="es-MX" altLang="es-MX" sz="2400" b="0"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1" i="1"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rPr>
              <a:t>		10</a:t>
            </a:r>
            <a:r>
              <a:rPr kumimoji="0" lang="es-ES" altLang="es-MX" sz="2400" b="0"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rPr>
              <a:t> representa que </a:t>
            </a:r>
            <a:r>
              <a:rPr kumimoji="0" lang="es-ES" altLang="es-MX" sz="2400" b="1" i="1"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rPr>
              <a:t>Existe</a:t>
            </a:r>
            <a:r>
              <a:rPr kumimoji="0" lang="es-ES" altLang="es-MX" sz="2400" b="0"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rPr>
              <a:t> o </a:t>
            </a:r>
            <a:r>
              <a:rPr kumimoji="0" lang="es-ES" altLang="es-MX" sz="2400" b="1" i="1"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rPr>
              <a:t>Si Hay</a:t>
            </a:r>
            <a:endParaRPr kumimoji="0" lang="es-MX" altLang="es-MX" sz="2400" b="0" i="0" u="none" strike="noStrike" kern="0" cap="none" spc="0" normalizeH="0" baseline="0" noProof="0" dirty="0" smtClean="0">
              <a:ln>
                <a:noFill/>
              </a:ln>
              <a:solidFill>
                <a:srgbClr val="2F2B2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46107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911" y="908720"/>
            <a:ext cx="8985433" cy="3744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99692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
        <p:nvSpPr>
          <p:cNvPr id="4" name="1 Rectángulo"/>
          <p:cNvSpPr>
            <a:spLocks noChangeArrowheads="1"/>
          </p:cNvSpPr>
          <p:nvPr/>
        </p:nvSpPr>
        <p:spPr bwMode="auto">
          <a:xfrm>
            <a:off x="776288" y="531813"/>
            <a:ext cx="24913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1"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Método DELPHI</a:t>
            </a:r>
            <a:endParaRPr kumimoji="0" lang="es-MX"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endParaRPr>
          </a:p>
        </p:txBody>
      </p:sp>
      <p:sp>
        <p:nvSpPr>
          <p:cNvPr id="5" name="2 Rectángulo"/>
          <p:cNvSpPr>
            <a:spLocks noChangeArrowheads="1"/>
          </p:cNvSpPr>
          <p:nvPr/>
        </p:nvSpPr>
        <p:spPr bwMode="auto">
          <a:xfrm>
            <a:off x="1398588" y="1125538"/>
            <a:ext cx="14001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Expertos</a:t>
            </a:r>
            <a:endParaRPr kumimoji="0" lang="es-MX"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endParaRPr>
          </a:p>
        </p:txBody>
      </p:sp>
      <p:sp>
        <p:nvSpPr>
          <p:cNvPr id="6" name="3 Rectángulo"/>
          <p:cNvSpPr>
            <a:spLocks noChangeArrowheads="1"/>
          </p:cNvSpPr>
          <p:nvPr/>
        </p:nvSpPr>
        <p:spPr bwMode="auto">
          <a:xfrm>
            <a:off x="1908175" y="1936750"/>
            <a:ext cx="45720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En donde se utiliza?</a:t>
            </a:r>
            <a:endParaRPr kumimoji="0" lang="es-MX"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 </a:t>
            </a:r>
            <a:endParaRPr kumimoji="0" lang="es-MX"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 </a:t>
            </a:r>
            <a:endParaRPr kumimoji="0" lang="es-MX"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		Quienes lo utilizan</a:t>
            </a:r>
            <a:endParaRPr kumimoji="0" lang="es-MX"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 </a:t>
            </a:r>
            <a:endParaRPr kumimoji="0" lang="es-MX" altLang="es-MX" sz="2400" b="0"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933825"/>
            <a:ext cx="2838450" cy="193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4 Rectángulo"/>
          <p:cNvSpPr>
            <a:spLocks noChangeArrowheads="1"/>
          </p:cNvSpPr>
          <p:nvPr/>
        </p:nvSpPr>
        <p:spPr bwMode="auto">
          <a:xfrm>
            <a:off x="1500188" y="4530725"/>
            <a:ext cx="165462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s-ES" altLang="es-MX" sz="2400" b="1"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rPr>
              <a:t>Ejemplos:</a:t>
            </a:r>
            <a:endParaRPr kumimoji="0" lang="es-MX" altLang="es-MX" sz="2400" b="1" i="0" u="none" strike="noStrike" kern="0" cap="none" spc="0" normalizeH="0" baseline="0" noProof="0" smtClean="0">
              <a:ln>
                <a:noFill/>
              </a:ln>
              <a:solidFill>
                <a:srgbClr val="2F2B2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539571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TotalTime>
  <Words>385</Words>
  <Application>Microsoft Office PowerPoint</Application>
  <PresentationFormat>Presentación en pantalla (4:3)</PresentationFormat>
  <Paragraphs>52</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2</vt:i4>
      </vt:variant>
      <vt:variant>
        <vt:lpstr>Títulos de diapositiva</vt:lpstr>
      </vt:variant>
      <vt:variant>
        <vt:i4>10</vt:i4>
      </vt:variant>
    </vt:vector>
  </HeadingPairs>
  <TitlesOfParts>
    <vt:vector size="15" baseType="lpstr">
      <vt:lpstr>Arial</vt:lpstr>
      <vt:lpstr>Calibri</vt:lpstr>
      <vt:lpstr>Times New Roman</vt:lpstr>
      <vt:lpstr>Tema de Office</vt:lpstr>
      <vt:lpstr>1_Tema de Office</vt:lpstr>
      <vt:lpstr>Técnicas cualitativas de localización de planta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Referencias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Cuenta Microsoft</cp:lastModifiedBy>
  <cp:revision>21</cp:revision>
  <dcterms:created xsi:type="dcterms:W3CDTF">2012-12-04T21:22:09Z</dcterms:created>
  <dcterms:modified xsi:type="dcterms:W3CDTF">2017-03-28T19:13:56Z</dcterms:modified>
</cp:coreProperties>
</file>