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9" r:id="rId5"/>
    <p:sldId id="272" r:id="rId6"/>
    <p:sldId id="273" r:id="rId7"/>
    <p:sldId id="271" r:id="rId8"/>
    <p:sldId id="270" r:id="rId9"/>
    <p:sldId id="262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2086" autoAdjust="0"/>
  </p:normalViewPr>
  <p:slideViewPr>
    <p:cSldViewPr>
      <p:cViewPr>
        <p:scale>
          <a:sx n="124" d="100"/>
          <a:sy n="124" d="100"/>
        </p:scale>
        <p:origin x="1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</a:t>
            </a:r>
            <a:r>
              <a:rPr lang="es-MX" dirty="0" smtClean="0"/>
              <a:t>UTURE TENSE</a:t>
            </a:r>
            <a:br>
              <a:rPr lang="es-MX" dirty="0" smtClean="0"/>
            </a:br>
            <a:r>
              <a:rPr lang="es-MX" dirty="0" smtClean="0"/>
              <a:t>GOING TO/WILL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81399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El tiempo futuro lo vamos a utilizar para eventos que se van a desarrollar en un tiempo posterior; puede utilizarse para decisiones, planes, intenciones.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future tense for events that they will happened after. We are going to use for decisions, plans or intentions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Keywords: future, decisions, plans, intentions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2"/>
          <p:cNvSpPr txBox="1">
            <a:spLocks/>
          </p:cNvSpPr>
          <p:nvPr/>
        </p:nvSpPr>
        <p:spPr>
          <a:xfrm>
            <a:off x="72360" y="1340768"/>
            <a:ext cx="9071640" cy="34347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6000" b="1" dirty="0" smtClean="0"/>
              <a:t>Future Tense: "</a:t>
            </a:r>
            <a:r>
              <a:rPr lang="de-DE" sz="6000" b="1" i="1" dirty="0" smtClean="0"/>
              <a:t>Will" </a:t>
            </a:r>
            <a:r>
              <a:rPr lang="de-DE" sz="6000" b="1" dirty="0" smtClean="0"/>
              <a:t>Vs. "</a:t>
            </a:r>
            <a:r>
              <a:rPr lang="de-DE" sz="6000" b="1" i="1" dirty="0" smtClean="0"/>
              <a:t>Going To"</a:t>
            </a: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  <a:p>
            <a:pPr algn="ctr"/>
            <a:endParaRPr lang="de-DE" sz="900" b="1" i="1" dirty="0" smtClean="0">
              <a:solidFill>
                <a:srgbClr val="FF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2"/>
          <p:cNvSpPr txBox="1">
            <a:spLocks/>
          </p:cNvSpPr>
          <p:nvPr/>
        </p:nvSpPr>
        <p:spPr>
          <a:xfrm>
            <a:off x="969166" y="620688"/>
            <a:ext cx="4107600" cy="467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de-DE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 algn="ctr"/>
            <a:endParaRPr lang="de-DE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 algn="just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We use the future tense to talk about events, ideas or experiences which haven't taken place yet.</a:t>
            </a:r>
            <a:endParaRPr lang="de-DE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  <p:pic>
        <p:nvPicPr>
          <p:cNvPr id="3" name="Imagen 4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5223332" y="1335944"/>
            <a:ext cx="3743706" cy="328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107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539552" y="1252440"/>
            <a:ext cx="4107600" cy="3221640"/>
          </a:xfrm>
          <a:prstGeom prst="rect">
            <a:avLst/>
          </a:prstGeom>
        </p:spPr>
      </p:pic>
      <p:sp>
        <p:nvSpPr>
          <p:cNvPr id="3" name="Marcador de texto 3"/>
          <p:cNvSpPr txBox="1">
            <a:spLocks/>
          </p:cNvSpPr>
          <p:nvPr/>
        </p:nvSpPr>
        <p:spPr>
          <a:xfrm>
            <a:off x="4860032" y="836712"/>
            <a:ext cx="4107600" cy="467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There are a number of ways of expressing the future, but we will deal here with the most important ones: 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 and 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GOING TO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.</a:t>
            </a:r>
            <a:endParaRPr lang="de-DE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83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2"/>
          <p:cNvSpPr txBox="1">
            <a:spLocks/>
          </p:cNvSpPr>
          <p:nvPr/>
        </p:nvSpPr>
        <p:spPr>
          <a:xfrm>
            <a:off x="467544" y="836161"/>
            <a:ext cx="4107600" cy="363791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sz="2400" dirty="0" smtClean="0">
                <a:effectLst>
                  <a:outerShdw dist="17961" dir="2700000">
                    <a:scrgbClr r="0" g="0" b="0"/>
                  </a:outerShdw>
                </a:effectLst>
              </a:rPr>
              <a:t>To use </a:t>
            </a:r>
            <a:r>
              <a:rPr lang="de-DE" sz="2400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 </a:t>
            </a:r>
            <a:r>
              <a:rPr lang="de-DE" sz="2400" dirty="0" smtClean="0">
                <a:effectLst>
                  <a:outerShdw dist="17961" dir="2700000">
                    <a:scrgbClr r="0" g="0" b="0"/>
                  </a:outerShdw>
                </a:effectLst>
              </a:rPr>
              <a:t>we follow the scheme below:</a:t>
            </a: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AFF: Will + verb in infinitive</a:t>
            </a: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NEG: Will + not + verb in infinitive / Won't + verb in infinitive</a:t>
            </a: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INT: Will + subject + verb in infinitive...?</a:t>
            </a:r>
            <a:endParaRPr lang="de-DE" dirty="0">
              <a:solidFill>
                <a:srgbClr val="333333"/>
              </a:solidFill>
              <a:effectLst>
                <a:outerShdw dist="17961" dir="2700000">
                  <a:scrgbClr r="0" g="0" b="0"/>
                </a:outerShdw>
              </a:effectLst>
              <a:latin typeface="Albany" pitchFamily="34"/>
              <a:cs typeface="Tahoma" pitchFamily="2"/>
            </a:endParaRPr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4780704" y="836161"/>
            <a:ext cx="4107600" cy="4672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I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 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study medicine when I finish high school.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I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won't 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(will+not) waste my time.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 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you be my first patient?</a:t>
            </a:r>
            <a:endParaRPr lang="de-DE" i="1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942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2"/>
          <p:cNvSpPr txBox="1">
            <a:spLocks/>
          </p:cNvSpPr>
          <p:nvPr/>
        </p:nvSpPr>
        <p:spPr>
          <a:xfrm>
            <a:off x="323528" y="836712"/>
            <a:ext cx="4107600" cy="472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sz="2800" dirty="0" smtClean="0">
                <a:effectLst>
                  <a:outerShdw dist="17961" dir="2700000">
                    <a:scrgbClr r="0" g="0" b="0"/>
                  </a:outerShdw>
                </a:effectLst>
              </a:rPr>
              <a:t>To use </a:t>
            </a:r>
            <a:r>
              <a:rPr lang="de-DE" sz="2800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GOING TO</a:t>
            </a:r>
            <a:r>
              <a:rPr lang="de-DE" sz="2800" dirty="0" smtClean="0">
                <a:effectLst>
                  <a:outerShdw dist="17961" dir="2700000">
                    <a:scrgbClr r="0" g="0" b="0"/>
                  </a:outerShdw>
                </a:effectLst>
              </a:rPr>
              <a:t> we follow the scheme below</a:t>
            </a:r>
            <a:r>
              <a:rPr lang="de-DE" sz="2800" b="1" dirty="0" smtClean="0">
                <a:effectLst>
                  <a:outerShdw dist="17961" dir="2700000">
                    <a:scrgbClr r="0" g="0" b="0"/>
                  </a:outerShdw>
                </a:effectLst>
              </a:rPr>
              <a:t>: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sz="2800" b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AFF: am/is/are + going to + verb in infinitive</a:t>
            </a:r>
          </a:p>
          <a:p>
            <a:pPr marL="0" lvl="2" indent="0" hangingPunct="0"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sz="2200" dirty="0" smtClean="0">
              <a:solidFill>
                <a:srgbClr val="333333"/>
              </a:solidFill>
              <a:effectLst>
                <a:outerShdw dist="17961" dir="2700000">
                  <a:scrgbClr r="0" g="0" b="0"/>
                </a:outerShdw>
              </a:effectLst>
              <a:latin typeface="Albany" pitchFamily="34"/>
              <a:cs typeface="Tahoma" pitchFamily="2"/>
            </a:endParaRP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NEG: am/is/are + not + going to + verb in infinitive</a:t>
            </a:r>
          </a:p>
          <a:p>
            <a:pPr marL="0" lvl="2" indent="0" hangingPunct="0"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sz="2200" dirty="0" smtClean="0">
              <a:solidFill>
                <a:srgbClr val="333333"/>
              </a:solidFill>
              <a:effectLst>
                <a:outerShdw dist="17961" dir="2700000">
                  <a:scrgbClr r="0" g="0" b="0"/>
                </a:outerShdw>
              </a:effectLst>
              <a:latin typeface="Albany" pitchFamily="34"/>
              <a:cs typeface="Tahoma" pitchFamily="2"/>
            </a:endParaRPr>
          </a:p>
          <a:p>
            <a:pPr marL="342900" lvl="2" indent="-342900" hangingPunct="0"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srgbClr val="333333"/>
                </a:solidFill>
                <a:effectLst>
                  <a:outerShdw dist="17961" dir="2700000">
                    <a:scrgbClr r="0" g="0" b="0"/>
                  </a:outerShdw>
                </a:effectLst>
                <a:latin typeface="Albany" pitchFamily="34"/>
                <a:cs typeface="Tahoma" pitchFamily="2"/>
              </a:rPr>
              <a:t>INT: am/is/are + subject + going to + verb in infinitive...?</a:t>
            </a:r>
            <a:endParaRPr lang="de-DE" sz="2200" dirty="0">
              <a:solidFill>
                <a:srgbClr val="333333"/>
              </a:solidFill>
              <a:effectLst>
                <a:outerShdw dist="17961" dir="2700000">
                  <a:scrgbClr r="0" g="0" b="0"/>
                </a:outerShdw>
              </a:effectLst>
              <a:latin typeface="Albany" pitchFamily="34"/>
              <a:cs typeface="Tahoma" pitchFamily="2"/>
            </a:endParaRPr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4636688" y="836712"/>
            <a:ext cx="4107600" cy="4672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She'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s going to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study for her exam.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She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isn't (is+not) going to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play computer games.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Is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she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going to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get good marks?</a:t>
            </a:r>
            <a:endParaRPr lang="de-DE" i="1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79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2"/>
          <p:cNvSpPr txBox="1">
            <a:spLocks/>
          </p:cNvSpPr>
          <p:nvPr/>
        </p:nvSpPr>
        <p:spPr>
          <a:xfrm>
            <a:off x="395536" y="620688"/>
            <a:ext cx="4107600" cy="476315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b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 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or</a:t>
            </a:r>
            <a:r>
              <a:rPr lang="de-DE" b="1" dirty="0" smtClean="0">
                <a:effectLst>
                  <a:outerShdw dist="17961" dir="2700000">
                    <a:scrgbClr r="0" g="0" b="0"/>
                  </a:outerShdw>
                </a:effectLst>
              </a:rPr>
              <a:t> GOING TO 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are used to express a prediction.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b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Ø"/>
            </a:pP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Both </a:t>
            </a:r>
            <a:r>
              <a:rPr lang="de-DE" b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 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 and </a:t>
            </a:r>
            <a:r>
              <a:rPr lang="de-DE" b="1" dirty="0" smtClean="0">
                <a:effectLst>
                  <a:outerShdw dist="17961" dir="2700000">
                    <a:scrgbClr r="0" g="0" b="0"/>
                  </a:outerShdw>
                </a:effectLst>
              </a:rPr>
              <a:t>going to </a:t>
            </a:r>
            <a:r>
              <a:rPr lang="de-DE" dirty="0" smtClean="0">
                <a:effectLst>
                  <a:outerShdw dist="17961" dir="2700000">
                    <a:scrgbClr r="0" g="0" b="0"/>
                  </a:outerShdw>
                </a:effectLst>
              </a:rPr>
              <a:t>can express the idea of a general prediction in the future.</a:t>
            </a:r>
            <a:endParaRPr lang="de-DE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4790417" y="662004"/>
            <a:ext cx="4107600" cy="467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The year 2222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will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be a very interesting year.</a:t>
            </a: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de-DE" i="1" dirty="0" smtClean="0">
              <a:effectLst>
                <a:outerShdw dist="17961" dir="2700000">
                  <a:scrgbClr r="0" g="0" b="0"/>
                </a:outerShdw>
              </a:effectLst>
            </a:endParaRPr>
          </a:p>
          <a:p>
            <a:pPr>
              <a:buClr>
                <a:srgbClr val="99284C"/>
              </a:buClr>
              <a:buSzPct val="75000"/>
              <a:buFont typeface="Wingdings" panose="05000000000000000000" pitchFamily="2" charset="2"/>
              <a:buChar char="v"/>
            </a:pP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The year 2222 </a:t>
            </a:r>
            <a:r>
              <a:rPr lang="de-DE" b="1" i="1" dirty="0" smtClean="0">
                <a:effectLst>
                  <a:outerShdw dist="17961" dir="2700000">
                    <a:scrgbClr r="0" g="0" b="0"/>
                  </a:outerShdw>
                </a:effectLst>
              </a:rPr>
              <a:t>is going to</a:t>
            </a:r>
            <a:r>
              <a:rPr lang="de-DE" i="1" dirty="0" smtClean="0">
                <a:effectLst>
                  <a:outerShdw dist="17961" dir="2700000">
                    <a:scrgbClr r="0" g="0" b="0"/>
                  </a:outerShdw>
                </a:effectLst>
              </a:rPr>
              <a:t> be a very interesting year.</a:t>
            </a:r>
            <a:endParaRPr lang="de-DE" i="1" dirty="0">
              <a:effectLst>
                <a:outerShdw dist="17961" dir="2700000">
                  <a:scrgbClr r="0" g="0" b="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4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1560" y="2204864"/>
            <a:ext cx="80752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Redston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Ch.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Cunningham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G. (2010)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Face2face.Elementary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student’s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Cambridge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4809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353</Words>
  <Application>Microsoft Office PowerPoint</Application>
  <PresentationFormat>Presentación en pantalla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Albany</vt:lpstr>
      <vt:lpstr>Arial</vt:lpstr>
      <vt:lpstr>Calibri</vt:lpstr>
      <vt:lpstr>StarSymbol</vt:lpstr>
      <vt:lpstr>Tahoma</vt:lpstr>
      <vt:lpstr>Wingdings</vt:lpstr>
      <vt:lpstr>Tema de Office</vt:lpstr>
      <vt:lpstr>FUTURE TENSE GOING TO/WILL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30</cp:revision>
  <dcterms:created xsi:type="dcterms:W3CDTF">2012-12-04T21:22:09Z</dcterms:created>
  <dcterms:modified xsi:type="dcterms:W3CDTF">2017-03-24T22:45:09Z</dcterms:modified>
</cp:coreProperties>
</file>