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56" r:id="rId3"/>
    <p:sldId id="259" r:id="rId4"/>
    <p:sldId id="260" r:id="rId5"/>
    <p:sldId id="261" r:id="rId6"/>
    <p:sldId id="265" r:id="rId7"/>
    <p:sldId id="263" r:id="rId8"/>
    <p:sldId id="266" r:id="rId9"/>
    <p:sldId id="262"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2039" autoAdjust="0"/>
  </p:normalViewPr>
  <p:slideViewPr>
    <p:cSldViewPr>
      <p:cViewPr>
        <p:scale>
          <a:sx n="120" d="100"/>
          <a:sy n="120" d="100"/>
        </p:scale>
        <p:origin x="1350" y="84"/>
      </p:cViewPr>
      <p:guideLst>
        <p:guide orient="horz" pos="2160"/>
        <p:guide pos="2880"/>
      </p:guideLst>
    </p:cSldViewPr>
  </p:slideViewPr>
  <p:outlineViewPr>
    <p:cViewPr>
      <p:scale>
        <a:sx n="33" d="100"/>
        <a:sy n="33" d="100"/>
      </p:scale>
      <p:origin x="0" y="11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C93DA2-DE67-42BE-A8FA-79B62AA4BADE}" type="datetimeFigureOut">
              <a:rPr lang="es-MX" smtClean="0"/>
              <a:t>28/03/2017</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45FE18-429F-4D63-A3E9-787B9B5991F2}" type="slidenum">
              <a:rPr lang="es-MX" smtClean="0"/>
              <a:t>‹Nº›</a:t>
            </a:fld>
            <a:endParaRPr lang="es-MX"/>
          </a:p>
        </p:txBody>
      </p:sp>
    </p:spTree>
    <p:extLst>
      <p:ext uri="{BB962C8B-B14F-4D97-AF65-F5344CB8AC3E}">
        <p14:creationId xmlns:p14="http://schemas.microsoft.com/office/powerpoint/2010/main" val="2780547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6445FE18-429F-4D63-A3E9-787B9B5991F2}" type="slidenum">
              <a:rPr lang="es-MX" smtClean="0"/>
              <a:t>2</a:t>
            </a:fld>
            <a:endParaRPr lang="es-MX"/>
          </a:p>
        </p:txBody>
      </p:sp>
    </p:spTree>
    <p:extLst>
      <p:ext uri="{BB962C8B-B14F-4D97-AF65-F5344CB8AC3E}">
        <p14:creationId xmlns:p14="http://schemas.microsoft.com/office/powerpoint/2010/main" val="1382419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28/03/2017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28/03/2017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28/03/2017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DIAGRAMA CAUSA-EFECTO </a:t>
            </a:r>
            <a:endParaRPr lang="es-MX" dirty="0"/>
          </a:p>
        </p:txBody>
      </p:sp>
      <p:sp>
        <p:nvSpPr>
          <p:cNvPr id="4" name="3 Subtítulo"/>
          <p:cNvSpPr txBox="1">
            <a:spLocks noGrp="1"/>
          </p:cNvSpPr>
          <p:nvPr>
            <p:ph type="subTitle" idx="1"/>
          </p:nvPr>
        </p:nvSpPr>
        <p:spPr>
          <a:xfrm>
            <a:off x="1043608" y="3717032"/>
            <a:ext cx="7776864" cy="1877437"/>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t>
            </a:r>
            <a:r>
              <a:rPr lang="es-MX" sz="2000" b="1" dirty="0" smtClean="0">
                <a:solidFill>
                  <a:schemeClr val="tx1"/>
                </a:solidFill>
                <a:latin typeface="Arial" pitchFamily="34" charset="0"/>
                <a:cs typeface="Arial" pitchFamily="34" charset="0"/>
              </a:rPr>
              <a:t>Académica: Licenciatura en Ingeniería </a:t>
            </a:r>
            <a:r>
              <a:rPr lang="es-MX" sz="2000" b="1" dirty="0" smtClean="0">
                <a:solidFill>
                  <a:schemeClr val="tx1"/>
                </a:solidFill>
                <a:latin typeface="Arial" pitchFamily="34" charset="0"/>
                <a:cs typeface="Arial" pitchFamily="34" charset="0"/>
              </a:rPr>
              <a:t>Industrial </a:t>
            </a: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a:t>
            </a:r>
            <a:r>
              <a:rPr lang="es-MX" sz="2000" b="1" dirty="0" smtClean="0">
                <a:solidFill>
                  <a:schemeClr val="tx1"/>
                </a:solidFill>
                <a:latin typeface="Arial" pitchFamily="34" charset="0"/>
                <a:cs typeface="Arial" pitchFamily="34" charset="0"/>
              </a:rPr>
              <a:t>): Ing</a:t>
            </a:r>
            <a:r>
              <a:rPr lang="es-MX" sz="2000" b="1" dirty="0" smtClean="0">
                <a:solidFill>
                  <a:schemeClr val="tx1"/>
                </a:solidFill>
                <a:latin typeface="Arial" pitchFamily="34" charset="0"/>
                <a:cs typeface="Arial" pitchFamily="34" charset="0"/>
              </a:rPr>
              <a:t>. Gema Cristal García Almeida</a:t>
            </a:r>
          </a:p>
          <a:p>
            <a:pPr algn="l"/>
            <a:endParaRPr lang="es-MX" sz="2000" b="1" dirty="0" smtClean="0">
              <a:solidFill>
                <a:schemeClr val="tx1"/>
              </a:solidFill>
              <a:latin typeface="Arial" pitchFamily="34" charset="0"/>
              <a:cs typeface="Arial" pitchFamily="34" charset="0"/>
            </a:endParaRPr>
          </a:p>
          <a:p>
            <a:pPr algn="just"/>
            <a:r>
              <a:rPr lang="es-MX" sz="2000" b="1" dirty="0" smtClean="0">
                <a:solidFill>
                  <a:schemeClr val="tx1"/>
                </a:solidFill>
                <a:latin typeface="Arial" pitchFamily="34" charset="0"/>
                <a:cs typeface="Arial" pitchFamily="34" charset="0"/>
              </a:rPr>
              <a:t>Periodo:  </a:t>
            </a:r>
            <a:r>
              <a:rPr lang="es-MX" sz="2000" b="1" dirty="0" smtClean="0">
                <a:solidFill>
                  <a:schemeClr val="tx1"/>
                </a:solidFill>
                <a:latin typeface="Arial" pitchFamily="34" charset="0"/>
                <a:cs typeface="Arial" pitchFamily="34" charset="0"/>
              </a:rPr>
              <a:t>Enero-junio 2017</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67544" y="9952"/>
            <a:ext cx="8229600" cy="1143000"/>
          </a:xfrm>
        </p:spPr>
        <p:txBody>
          <a:bodyPr>
            <a:normAutofit/>
          </a:bodyPr>
          <a:lstStyle/>
          <a:p>
            <a:r>
              <a:rPr lang="es-MX" dirty="0" smtClean="0"/>
              <a:t>DIAGRAMA CAUSA-EFECTO</a:t>
            </a:r>
            <a:endParaRPr lang="es-MX" dirty="0"/>
          </a:p>
        </p:txBody>
      </p:sp>
      <p:sp>
        <p:nvSpPr>
          <p:cNvPr id="3" name="2 Marcador de contenido"/>
          <p:cNvSpPr>
            <a:spLocks noGrp="1"/>
          </p:cNvSpPr>
          <p:nvPr>
            <p:ph idx="1"/>
          </p:nvPr>
        </p:nvSpPr>
        <p:spPr>
          <a:xfrm>
            <a:off x="466555" y="1268760"/>
            <a:ext cx="8229600" cy="4525963"/>
          </a:xfrm>
        </p:spPr>
        <p:txBody>
          <a:bodyPr>
            <a:normAutofit fontScale="77500" lnSpcReduction="20000"/>
          </a:bodyPr>
          <a:lstStyle/>
          <a:p>
            <a:pPr marL="0" indent="0" algn="ctr">
              <a:buNone/>
            </a:pPr>
            <a:r>
              <a:rPr lang="es-MX" b="1" dirty="0">
                <a:latin typeface="Arial" pitchFamily="34" charset="0"/>
                <a:cs typeface="Arial" pitchFamily="34" charset="0"/>
              </a:rPr>
              <a:t>Resumen</a:t>
            </a:r>
          </a:p>
          <a:p>
            <a:pPr marL="0" indent="0" algn="ctr">
              <a:buNone/>
            </a:pPr>
            <a:endParaRPr lang="es-MX" sz="1000" b="1" dirty="0" smtClean="0">
              <a:latin typeface="Arial" pitchFamily="34" charset="0"/>
              <a:cs typeface="Arial" pitchFamily="34" charset="0"/>
            </a:endParaRPr>
          </a:p>
          <a:p>
            <a:pPr marL="0" indent="0" algn="just">
              <a:buNone/>
            </a:pPr>
            <a:r>
              <a:rPr lang="es-MX" sz="2800" dirty="0">
                <a:latin typeface="Arial" panose="020B0604020202020204" pitchFamily="34" charset="0"/>
                <a:cs typeface="Arial" panose="020B0604020202020204" pitchFamily="34" charset="0"/>
              </a:rPr>
              <a:t>Es una herramienta que representa la relación entre un efecto (problema) y todas las posibles causas que lo ocasionan. Es denominado Diagrama de Ishikawa o Diagrama de Espina de Pescado por ser parecido con el esqueleto de un pescado</a:t>
            </a:r>
            <a:r>
              <a:rPr lang="es-MX" sz="2000" dirty="0">
                <a:latin typeface="Arial" panose="020B0604020202020204" pitchFamily="34" charset="0"/>
                <a:cs typeface="Arial" panose="020B0604020202020204" pitchFamily="34" charset="0"/>
              </a:rPr>
              <a:t>.</a:t>
            </a:r>
          </a:p>
          <a:p>
            <a:pPr marL="0" indent="0" algn="ctr">
              <a:buNone/>
            </a:pPr>
            <a:endParaRPr lang="es-MX" sz="1000" b="1" dirty="0" smtClean="0">
              <a:latin typeface="Arial" pitchFamily="34" charset="0"/>
              <a:cs typeface="Arial" pitchFamily="34" charset="0"/>
            </a:endParaRPr>
          </a:p>
          <a:p>
            <a:pPr marL="0" indent="0" algn="ctr">
              <a:buNone/>
            </a:pPr>
            <a:r>
              <a:rPr lang="es-MX" b="1" dirty="0" err="1" smtClean="0">
                <a:latin typeface="Arial" pitchFamily="34" charset="0"/>
                <a:cs typeface="Arial" pitchFamily="34" charset="0"/>
              </a:rPr>
              <a:t>Abstract</a:t>
            </a:r>
            <a:endParaRPr lang="es-MX" b="1" dirty="0" smtClean="0">
              <a:latin typeface="Arial" pitchFamily="34" charset="0"/>
              <a:cs typeface="Arial" pitchFamily="34" charset="0"/>
            </a:endParaRPr>
          </a:p>
          <a:p>
            <a:pPr marL="0" indent="0" algn="just">
              <a:buNone/>
            </a:pPr>
            <a:r>
              <a:rPr lang="en-US" sz="2800" dirty="0"/>
              <a:t/>
            </a:r>
            <a:br>
              <a:rPr lang="en-US" sz="2800" dirty="0"/>
            </a:br>
            <a:r>
              <a:rPr lang="en-US" sz="2800" dirty="0">
                <a:latin typeface="Arial" panose="020B0604020202020204" pitchFamily="34" charset="0"/>
                <a:cs typeface="Arial" panose="020B0604020202020204" pitchFamily="34" charset="0"/>
              </a:rPr>
              <a:t>It is a tool that represents the relationship between an effect (problem) and all possible causes that cause it. It is called Ishikawa Diagram or Fishbone Diagram because it looks like the skeleton of a </a:t>
            </a:r>
            <a:r>
              <a:rPr lang="en-US" sz="2800" dirty="0" smtClean="0">
                <a:latin typeface="Arial" panose="020B0604020202020204" pitchFamily="34" charset="0"/>
                <a:cs typeface="Arial" panose="020B0604020202020204" pitchFamily="34" charset="0"/>
              </a:rPr>
              <a:t>fish.</a:t>
            </a:r>
          </a:p>
          <a:p>
            <a:pPr marL="0" indent="0" algn="just">
              <a:buNone/>
            </a:pPr>
            <a:endParaRPr lang="en-US" sz="2800" dirty="0" smtClean="0">
              <a:latin typeface="Arial" panose="020B0604020202020204" pitchFamily="34" charset="0"/>
              <a:cs typeface="Arial" panose="020B0604020202020204" pitchFamily="34" charset="0"/>
            </a:endParaRPr>
          </a:p>
          <a:p>
            <a:pPr marL="0" indent="0" algn="just">
              <a:buNone/>
            </a:pPr>
            <a:r>
              <a:rPr lang="en-US" sz="2800" b="1" dirty="0" smtClean="0">
                <a:latin typeface="Arial" panose="020B0604020202020204" pitchFamily="34" charset="0"/>
                <a:cs typeface="Arial" panose="020B0604020202020204" pitchFamily="34" charset="0"/>
              </a:rPr>
              <a:t>Keywords</a:t>
            </a:r>
            <a:r>
              <a:rPr lang="en-US" sz="2800" dirty="0" smtClean="0">
                <a:latin typeface="Arial" panose="020B0604020202020204" pitchFamily="34" charset="0"/>
                <a:cs typeface="Arial" panose="020B0604020202020204" pitchFamily="34" charset="0"/>
              </a:rPr>
              <a:t>: diagram</a:t>
            </a:r>
            <a:endParaRPr lang="es-MX" sz="2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smtClean="0">
                <a:latin typeface="Arial" pitchFamily="34" charset="0"/>
                <a:cs typeface="Arial" pitchFamily="34" charset="0"/>
              </a:rPr>
              <a:t>DIAGRAMA CAUSA-EFECTO</a:t>
            </a:r>
            <a:endParaRPr lang="es-MX" b="1" dirty="0">
              <a:latin typeface="Arial" pitchFamily="34" charset="0"/>
              <a:cs typeface="Arial" pitchFamily="34" charset="0"/>
            </a:endParaRPr>
          </a:p>
        </p:txBody>
      </p:sp>
      <p:sp>
        <p:nvSpPr>
          <p:cNvPr id="3" name="2 Marcador de contenido"/>
          <p:cNvSpPr>
            <a:spLocks noGrp="1"/>
          </p:cNvSpPr>
          <p:nvPr>
            <p:ph idx="1"/>
          </p:nvPr>
        </p:nvSpPr>
        <p:spPr>
          <a:xfrm>
            <a:off x="467544" y="1268760"/>
            <a:ext cx="8229600" cy="4525963"/>
          </a:xfrm>
        </p:spPr>
        <p:txBody>
          <a:bodyPr>
            <a:normAutofit/>
          </a:bodyPr>
          <a:lstStyle/>
          <a:p>
            <a:endParaRPr lang="es-MX" b="1" dirty="0">
              <a:latin typeface="Arial" panose="020B0604020202020204" pitchFamily="34" charset="0"/>
              <a:cs typeface="Arial" pitchFamily="34" charset="0"/>
            </a:endParaRPr>
          </a:p>
          <a:p>
            <a:pPr marL="0" indent="0" algn="just">
              <a:buNone/>
            </a:pPr>
            <a:r>
              <a:rPr lang="es-MX" dirty="0">
                <a:latin typeface="Arial" panose="020B0604020202020204" pitchFamily="34" charset="0"/>
                <a:cs typeface="Arial" panose="020B0604020202020204" pitchFamily="34" charset="0"/>
              </a:rPr>
              <a:t>Se utiliza para clarificar las causas de un problema. Clasifica las diversas causas que se piensa que afectan los resultados del trabajo, señalando con flechas la relación causa – efecto entre ellas.</a:t>
            </a:r>
          </a:p>
          <a:p>
            <a:pPr marL="0" indent="0">
              <a:buNone/>
            </a:pPr>
            <a:endParaRPr lang="es-MX" b="1" dirty="0">
              <a:latin typeface="Arial" pitchFamily="34" charset="0"/>
              <a:cs typeface="Arial" pitchFamily="34" charset="0"/>
            </a:endParaRPr>
          </a:p>
        </p:txBody>
      </p:sp>
    </p:spTree>
    <p:extLst>
      <p:ext uri="{BB962C8B-B14F-4D97-AF65-F5344CB8AC3E}">
        <p14:creationId xmlns:p14="http://schemas.microsoft.com/office/powerpoint/2010/main" val="3885411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5256584"/>
          </a:xfrm>
        </p:spPr>
        <p:txBody>
          <a:bodyPr>
            <a:normAutofit/>
          </a:bodyPr>
          <a:lstStyle/>
          <a:p>
            <a:pPr marL="0" indent="0">
              <a:buNone/>
            </a:pPr>
            <a:r>
              <a:rPr lang="es-MX" sz="2800" dirty="0">
                <a:latin typeface="Arial" panose="020B0604020202020204" pitchFamily="34" charset="0"/>
                <a:cs typeface="Arial" panose="020B0604020202020204" pitchFamily="34" charset="0"/>
              </a:rPr>
              <a:t>S</a:t>
            </a:r>
            <a:r>
              <a:rPr lang="es-MX" sz="2800" dirty="0" smtClean="0">
                <a:latin typeface="Arial" panose="020B0604020202020204" pitchFamily="34" charset="0"/>
                <a:cs typeface="Arial" panose="020B0604020202020204" pitchFamily="34" charset="0"/>
              </a:rPr>
              <a:t>e construye siguiendo los siguientes pasos:</a:t>
            </a:r>
          </a:p>
          <a:p>
            <a:pPr marL="0" indent="0">
              <a:buNone/>
            </a:pPr>
            <a:endParaRPr lang="es-MX" sz="2800" dirty="0" smtClean="0">
              <a:latin typeface="Arial" panose="020B0604020202020204" pitchFamily="34" charset="0"/>
              <a:cs typeface="Arial" panose="020B0604020202020204" pitchFamily="34" charset="0"/>
            </a:endParaRPr>
          </a:p>
          <a:p>
            <a:pPr marL="64008" indent="0" algn="just">
              <a:buNone/>
            </a:pPr>
            <a:r>
              <a:rPr lang="es-MX" sz="2800" dirty="0">
                <a:latin typeface="Arial" panose="020B0604020202020204" pitchFamily="34" charset="0"/>
                <a:cs typeface="Arial" panose="020B0604020202020204" pitchFamily="34" charset="0"/>
              </a:rPr>
              <a:t>1. Elaborar un enunciado claro del problemas.</a:t>
            </a:r>
          </a:p>
          <a:p>
            <a:pPr marL="64008" indent="0" algn="just">
              <a:buNone/>
            </a:pPr>
            <a:r>
              <a:rPr lang="es-MX" sz="2800" dirty="0">
                <a:latin typeface="Arial" panose="020B0604020202020204" pitchFamily="34" charset="0"/>
                <a:cs typeface="Arial" panose="020B0604020202020204" pitchFamily="34" charset="0"/>
              </a:rPr>
              <a:t>2. Dibujar el diagrama de esqueleto de pescado colocando el problema en el cuadro de la derecha.</a:t>
            </a:r>
          </a:p>
          <a:p>
            <a:pPr marL="64008" indent="0" algn="just">
              <a:buNone/>
            </a:pPr>
            <a:endParaRPr lang="es-MX" sz="2700" b="1" dirty="0" smtClean="0">
              <a:latin typeface="Arial" pitchFamily="34" charset="0"/>
              <a:cs typeface="Arial" pitchFamily="34" charset="0"/>
            </a:endParaRPr>
          </a:p>
          <a:p>
            <a:pPr marL="0" indent="0">
              <a:buNone/>
            </a:pPr>
            <a:endParaRPr lang="es-MX" sz="2700" b="1" dirty="0" smtClean="0">
              <a:latin typeface="Arial" pitchFamily="34" charset="0"/>
              <a:cs typeface="Arial" pitchFamily="34" charset="0"/>
            </a:endParaRPr>
          </a:p>
          <a:p>
            <a:pPr marL="0" indent="0">
              <a:buNone/>
            </a:pPr>
            <a:endParaRPr lang="es-MX" sz="2700" b="1" dirty="0">
              <a:latin typeface="Arial" pitchFamily="34" charset="0"/>
              <a:cs typeface="Arial" pitchFamily="34" charset="0"/>
            </a:endParaRPr>
          </a:p>
          <a:p>
            <a:pPr marL="0" indent="0">
              <a:buNone/>
            </a:pPr>
            <a:endParaRPr lang="es-MX" b="1" dirty="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332656"/>
            <a:ext cx="8229600" cy="5256584"/>
          </a:xfrm>
        </p:spPr>
        <p:txBody>
          <a:bodyPr>
            <a:normAutofit/>
          </a:bodyPr>
          <a:lstStyle/>
          <a:p>
            <a:pPr marL="0" indent="0">
              <a:buNone/>
            </a:pPr>
            <a:endParaRPr lang="es-MX" sz="2800" dirty="0" smtClean="0">
              <a:latin typeface="Arial" panose="020B0604020202020204" pitchFamily="34" charset="0"/>
              <a:cs typeface="Arial" panose="020B0604020202020204" pitchFamily="34" charset="0"/>
            </a:endParaRPr>
          </a:p>
          <a:p>
            <a:pPr marL="64008" indent="0" algn="just">
              <a:buNone/>
            </a:pPr>
            <a:r>
              <a:rPr lang="es-MX" sz="2800" dirty="0" smtClean="0">
                <a:latin typeface="Arial" panose="020B0604020202020204" pitchFamily="34" charset="0"/>
                <a:cs typeface="Arial" panose="020B0604020202020204" pitchFamily="34" charset="0"/>
              </a:rPr>
              <a:t>3</a:t>
            </a:r>
            <a:r>
              <a:rPr lang="es-MX" sz="2800" dirty="0">
                <a:latin typeface="Arial" panose="020B0604020202020204" pitchFamily="34" charset="0"/>
                <a:cs typeface="Arial" panose="020B0604020202020204" pitchFamily="34" charset="0"/>
              </a:rPr>
              <a:t>. Identificar las categorías, factores contribuyentes o causas principales (las más comunes utilizadas son: equipo, método, personal, usuario, aunque puede colocar otras categorías de acuerdo al problema que se esta trabajando como: gestión y medio ambiente entre otras) y grafique las espinas grandes oblicuas a la flecha central o esqueleto.</a:t>
            </a:r>
          </a:p>
          <a:p>
            <a:pPr marL="0" indent="0">
              <a:buNone/>
            </a:pPr>
            <a:endParaRPr lang="es-MX" sz="2700" b="1" dirty="0" smtClean="0">
              <a:latin typeface="Arial" pitchFamily="34" charset="0"/>
              <a:cs typeface="Arial" pitchFamily="34" charset="0"/>
            </a:endParaRPr>
          </a:p>
          <a:p>
            <a:pPr marL="0" indent="0">
              <a:buNone/>
            </a:pPr>
            <a:endParaRPr lang="es-MX" sz="2700" b="1" dirty="0" smtClean="0">
              <a:latin typeface="Arial" pitchFamily="34" charset="0"/>
              <a:cs typeface="Arial" pitchFamily="34" charset="0"/>
            </a:endParaRPr>
          </a:p>
          <a:p>
            <a:pPr marL="0" indent="0">
              <a:buNone/>
            </a:pPr>
            <a:endParaRPr lang="es-MX" sz="2700" b="1" dirty="0">
              <a:latin typeface="Arial" pitchFamily="34" charset="0"/>
              <a:cs typeface="Arial" pitchFamily="34" charset="0"/>
            </a:endParaRPr>
          </a:p>
          <a:p>
            <a:pPr marL="0" indent="0">
              <a:buNone/>
            </a:pPr>
            <a:endParaRPr lang="es-MX" b="1" dirty="0">
              <a:latin typeface="Arial" pitchFamily="34" charset="0"/>
              <a:cs typeface="Arial" pitchFamily="34" charset="0"/>
            </a:endParaRPr>
          </a:p>
        </p:txBody>
      </p:sp>
    </p:spTree>
    <p:extLst>
      <p:ext uri="{BB962C8B-B14F-4D97-AF65-F5344CB8AC3E}">
        <p14:creationId xmlns:p14="http://schemas.microsoft.com/office/powerpoint/2010/main" val="441080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052736"/>
            <a:ext cx="8229600" cy="3168352"/>
          </a:xfrm>
        </p:spPr>
        <p:txBody>
          <a:bodyPr>
            <a:normAutofit/>
          </a:bodyPr>
          <a:lstStyle/>
          <a:p>
            <a:pPr marL="64008" indent="0">
              <a:buNone/>
            </a:pPr>
            <a:r>
              <a:rPr lang="es-MX" sz="2800" dirty="0">
                <a:latin typeface="Arial" panose="020B0604020202020204" pitchFamily="34" charset="0"/>
                <a:cs typeface="Arial" panose="020B0604020202020204" pitchFamily="34" charset="0"/>
              </a:rPr>
              <a:t>4. Grafique las causas principales en oblicuas a la flecha central.</a:t>
            </a:r>
          </a:p>
          <a:p>
            <a:pPr marL="64008" indent="0" algn="just">
              <a:buNone/>
            </a:pPr>
            <a:r>
              <a:rPr lang="es-MX" sz="2800" dirty="0">
                <a:latin typeface="Arial" panose="020B0604020202020204" pitchFamily="34" charset="0"/>
                <a:cs typeface="Arial" panose="020B0604020202020204" pitchFamily="34" charset="0"/>
              </a:rPr>
              <a:t>5. Cuando sea posible determinar las causas de 2er y 3er nivel de acuerdo a cada elemento analizado, se grafican como oblicuas a las categorías.</a:t>
            </a:r>
          </a:p>
          <a:p>
            <a:pPr marL="0" indent="0" algn="just">
              <a:buNone/>
            </a:pPr>
            <a:endParaRPr lang="es-MX"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4043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cxnSp>
        <p:nvCxnSpPr>
          <p:cNvPr id="4" name="3 Conector recto"/>
          <p:cNvCxnSpPr/>
          <p:nvPr/>
        </p:nvCxnSpPr>
        <p:spPr>
          <a:xfrm>
            <a:off x="1369368" y="2754992"/>
            <a:ext cx="5832648"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5" name="4 Conector recto de flecha"/>
          <p:cNvCxnSpPr/>
          <p:nvPr/>
        </p:nvCxnSpPr>
        <p:spPr>
          <a:xfrm>
            <a:off x="2305472" y="1602864"/>
            <a:ext cx="1316752" cy="1067936"/>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6" name="5 Conector recto de flecha"/>
          <p:cNvCxnSpPr/>
          <p:nvPr/>
        </p:nvCxnSpPr>
        <p:spPr>
          <a:xfrm>
            <a:off x="4879464" y="1602864"/>
            <a:ext cx="1512168" cy="112584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7" name="6 Conector recto de flecha"/>
          <p:cNvCxnSpPr/>
          <p:nvPr/>
        </p:nvCxnSpPr>
        <p:spPr>
          <a:xfrm flipV="1">
            <a:off x="3241576" y="2827000"/>
            <a:ext cx="1152128" cy="151216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8" name="7 CuadroTexto"/>
          <p:cNvSpPr txBox="1"/>
          <p:nvPr/>
        </p:nvSpPr>
        <p:spPr>
          <a:xfrm>
            <a:off x="3650392" y="1869420"/>
            <a:ext cx="2160240" cy="369332"/>
          </a:xfrm>
          <a:prstGeom prst="rect">
            <a:avLst/>
          </a:prstGeom>
          <a:noFill/>
        </p:spPr>
        <p:txBody>
          <a:bodyPr wrap="square" rtlCol="0">
            <a:spAutoFit/>
          </a:bodyPr>
          <a:lstStyle/>
          <a:p>
            <a:r>
              <a:rPr lang="es-MX" dirty="0" smtClean="0"/>
              <a:t>Riesgo2.1</a:t>
            </a:r>
            <a:endParaRPr lang="es-MX" dirty="0"/>
          </a:p>
        </p:txBody>
      </p:sp>
      <p:cxnSp>
        <p:nvCxnSpPr>
          <p:cNvPr id="9" name="8 Conector recto de flecha"/>
          <p:cNvCxnSpPr/>
          <p:nvPr/>
        </p:nvCxnSpPr>
        <p:spPr>
          <a:xfrm>
            <a:off x="4825752" y="2054086"/>
            <a:ext cx="504056" cy="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
        <p:nvSpPr>
          <p:cNvPr id="10" name="9 CuadroTexto"/>
          <p:cNvSpPr txBox="1"/>
          <p:nvPr/>
        </p:nvSpPr>
        <p:spPr>
          <a:xfrm>
            <a:off x="3997660" y="2206486"/>
            <a:ext cx="2160240" cy="369332"/>
          </a:xfrm>
          <a:prstGeom prst="rect">
            <a:avLst/>
          </a:prstGeom>
          <a:noFill/>
        </p:spPr>
        <p:txBody>
          <a:bodyPr wrap="square" rtlCol="0">
            <a:spAutoFit/>
          </a:bodyPr>
          <a:lstStyle/>
          <a:p>
            <a:r>
              <a:rPr lang="es-MX" dirty="0" smtClean="0"/>
              <a:t>Riesgo2.2</a:t>
            </a:r>
          </a:p>
        </p:txBody>
      </p:sp>
      <p:cxnSp>
        <p:nvCxnSpPr>
          <p:cNvPr id="11" name="10 Conector recto de flecha"/>
          <p:cNvCxnSpPr/>
          <p:nvPr/>
        </p:nvCxnSpPr>
        <p:spPr>
          <a:xfrm>
            <a:off x="5230180" y="2326134"/>
            <a:ext cx="504056" cy="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
        <p:nvSpPr>
          <p:cNvPr id="12" name="11 Rectángulo"/>
          <p:cNvSpPr/>
          <p:nvPr/>
        </p:nvSpPr>
        <p:spPr>
          <a:xfrm>
            <a:off x="3995936" y="692696"/>
            <a:ext cx="228596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Categoría 2 de Riesgos </a:t>
            </a:r>
            <a:endParaRPr lang="es-MX" b="1" dirty="0"/>
          </a:p>
        </p:txBody>
      </p:sp>
      <p:sp>
        <p:nvSpPr>
          <p:cNvPr id="13" name="12 Rectángulo"/>
          <p:cNvSpPr/>
          <p:nvPr/>
        </p:nvSpPr>
        <p:spPr>
          <a:xfrm>
            <a:off x="955616" y="738768"/>
            <a:ext cx="228596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Categoría 1 de Riesgos </a:t>
            </a:r>
            <a:endParaRPr lang="es-MX" b="1" dirty="0"/>
          </a:p>
        </p:txBody>
      </p:sp>
      <p:sp>
        <p:nvSpPr>
          <p:cNvPr id="14" name="13 CuadroTexto"/>
          <p:cNvSpPr txBox="1"/>
          <p:nvPr/>
        </p:nvSpPr>
        <p:spPr>
          <a:xfrm>
            <a:off x="814696" y="1615678"/>
            <a:ext cx="2160240" cy="369332"/>
          </a:xfrm>
          <a:prstGeom prst="rect">
            <a:avLst/>
          </a:prstGeom>
          <a:noFill/>
        </p:spPr>
        <p:txBody>
          <a:bodyPr wrap="square" rtlCol="0">
            <a:spAutoFit/>
          </a:bodyPr>
          <a:lstStyle/>
          <a:p>
            <a:r>
              <a:rPr lang="es-MX" dirty="0" smtClean="0"/>
              <a:t>Riesgo 1.1</a:t>
            </a:r>
            <a:endParaRPr lang="es-MX" dirty="0"/>
          </a:p>
        </p:txBody>
      </p:sp>
      <p:cxnSp>
        <p:nvCxnSpPr>
          <p:cNvPr id="15" name="14 Conector recto de flecha"/>
          <p:cNvCxnSpPr/>
          <p:nvPr/>
        </p:nvCxnSpPr>
        <p:spPr>
          <a:xfrm>
            <a:off x="2012896" y="1800344"/>
            <a:ext cx="504056" cy="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
        <p:nvSpPr>
          <p:cNvPr id="16" name="15 CuadroTexto"/>
          <p:cNvSpPr txBox="1"/>
          <p:nvPr/>
        </p:nvSpPr>
        <p:spPr>
          <a:xfrm>
            <a:off x="1029780" y="1883834"/>
            <a:ext cx="2160240" cy="369332"/>
          </a:xfrm>
          <a:prstGeom prst="rect">
            <a:avLst/>
          </a:prstGeom>
          <a:noFill/>
        </p:spPr>
        <p:txBody>
          <a:bodyPr wrap="square" rtlCol="0">
            <a:spAutoFit/>
          </a:bodyPr>
          <a:lstStyle/>
          <a:p>
            <a:r>
              <a:rPr lang="es-MX" dirty="0" smtClean="0"/>
              <a:t>Riesgo1.2</a:t>
            </a:r>
          </a:p>
        </p:txBody>
      </p:sp>
      <p:cxnSp>
        <p:nvCxnSpPr>
          <p:cNvPr id="17" name="16 Conector recto de flecha"/>
          <p:cNvCxnSpPr/>
          <p:nvPr/>
        </p:nvCxnSpPr>
        <p:spPr>
          <a:xfrm>
            <a:off x="2305472" y="2054086"/>
            <a:ext cx="504056" cy="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
        <p:nvSpPr>
          <p:cNvPr id="18" name="17 Rectángulo"/>
          <p:cNvSpPr/>
          <p:nvPr/>
        </p:nvSpPr>
        <p:spPr>
          <a:xfrm>
            <a:off x="7274024" y="1869420"/>
            <a:ext cx="1584176" cy="174966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b="1" dirty="0" smtClean="0">
                <a:solidFill>
                  <a:schemeClr val="tx1"/>
                </a:solidFill>
              </a:rPr>
              <a:t>ÁREA O PROCESO DE INTERÉS</a:t>
            </a:r>
            <a:endParaRPr lang="es-MX" b="1" dirty="0">
              <a:solidFill>
                <a:schemeClr val="tx1"/>
              </a:solidFill>
            </a:endParaRPr>
          </a:p>
        </p:txBody>
      </p:sp>
      <p:cxnSp>
        <p:nvCxnSpPr>
          <p:cNvPr id="19" name="18 Conector recto de flecha"/>
          <p:cNvCxnSpPr/>
          <p:nvPr/>
        </p:nvCxnSpPr>
        <p:spPr>
          <a:xfrm>
            <a:off x="2685964" y="2367796"/>
            <a:ext cx="504056" cy="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
        <p:nvSpPr>
          <p:cNvPr id="20" name="19 CuadroTexto"/>
          <p:cNvSpPr txBox="1"/>
          <p:nvPr/>
        </p:nvSpPr>
        <p:spPr>
          <a:xfrm>
            <a:off x="1553032" y="2165784"/>
            <a:ext cx="2160240" cy="369332"/>
          </a:xfrm>
          <a:prstGeom prst="rect">
            <a:avLst/>
          </a:prstGeom>
          <a:noFill/>
        </p:spPr>
        <p:txBody>
          <a:bodyPr wrap="square" rtlCol="0">
            <a:spAutoFit/>
          </a:bodyPr>
          <a:lstStyle/>
          <a:p>
            <a:r>
              <a:rPr lang="es-MX" dirty="0" smtClean="0"/>
              <a:t>Riesgo1.3</a:t>
            </a:r>
          </a:p>
        </p:txBody>
      </p:sp>
      <p:sp>
        <p:nvSpPr>
          <p:cNvPr id="21" name="20 Rectángulo"/>
          <p:cNvSpPr/>
          <p:nvPr/>
        </p:nvSpPr>
        <p:spPr>
          <a:xfrm>
            <a:off x="2012896" y="4339168"/>
            <a:ext cx="228596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Categoría 3 de Riesgos </a:t>
            </a:r>
            <a:endParaRPr lang="es-MX" b="1" dirty="0"/>
          </a:p>
        </p:txBody>
      </p:sp>
      <p:sp>
        <p:nvSpPr>
          <p:cNvPr id="22" name="21 CuadroTexto"/>
          <p:cNvSpPr txBox="1"/>
          <p:nvPr/>
        </p:nvSpPr>
        <p:spPr>
          <a:xfrm>
            <a:off x="2476012" y="2874878"/>
            <a:ext cx="2160240" cy="369332"/>
          </a:xfrm>
          <a:prstGeom prst="rect">
            <a:avLst/>
          </a:prstGeom>
          <a:noFill/>
        </p:spPr>
        <p:txBody>
          <a:bodyPr wrap="square" rtlCol="0">
            <a:spAutoFit/>
          </a:bodyPr>
          <a:lstStyle/>
          <a:p>
            <a:r>
              <a:rPr lang="es-MX" dirty="0" smtClean="0"/>
              <a:t>Riesgo 3.1</a:t>
            </a:r>
            <a:endParaRPr lang="es-MX" dirty="0"/>
          </a:p>
        </p:txBody>
      </p:sp>
      <p:cxnSp>
        <p:nvCxnSpPr>
          <p:cNvPr id="23" name="22 Conector recto de flecha"/>
          <p:cNvCxnSpPr/>
          <p:nvPr/>
        </p:nvCxnSpPr>
        <p:spPr>
          <a:xfrm>
            <a:off x="3650392" y="3059544"/>
            <a:ext cx="504056" cy="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24" name="23 Conector recto de flecha"/>
          <p:cNvCxnSpPr>
            <a:stCxn id="25" idx="1"/>
          </p:cNvCxnSpPr>
          <p:nvPr/>
        </p:nvCxnSpPr>
        <p:spPr>
          <a:xfrm flipH="1">
            <a:off x="3997660" y="3390384"/>
            <a:ext cx="557768" cy="1268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
        <p:nvSpPr>
          <p:cNvPr id="25" name="24 CuadroTexto"/>
          <p:cNvSpPr txBox="1"/>
          <p:nvPr/>
        </p:nvSpPr>
        <p:spPr>
          <a:xfrm>
            <a:off x="4555428" y="3205718"/>
            <a:ext cx="2160240" cy="369332"/>
          </a:xfrm>
          <a:prstGeom prst="rect">
            <a:avLst/>
          </a:prstGeom>
          <a:noFill/>
        </p:spPr>
        <p:txBody>
          <a:bodyPr wrap="square" rtlCol="0">
            <a:spAutoFit/>
          </a:bodyPr>
          <a:lstStyle/>
          <a:p>
            <a:r>
              <a:rPr lang="es-MX" dirty="0" smtClean="0"/>
              <a:t>Riesgo 3.2</a:t>
            </a:r>
            <a:endParaRPr lang="es-MX" dirty="0"/>
          </a:p>
        </p:txBody>
      </p:sp>
      <p:cxnSp>
        <p:nvCxnSpPr>
          <p:cNvPr id="26" name="25 Conector recto de flecha"/>
          <p:cNvCxnSpPr/>
          <p:nvPr/>
        </p:nvCxnSpPr>
        <p:spPr>
          <a:xfrm>
            <a:off x="3293644" y="3584168"/>
            <a:ext cx="504056" cy="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
        <p:nvSpPr>
          <p:cNvPr id="27" name="26 CuadroTexto"/>
          <p:cNvSpPr txBox="1"/>
          <p:nvPr/>
        </p:nvSpPr>
        <p:spPr>
          <a:xfrm>
            <a:off x="1994208" y="3340224"/>
            <a:ext cx="2160240" cy="369332"/>
          </a:xfrm>
          <a:prstGeom prst="rect">
            <a:avLst/>
          </a:prstGeom>
          <a:noFill/>
        </p:spPr>
        <p:txBody>
          <a:bodyPr wrap="square" rtlCol="0">
            <a:spAutoFit/>
          </a:bodyPr>
          <a:lstStyle/>
          <a:p>
            <a:r>
              <a:rPr lang="es-MX" dirty="0" smtClean="0"/>
              <a:t>Riesgo 3.3</a:t>
            </a:r>
            <a:endParaRPr lang="es-MX" dirty="0"/>
          </a:p>
        </p:txBody>
      </p:sp>
      <p:cxnSp>
        <p:nvCxnSpPr>
          <p:cNvPr id="28" name="27 Conector recto de flecha"/>
          <p:cNvCxnSpPr/>
          <p:nvPr/>
        </p:nvCxnSpPr>
        <p:spPr>
          <a:xfrm flipH="1">
            <a:off x="3538756" y="3979128"/>
            <a:ext cx="557768" cy="1268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
        <p:nvSpPr>
          <p:cNvPr id="29" name="28 CuadroTexto"/>
          <p:cNvSpPr txBox="1"/>
          <p:nvPr/>
        </p:nvSpPr>
        <p:spPr>
          <a:xfrm>
            <a:off x="4096524" y="3807142"/>
            <a:ext cx="2160240" cy="369332"/>
          </a:xfrm>
          <a:prstGeom prst="rect">
            <a:avLst/>
          </a:prstGeom>
          <a:noFill/>
        </p:spPr>
        <p:txBody>
          <a:bodyPr wrap="square" rtlCol="0">
            <a:spAutoFit/>
          </a:bodyPr>
          <a:lstStyle/>
          <a:p>
            <a:r>
              <a:rPr lang="es-MX" dirty="0" smtClean="0"/>
              <a:t>Riesgo 3.3</a:t>
            </a:r>
            <a:endParaRPr lang="es-MX" dirty="0"/>
          </a:p>
        </p:txBody>
      </p:sp>
    </p:spTree>
    <p:extLst>
      <p:ext uri="{BB962C8B-B14F-4D97-AF65-F5344CB8AC3E}">
        <p14:creationId xmlns:p14="http://schemas.microsoft.com/office/powerpoint/2010/main" val="2348748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MX" b="1" dirty="0" smtClean="0">
              <a:latin typeface="Arial" pitchFamily="34" charset="0"/>
              <a:cs typeface="Arial" pitchFamily="34" charset="0"/>
            </a:endParaRPr>
          </a:p>
          <a:p>
            <a:endParaRPr lang="es-MX" b="1" dirty="0">
              <a:latin typeface="Arial" pitchFamily="34" charset="0"/>
              <a:cs typeface="Arial" pitchFamily="34" charset="0"/>
            </a:endParaRPr>
          </a:p>
        </p:txBody>
      </p:sp>
      <p:sp>
        <p:nvSpPr>
          <p:cNvPr id="4" name="3 Rectángulo"/>
          <p:cNvSpPr/>
          <p:nvPr/>
        </p:nvSpPr>
        <p:spPr>
          <a:xfrm>
            <a:off x="1043608" y="1340768"/>
            <a:ext cx="6984776" cy="1846659"/>
          </a:xfrm>
          <a:prstGeom prst="rect">
            <a:avLst/>
          </a:prstGeom>
        </p:spPr>
        <p:txBody>
          <a:bodyPr wrap="square">
            <a:spAutoFit/>
          </a:bodyPr>
          <a:lstStyle/>
          <a:p>
            <a:r>
              <a:rPr lang="es-ES" sz="2400" b="1" dirty="0" smtClean="0"/>
              <a:t>Bibliografía</a:t>
            </a:r>
            <a:endParaRPr lang="es-MX" sz="2400" b="1" dirty="0" smtClean="0"/>
          </a:p>
          <a:p>
            <a:r>
              <a:rPr lang="en-US" sz="2400" dirty="0" err="1"/>
              <a:t>Besterfiel</a:t>
            </a:r>
            <a:r>
              <a:rPr lang="en-US" sz="2400" dirty="0"/>
              <a:t>, D. H. (</a:t>
            </a:r>
            <a:r>
              <a:rPr lang="en-US" sz="2400" dirty="0" err="1"/>
              <a:t>s.f.</a:t>
            </a:r>
            <a:r>
              <a:rPr lang="en-US" sz="2400" dirty="0"/>
              <a:t>). </a:t>
            </a:r>
            <a:r>
              <a:rPr lang="es-MX" sz="2400" i="1" dirty="0"/>
              <a:t>Control de Calidad</a:t>
            </a:r>
            <a:r>
              <a:rPr lang="es-MX" sz="2400" dirty="0"/>
              <a:t> (4 ed.). Prentice Hall.</a:t>
            </a:r>
          </a:p>
          <a:p>
            <a:r>
              <a:rPr lang="es-MX" sz="2400" dirty="0" smtClean="0"/>
              <a:t> </a:t>
            </a:r>
          </a:p>
          <a:p>
            <a:pPr algn="just"/>
            <a:endParaRPr lang="es-MX" dirty="0"/>
          </a:p>
        </p:txBody>
      </p:sp>
    </p:spTree>
    <p:extLst>
      <p:ext uri="{BB962C8B-B14F-4D97-AF65-F5344CB8AC3E}">
        <p14:creationId xmlns:p14="http://schemas.microsoft.com/office/powerpoint/2010/main" val="3989430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294</Words>
  <Application>Microsoft Office PowerPoint</Application>
  <PresentationFormat>Presentación en pantalla (4:3)</PresentationFormat>
  <Paragraphs>47</Paragraphs>
  <Slides>8</Slides>
  <Notes>1</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8</vt:i4>
      </vt:variant>
    </vt:vector>
  </HeadingPairs>
  <TitlesOfParts>
    <vt:vector size="12" baseType="lpstr">
      <vt:lpstr>Arial</vt:lpstr>
      <vt:lpstr>Calibri</vt:lpstr>
      <vt:lpstr>Tema de Office</vt:lpstr>
      <vt:lpstr>1_Tema de Office</vt:lpstr>
      <vt:lpstr>DIAGRAMA CAUSA-EFECTO </vt:lpstr>
      <vt:lpstr>DIAGRAMA CAUSA-EFECTO</vt:lpstr>
      <vt:lpstr>DIAGRAMA CAUSA-EFECTO</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Cuenta Microsoft</cp:lastModifiedBy>
  <cp:revision>29</cp:revision>
  <dcterms:created xsi:type="dcterms:W3CDTF">2012-12-04T21:22:09Z</dcterms:created>
  <dcterms:modified xsi:type="dcterms:W3CDTF">2017-03-28T20:17:37Z</dcterms:modified>
</cp:coreProperties>
</file>