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71" r:id="rId4"/>
    <p:sldId id="259" r:id="rId5"/>
    <p:sldId id="260" r:id="rId6"/>
    <p:sldId id="265" r:id="rId7"/>
    <p:sldId id="266" r:id="rId8"/>
    <p:sldId id="268" r:id="rId9"/>
    <p:sldId id="269" r:id="rId10"/>
    <p:sldId id="270" r:id="rId11"/>
    <p:sldId id="261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 varScale="1">
        <p:scale>
          <a:sx n="86" d="100"/>
          <a:sy n="86" d="100"/>
        </p:scale>
        <p:origin x="-148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6GbAKHWYUJDWlkxY6HPldg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Estética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Licenciatura en Ingeniería Industrial</a:t>
            </a:r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L.A.V. Francisco Javier Gil Soto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Enero – junio 2016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endParaRPr lang="es-MX" sz="2400" b="1" dirty="0">
              <a:latin typeface="Arial" pitchFamily="34" charset="0"/>
              <a:cs typeface="Arial" pitchFamily="34" charset="0"/>
            </a:endParaRPr>
          </a:p>
          <a:p>
            <a:r>
              <a:rPr lang="es-MX" sz="2400" b="1" dirty="0" smtClean="0">
                <a:latin typeface="Arial" pitchFamily="34" charset="0"/>
                <a:cs typeface="Arial" pitchFamily="34" charset="0"/>
              </a:rPr>
              <a:t>Crítica del juicio – Immanuel Kant, 1979, Editorial Tecnos</a:t>
            </a:r>
          </a:p>
          <a:p>
            <a:r>
              <a:rPr lang="es-MX" sz="2400" b="1" dirty="0" smtClean="0">
                <a:latin typeface="Arial" pitchFamily="34" charset="0"/>
                <a:cs typeface="Arial" pitchFamily="34" charset="0"/>
              </a:rPr>
              <a:t>Indagación </a:t>
            </a:r>
            <a:r>
              <a:rPr lang="es-MX" sz="2400" b="1" dirty="0">
                <a:latin typeface="Arial" pitchFamily="34" charset="0"/>
                <a:cs typeface="Arial" pitchFamily="34" charset="0"/>
              </a:rPr>
              <a:t>filosófica sobre el origen de nuestras ideas acerca de lo sublime y de lo 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bello – Edmund Burke, 1756, Alianza Editorial.</a:t>
            </a:r>
          </a:p>
          <a:p>
            <a:r>
              <a:rPr lang="es-MX" sz="2400" b="1" dirty="0" smtClean="0">
                <a:latin typeface="Arial" pitchFamily="34" charset="0"/>
                <a:cs typeface="Arial" pitchFamily="34" charset="0"/>
              </a:rPr>
              <a:t>La fonda filos</a:t>
            </a:r>
            <a:r>
              <a:rPr lang="es-MX" sz="2400" b="1" dirty="0">
                <a:latin typeface="Arial" pitchFamily="34" charset="0"/>
                <a:cs typeface="Arial" pitchFamily="34" charset="0"/>
              </a:rPr>
              <a:t>ófica, Darin McNaab, Youtube (</a:t>
            </a:r>
            <a:r>
              <a:rPr lang="es-MX" sz="2400" b="1" dirty="0" smtClean="0">
                <a:latin typeface="Arial" pitchFamily="34" charset="0"/>
                <a:cs typeface="Arial" pitchFamily="34" charset="0"/>
                <a:hlinkClick r:id="rId3"/>
              </a:rPr>
              <a:t>https</a:t>
            </a:r>
            <a:r>
              <a:rPr lang="es-MX" sz="2400" b="1" dirty="0">
                <a:latin typeface="Arial" pitchFamily="34" charset="0"/>
                <a:cs typeface="Arial" pitchFamily="34" charset="0"/>
                <a:hlinkClick r:id="rId3"/>
              </a:rPr>
              <a:t>://www.youtube.com/channel/</a:t>
            </a:r>
            <a:r>
              <a:rPr lang="es-MX" sz="2400" b="1" dirty="0" smtClean="0">
                <a:latin typeface="Arial" pitchFamily="34" charset="0"/>
                <a:cs typeface="Arial" pitchFamily="34" charset="0"/>
                <a:hlinkClick r:id="rId3"/>
              </a:rPr>
              <a:t>UC6GbAKHWYUJDWlkxY6HPldg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)</a:t>
            </a:r>
            <a:endParaRPr lang="es-MX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Resumen</a:t>
            </a:r>
          </a:p>
          <a:p>
            <a:pPr marL="0" indent="0" algn="ctr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En esta presentación veremos algunas de las categorías estéticas más conocidas tales como lo feo, lo bello y lo sublime.</a:t>
            </a:r>
          </a:p>
          <a:p>
            <a:pPr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b="1" dirty="0" err="1" smtClean="0">
                <a:latin typeface="Arial" pitchFamily="34" charset="0"/>
                <a:cs typeface="Arial" pitchFamily="34" charset="0"/>
              </a:rPr>
              <a:t>Abstract</a:t>
            </a:r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In this presentation we’ll see some of the most known aesthetics cathegories such as ugliness, beauty and sublime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b="1" dirty="0">
                <a:latin typeface="Arial" pitchFamily="34" charset="0"/>
                <a:cs typeface="Arial" pitchFamily="34" charset="0"/>
              </a:rPr>
              <a:t>Keywords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Aesthetics, Philosophy, Art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5260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ESTÉTICA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palabra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i="1" dirty="0" smtClean="0">
                <a:latin typeface="Arial" pitchFamily="34" charset="0"/>
                <a:cs typeface="Arial" pitchFamily="34" charset="0"/>
              </a:rPr>
              <a:t>estética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viene del griego “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aisthetikós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”, que significa </a:t>
            </a:r>
            <a:r>
              <a:rPr lang="es-MX" sz="2800" i="1" dirty="0" smtClean="0">
                <a:latin typeface="Arial" pitchFamily="34" charset="0"/>
                <a:cs typeface="Arial" pitchFamily="34" charset="0"/>
              </a:rPr>
              <a:t>sensible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, este termino se refiere a la capacidad que los seres humanos tenemos de percibir sensaciones. Existen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diferentes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experiencias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estéticas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y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las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experimentamos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tanto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en la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naturaleza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como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en el arte. A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continuación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veremos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algunas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Lo bello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Se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relaciona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todo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lo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hace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bien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lo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bueno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cuando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decimos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alguien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bello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por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cumple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con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ciertas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características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salud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una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persona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sana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¿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Qué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características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puede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tener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alguien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saludable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0" indent="0" algn="ctr">
              <a:buNone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Ejemplo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 un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caballo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vivo</a:t>
            </a:r>
          </a:p>
        </p:txBody>
      </p: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Lo feo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Se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relaciona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a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todo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lo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hace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mal, lo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es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malo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Es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decir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todo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aquello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esté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en contra de la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vida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ctr">
              <a:buNone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Cuando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decimos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alguien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es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feo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es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por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tiene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ciertas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características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falta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salud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¿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Qué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características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puede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tener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alguien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insalubre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?</a:t>
            </a:r>
          </a:p>
          <a:p>
            <a:pPr marL="0" indent="0" algn="ctr">
              <a:buNone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Ejemplo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el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mismo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caballo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muerto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644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Lo sublime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err="1">
                <a:latin typeface="Arial" pitchFamily="34" charset="0"/>
                <a:cs typeface="Arial" pitchFamily="34" charset="0"/>
              </a:rPr>
              <a:t>Es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la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sensación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se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tiene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cuando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alguien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se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enfrenta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a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algo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más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poderoso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pero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al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mismo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tiempo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se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puede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superar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</a:t>
            </a:r>
          </a:p>
          <a:p>
            <a:pPr marL="0" indent="0" algn="ctr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¿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Qué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cosas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podrían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ser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sublimes?</a:t>
            </a:r>
          </a:p>
          <a:p>
            <a:pPr marL="0" indent="0" algn="ctr">
              <a:buNone/>
            </a:pPr>
            <a:r>
              <a:rPr lang="en-US" sz="2800" dirty="0" err="1">
                <a:latin typeface="Arial" pitchFamily="34" charset="0"/>
                <a:cs typeface="Arial" pitchFamily="34" charset="0"/>
              </a:rPr>
              <a:t>Ejemplo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Estar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a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las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faldas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una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montaña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está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a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punto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ser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escalada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no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cuando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se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llega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a la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cima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sino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cuando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uno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está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a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punto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escalarla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6678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Lo trágico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err="1">
                <a:latin typeface="Arial" pitchFamily="34" charset="0"/>
                <a:cs typeface="Arial" pitchFamily="34" charset="0"/>
              </a:rPr>
              <a:t>Es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ese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sensación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percibe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cuando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sucede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algo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malo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a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quien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o lo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no lo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merece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¿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Qué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podría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ser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algo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trágico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?</a:t>
            </a:r>
          </a:p>
          <a:p>
            <a:pPr marL="0" indent="0" algn="ctr">
              <a:buNone/>
            </a:pPr>
            <a:r>
              <a:rPr lang="en-US" sz="2800" dirty="0" err="1">
                <a:latin typeface="Arial" pitchFamily="34" charset="0"/>
                <a:cs typeface="Arial" pitchFamily="34" charset="0"/>
              </a:rPr>
              <a:t>Ejemplo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 Un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desastre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natural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acaba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con el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trabajo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de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a persona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honesta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10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Lo cómico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cuando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obra</a:t>
            </a:r>
            <a:r>
              <a:rPr lang="en-US" dirty="0"/>
              <a:t> de arte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ocasionar</a:t>
            </a:r>
            <a:r>
              <a:rPr lang="en-US" dirty="0"/>
              <a:t> la </a:t>
            </a:r>
            <a:r>
              <a:rPr lang="en-US" dirty="0" err="1"/>
              <a:t>risa</a:t>
            </a:r>
            <a:r>
              <a:rPr lang="en-US" dirty="0"/>
              <a:t>, </a:t>
            </a:r>
            <a:r>
              <a:rPr lang="en-US" dirty="0" err="1"/>
              <a:t>aunque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podemos</a:t>
            </a:r>
            <a:r>
              <a:rPr lang="en-US" dirty="0"/>
              <a:t> </a:t>
            </a:r>
            <a:r>
              <a:rPr lang="en-US" dirty="0" err="1"/>
              <a:t>reír</a:t>
            </a:r>
            <a:r>
              <a:rPr lang="en-US" dirty="0"/>
              <a:t> de </a:t>
            </a:r>
            <a:r>
              <a:rPr lang="en-US" dirty="0" err="1"/>
              <a:t>eventos</a:t>
            </a:r>
            <a:r>
              <a:rPr lang="en-US" dirty="0"/>
              <a:t> </a:t>
            </a:r>
            <a:r>
              <a:rPr lang="en-US" dirty="0" err="1"/>
              <a:t>chuscos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cuando</a:t>
            </a:r>
            <a:r>
              <a:rPr lang="en-US" dirty="0"/>
              <a:t> </a:t>
            </a:r>
            <a:r>
              <a:rPr lang="en-US" dirty="0" err="1"/>
              <a:t>alguien</a:t>
            </a:r>
            <a:r>
              <a:rPr lang="en-US" dirty="0"/>
              <a:t> se </a:t>
            </a:r>
            <a:r>
              <a:rPr lang="en-US" dirty="0" err="1"/>
              <a:t>cae</a:t>
            </a:r>
            <a:r>
              <a:rPr lang="en-US" dirty="0"/>
              <a:t> de forma accidental y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reímos</a:t>
            </a:r>
            <a:r>
              <a:rPr lang="en-US" dirty="0"/>
              <a:t> no </a:t>
            </a:r>
            <a:r>
              <a:rPr lang="en-US" dirty="0" err="1"/>
              <a:t>estamos</a:t>
            </a:r>
            <a:r>
              <a:rPr lang="en-US" dirty="0"/>
              <a:t> </a:t>
            </a:r>
            <a:r>
              <a:rPr lang="en-US" dirty="0" err="1"/>
              <a:t>experimentando</a:t>
            </a:r>
            <a:r>
              <a:rPr lang="en-US" dirty="0"/>
              <a:t> lo </a:t>
            </a:r>
            <a:r>
              <a:rPr lang="en-US" dirty="0" err="1"/>
              <a:t>cómico</a:t>
            </a:r>
            <a:r>
              <a:rPr lang="en-US" dirty="0"/>
              <a:t>, </a:t>
            </a:r>
            <a:r>
              <a:rPr lang="en-US" dirty="0" err="1"/>
              <a:t>sólo</a:t>
            </a:r>
            <a:r>
              <a:rPr lang="en-US" dirty="0"/>
              <a:t> </a:t>
            </a:r>
            <a:r>
              <a:rPr lang="en-US" dirty="0" err="1"/>
              <a:t>cuando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caída</a:t>
            </a:r>
            <a:r>
              <a:rPr lang="en-US" dirty="0"/>
              <a:t> a </a:t>
            </a:r>
            <a:r>
              <a:rPr lang="en-US" dirty="0" err="1"/>
              <a:t>sido</a:t>
            </a:r>
            <a:r>
              <a:rPr lang="en-US" dirty="0"/>
              <a:t> a </a:t>
            </a:r>
            <a:r>
              <a:rPr lang="en-US" dirty="0" err="1"/>
              <a:t>propósito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riamos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cuando</a:t>
            </a:r>
            <a:r>
              <a:rPr lang="en-US" dirty="0"/>
              <a:t> </a:t>
            </a:r>
            <a:r>
              <a:rPr lang="en-US" dirty="0" err="1"/>
              <a:t>estamos</a:t>
            </a:r>
            <a:r>
              <a:rPr lang="en-US" dirty="0"/>
              <a:t> </a:t>
            </a:r>
            <a:r>
              <a:rPr lang="en-US" dirty="0" err="1"/>
              <a:t>experimentando</a:t>
            </a:r>
            <a:r>
              <a:rPr lang="en-US" dirty="0"/>
              <a:t> lo </a:t>
            </a:r>
            <a:r>
              <a:rPr lang="en-US" dirty="0" err="1"/>
              <a:t>cómico</a:t>
            </a:r>
            <a:r>
              <a:rPr lang="en-US" dirty="0"/>
              <a:t>. lo </a:t>
            </a:r>
            <a:r>
              <a:rPr lang="en-US" dirty="0" err="1"/>
              <a:t>cómico</a:t>
            </a:r>
            <a:r>
              <a:rPr lang="en-US" dirty="0"/>
              <a:t> </a:t>
            </a:r>
            <a:r>
              <a:rPr lang="en-US" dirty="0" err="1"/>
              <a:t>tiene</a:t>
            </a:r>
            <a:r>
              <a:rPr lang="en-US" dirty="0"/>
              <a:t> un </a:t>
            </a:r>
            <a:r>
              <a:rPr lang="en-US" dirty="0" err="1"/>
              <a:t>caracter</a:t>
            </a:r>
            <a:r>
              <a:rPr lang="en-US" dirty="0"/>
              <a:t> </a:t>
            </a:r>
            <a:r>
              <a:rPr lang="en-US" dirty="0" err="1"/>
              <a:t>contradictorio</a:t>
            </a:r>
            <a:r>
              <a:rPr lang="en-US" dirty="0"/>
              <a:t> </a:t>
            </a:r>
            <a:r>
              <a:rPr lang="en-US" dirty="0" err="1"/>
              <a:t>puesto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sucede</a:t>
            </a:r>
            <a:r>
              <a:rPr lang="en-US" dirty="0"/>
              <a:t> </a:t>
            </a:r>
            <a:r>
              <a:rPr lang="en-US" dirty="0" err="1"/>
              <a:t>cuando</a:t>
            </a:r>
            <a:r>
              <a:rPr lang="en-US" dirty="0"/>
              <a:t> </a:t>
            </a:r>
            <a:r>
              <a:rPr lang="en-US" dirty="0" err="1"/>
              <a:t>esperamos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se </a:t>
            </a:r>
            <a:r>
              <a:rPr lang="en-US" dirty="0" err="1"/>
              <a:t>concluya</a:t>
            </a:r>
            <a:r>
              <a:rPr lang="en-US" dirty="0"/>
              <a:t> </a:t>
            </a:r>
            <a:r>
              <a:rPr lang="en-US" dirty="0" err="1"/>
              <a:t>algo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pareciera</a:t>
            </a:r>
            <a:r>
              <a:rPr lang="en-US" dirty="0"/>
              <a:t> </a:t>
            </a:r>
            <a:r>
              <a:rPr lang="en-US" dirty="0" err="1"/>
              <a:t>ser</a:t>
            </a:r>
            <a:r>
              <a:rPr lang="en-US" dirty="0"/>
              <a:t> </a:t>
            </a:r>
            <a:r>
              <a:rPr lang="en-US" dirty="0" err="1"/>
              <a:t>muy</a:t>
            </a:r>
            <a:r>
              <a:rPr lang="en-US" dirty="0"/>
              <a:t> </a:t>
            </a:r>
            <a:r>
              <a:rPr lang="en-US" dirty="0" err="1"/>
              <a:t>importante</a:t>
            </a:r>
            <a:r>
              <a:rPr lang="en-US" dirty="0"/>
              <a:t> </a:t>
            </a:r>
            <a:r>
              <a:rPr lang="en-US" dirty="0" err="1"/>
              <a:t>pero</a:t>
            </a:r>
            <a:r>
              <a:rPr lang="en-US" dirty="0"/>
              <a:t> se </a:t>
            </a:r>
            <a:r>
              <a:rPr lang="en-US" dirty="0" err="1"/>
              <a:t>resuelve</a:t>
            </a:r>
            <a:r>
              <a:rPr lang="en-US" dirty="0"/>
              <a:t> de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manera</a:t>
            </a:r>
            <a:r>
              <a:rPr lang="en-US" dirty="0"/>
              <a:t> </a:t>
            </a:r>
            <a:r>
              <a:rPr lang="en-US" dirty="0" err="1"/>
              <a:t>inesperadamente</a:t>
            </a:r>
            <a:r>
              <a:rPr lang="en-US" dirty="0"/>
              <a:t> </a:t>
            </a:r>
            <a:r>
              <a:rPr lang="en-US" dirty="0" err="1"/>
              <a:t>ilógica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 smtClean="0"/>
              <a:t>ejemplo</a:t>
            </a:r>
            <a:r>
              <a:rPr lang="en-US" dirty="0" smtClean="0"/>
              <a:t>: </a:t>
            </a:r>
            <a:r>
              <a:rPr lang="en-US" dirty="0"/>
              <a:t>un </a:t>
            </a:r>
            <a:r>
              <a:rPr lang="en-US" dirty="0" err="1" smtClean="0"/>
              <a:t>chiste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35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smtClean="0">
                <a:latin typeface="Arial" pitchFamily="34" charset="0"/>
                <a:cs typeface="Arial" pitchFamily="34" charset="0"/>
              </a:rPr>
              <a:t>Lo cómico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lo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experimentamos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cuando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enfrentamos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algo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fuera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de lo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racional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algo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absurdo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se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presenta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como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incoherente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en-US" sz="2800" dirty="0" err="1">
                <a:latin typeface="Arial" pitchFamily="34" charset="0"/>
                <a:cs typeface="Arial" pitchFamily="34" charset="0"/>
              </a:rPr>
              <a:t>Ejemplo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 un hombre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embarazado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33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509</Words>
  <Application>Microsoft Office PowerPoint</Application>
  <PresentationFormat>Presentación en pantalla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2" baseType="lpstr">
      <vt:lpstr>Tema de Office</vt:lpstr>
      <vt:lpstr>1_Tema de Office</vt:lpstr>
      <vt:lpstr>Estética</vt:lpstr>
      <vt:lpstr>Presentación de PowerPoint</vt:lpstr>
      <vt:lpstr>ESTÉTICA</vt:lpstr>
      <vt:lpstr>Lo bello</vt:lpstr>
      <vt:lpstr>Lo feo</vt:lpstr>
      <vt:lpstr>Lo sublime</vt:lpstr>
      <vt:lpstr>Lo trágico</vt:lpstr>
      <vt:lpstr>Lo cómico</vt:lpstr>
      <vt:lpstr>Lo cómico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Ing. Rafaela</cp:lastModifiedBy>
  <cp:revision>27</cp:revision>
  <dcterms:created xsi:type="dcterms:W3CDTF">2012-12-04T21:22:09Z</dcterms:created>
  <dcterms:modified xsi:type="dcterms:W3CDTF">2016-05-10T18:38:45Z</dcterms:modified>
</cp:coreProperties>
</file>