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2" r:id="rId6"/>
    <p:sldId id="263" r:id="rId7"/>
    <p:sldId id="264" r:id="rId8"/>
    <p:sldId id="261"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6" autoAdjust="0"/>
  </p:normalViewPr>
  <p:slideViewPr>
    <p:cSldViewPr>
      <p:cViewPr varScale="1">
        <p:scale>
          <a:sx n="86" d="100"/>
          <a:sy n="86" d="100"/>
        </p:scale>
        <p:origin x="-148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10/05/2016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7336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10/05/2016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25287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10/05/2016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6662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10/05/2016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241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10/05/2016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333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10/05/2016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1514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10/05/2016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125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10/05/2016</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1013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10/05/2016</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04264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10/05/2016</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5175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10/05/2016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957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t>10/05/2016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100683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10/05/2016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13519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10/05/2016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270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10/05/2016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587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t>10/05/2016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3271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t>10/05/2016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0050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t>10/05/2016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67700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t>10/05/2016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10382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t>10/05/2016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55769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10/05/2016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269493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t>10/05/2016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t>‹Nº›</a:t>
            </a:fld>
            <a:endParaRPr lang="es-MX"/>
          </a:p>
        </p:txBody>
      </p:sp>
    </p:spTree>
    <p:extLst>
      <p:ext uri="{BB962C8B-B14F-4D97-AF65-F5344CB8AC3E}">
        <p14:creationId xmlns:p14="http://schemas.microsoft.com/office/powerpoint/2010/main" val="32734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t>10/05/2016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t>‹Nº›</a:t>
            </a:fld>
            <a:endParaRPr lang="es-MX"/>
          </a:p>
        </p:txBody>
      </p:sp>
    </p:spTree>
    <p:extLst>
      <p:ext uri="{BB962C8B-B14F-4D97-AF65-F5344CB8AC3E}">
        <p14:creationId xmlns:p14="http://schemas.microsoft.com/office/powerpoint/2010/main" val="171991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solidFill>
                  <a:prstClr val="black">
                    <a:tint val="75000"/>
                  </a:prstClr>
                </a:solidFill>
              </a:rPr>
              <a:pPr/>
              <a:t>10/05/2016</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1177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medienkunstnetz.de/works/18-happenings-in-6-parts/"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greenmuseum.org/c/aen/Images/Ecology/america.php" TargetMode="External"/><Relationship Id="rId4" Type="http://schemas.openxmlformats.org/officeDocument/2006/relationships/hyperlink" Target="http://www.fahrenheitmagazine.com/rotativoa/yoko-ono-feminismo-y-ar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Actuación</a:t>
            </a:r>
            <a:endParaRPr lang="es-MX" dirty="0"/>
          </a:p>
        </p:txBody>
      </p:sp>
      <p:sp>
        <p:nvSpPr>
          <p:cNvPr id="4" name="3 Subtítulo"/>
          <p:cNvSpPr txBox="1">
            <a:spLocks noGrp="1"/>
          </p:cNvSpPr>
          <p:nvPr>
            <p:ph type="subTitle" idx="1"/>
          </p:nvPr>
        </p:nvSpPr>
        <p:spPr>
          <a:xfrm>
            <a:off x="1043608" y="3717032"/>
            <a:ext cx="7776864" cy="2985433"/>
          </a:xfrm>
          <a:prstGeom prst="rect">
            <a:avLst/>
          </a:prstGeom>
          <a:noFill/>
        </p:spPr>
        <p:txBody>
          <a:bodyPr wrap="square" rtlCol="0">
            <a:spAutoFit/>
          </a:bodyPr>
          <a:lstStyle/>
          <a:p>
            <a:pPr algn="l"/>
            <a:r>
              <a:rPr lang="es-MX" sz="2000" b="1" dirty="0" smtClean="0">
                <a:solidFill>
                  <a:schemeClr val="tx1"/>
                </a:solidFill>
                <a:latin typeface="Arial" pitchFamily="34" charset="0"/>
                <a:cs typeface="Arial" pitchFamily="34" charset="0"/>
              </a:rPr>
              <a:t>Área Académica</a:t>
            </a:r>
            <a:r>
              <a:rPr lang="es-MX" sz="2000" b="1" dirty="0">
                <a:solidFill>
                  <a:schemeClr val="tx1"/>
                </a:solidFill>
                <a:latin typeface="Arial" pitchFamily="34" charset="0"/>
                <a:cs typeface="Arial" pitchFamily="34" charset="0"/>
              </a:rPr>
              <a:t>: </a:t>
            </a:r>
            <a:r>
              <a:rPr lang="es-MX" sz="2000" b="1" dirty="0" smtClean="0">
                <a:solidFill>
                  <a:schemeClr val="tx1"/>
                </a:solidFill>
                <a:latin typeface="Arial" pitchFamily="34" charset="0"/>
                <a:cs typeface="Arial" pitchFamily="34" charset="0"/>
              </a:rPr>
              <a:t>Licenciatura en Ingeniería Industrial</a:t>
            </a:r>
            <a:endParaRPr lang="es-MX" sz="2000" b="1" dirty="0" smtClean="0">
              <a:solidFill>
                <a:schemeClr val="tx1"/>
              </a:solidFill>
              <a:latin typeface="Arial" pitchFamily="34" charset="0"/>
              <a:cs typeface="Arial" pitchFamily="34" charset="0"/>
            </a:endParaRPr>
          </a:p>
          <a:p>
            <a:pPr algn="l"/>
            <a:endParaRPr lang="es-MX" sz="2000" b="1" dirty="0" smtClean="0">
              <a:solidFill>
                <a:schemeClr val="tx1"/>
              </a:solidFill>
              <a:latin typeface="Arial" pitchFamily="34" charset="0"/>
              <a:cs typeface="Arial" pitchFamily="34" charset="0"/>
            </a:endParaRPr>
          </a:p>
          <a:p>
            <a:pPr algn="l"/>
            <a:endParaRPr lang="es-MX" sz="2000" b="1" dirty="0" smtClean="0">
              <a:solidFill>
                <a:schemeClr val="tx1"/>
              </a:solidFill>
              <a:latin typeface="Arial" pitchFamily="34" charset="0"/>
              <a:cs typeface="Arial" pitchFamily="34" charset="0"/>
            </a:endParaRPr>
          </a:p>
          <a:p>
            <a:pPr algn="l"/>
            <a:r>
              <a:rPr lang="es-MX" sz="2000" b="1" dirty="0" smtClean="0">
                <a:solidFill>
                  <a:schemeClr val="tx1"/>
                </a:solidFill>
                <a:latin typeface="Arial" pitchFamily="34" charset="0"/>
                <a:cs typeface="Arial" pitchFamily="34" charset="0"/>
              </a:rPr>
              <a:t>Profesor(a)</a:t>
            </a:r>
            <a:r>
              <a:rPr lang="es-MX" sz="2000" b="1" dirty="0">
                <a:solidFill>
                  <a:schemeClr val="tx1"/>
                </a:solidFill>
                <a:latin typeface="Arial" pitchFamily="34" charset="0"/>
                <a:cs typeface="Arial" pitchFamily="34" charset="0"/>
              </a:rPr>
              <a:t>: L.A.V. Francisco Javier Gil </a:t>
            </a:r>
            <a:r>
              <a:rPr lang="es-MX" sz="2000" b="1" dirty="0" smtClean="0">
                <a:solidFill>
                  <a:schemeClr val="tx1"/>
                </a:solidFill>
                <a:latin typeface="Arial" pitchFamily="34" charset="0"/>
                <a:cs typeface="Arial" pitchFamily="34" charset="0"/>
              </a:rPr>
              <a:t>Soto</a:t>
            </a:r>
          </a:p>
          <a:p>
            <a:pPr algn="l"/>
            <a:endParaRPr lang="es-MX" sz="2000" b="1" dirty="0" smtClean="0">
              <a:solidFill>
                <a:schemeClr val="tx1"/>
              </a:solidFill>
              <a:latin typeface="Arial" pitchFamily="34" charset="0"/>
              <a:cs typeface="Arial" pitchFamily="34" charset="0"/>
            </a:endParaRPr>
          </a:p>
          <a:p>
            <a:pPr algn="l"/>
            <a:endParaRPr lang="es-MX" sz="2000" b="1" dirty="0" smtClean="0">
              <a:solidFill>
                <a:schemeClr val="tx1"/>
              </a:solidFill>
              <a:latin typeface="Arial" pitchFamily="34" charset="0"/>
              <a:cs typeface="Arial" pitchFamily="34" charset="0"/>
            </a:endParaRPr>
          </a:p>
          <a:p>
            <a:pPr algn="l"/>
            <a:r>
              <a:rPr lang="es-MX" sz="2000" b="1" dirty="0" smtClean="0">
                <a:solidFill>
                  <a:schemeClr val="tx1"/>
                </a:solidFill>
                <a:latin typeface="Arial" pitchFamily="34" charset="0"/>
                <a:cs typeface="Arial" pitchFamily="34" charset="0"/>
              </a:rPr>
              <a:t>Periodo</a:t>
            </a:r>
            <a:r>
              <a:rPr lang="es-MX" sz="2000" b="1" dirty="0">
                <a:solidFill>
                  <a:schemeClr val="tx1"/>
                </a:solidFill>
                <a:latin typeface="Arial" pitchFamily="34" charset="0"/>
                <a:cs typeface="Arial" pitchFamily="34" charset="0"/>
              </a:rPr>
              <a:t>: </a:t>
            </a:r>
            <a:r>
              <a:rPr lang="es-MX" sz="2000" b="1" dirty="0" smtClean="0">
                <a:solidFill>
                  <a:schemeClr val="tx1"/>
                </a:solidFill>
                <a:latin typeface="Arial" pitchFamily="34" charset="0"/>
                <a:cs typeface="Arial" pitchFamily="34" charset="0"/>
              </a:rPr>
              <a:t>Enero-junio 2016</a:t>
            </a:r>
            <a:endParaRPr lang="es-MX" sz="2000" b="1" dirty="0">
              <a:solidFill>
                <a:schemeClr val="tx1"/>
              </a:solidFill>
              <a:latin typeface="Arial" pitchFamily="34" charset="0"/>
              <a:cs typeface="Arial" pitchFamily="34" charset="0"/>
            </a:endParaRPr>
          </a:p>
          <a:p>
            <a:pPr algn="l"/>
            <a:endParaRPr lang="es-MX"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9427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TEMA</a:t>
            </a:r>
            <a:endParaRPr lang="es-MX" dirty="0"/>
          </a:p>
        </p:txBody>
      </p:sp>
      <p:sp>
        <p:nvSpPr>
          <p:cNvPr id="3" name="2 Marcador de contenido"/>
          <p:cNvSpPr>
            <a:spLocks noGrp="1"/>
          </p:cNvSpPr>
          <p:nvPr>
            <p:ph idx="1"/>
          </p:nvPr>
        </p:nvSpPr>
        <p:spPr>
          <a:xfrm>
            <a:off x="467544" y="1268760"/>
            <a:ext cx="8229600" cy="4525963"/>
          </a:xfrm>
        </p:spPr>
        <p:txBody>
          <a:bodyPr>
            <a:normAutofit fontScale="77500" lnSpcReduction="20000"/>
          </a:bodyPr>
          <a:lstStyle/>
          <a:p>
            <a:pPr marL="0" indent="0" algn="ctr">
              <a:buNone/>
            </a:pPr>
            <a:r>
              <a:rPr lang="es-MX" b="1" dirty="0" smtClean="0">
                <a:latin typeface="Arial" pitchFamily="34" charset="0"/>
                <a:cs typeface="Arial" pitchFamily="34" charset="0"/>
              </a:rPr>
              <a:t>Resumen</a:t>
            </a:r>
          </a:p>
          <a:p>
            <a:r>
              <a:rPr lang="es-MX" b="1" dirty="0" smtClean="0">
                <a:latin typeface="Arial" pitchFamily="34" charset="0"/>
                <a:cs typeface="Arial" pitchFamily="34" charset="0"/>
              </a:rPr>
              <a:t>En esta presentación veremos tres ejemplos de performance en su época de auge</a:t>
            </a:r>
            <a:endParaRPr lang="es-MX" b="1" dirty="0">
              <a:latin typeface="Arial" pitchFamily="34" charset="0"/>
              <a:cs typeface="Arial" pitchFamily="34" charset="0"/>
            </a:endParaRPr>
          </a:p>
          <a:p>
            <a:pPr marL="0" indent="0" algn="ctr">
              <a:buNone/>
            </a:pPr>
            <a:endParaRPr lang="es-MX" b="1" dirty="0" smtClean="0">
              <a:latin typeface="Arial" pitchFamily="34" charset="0"/>
              <a:cs typeface="Arial" pitchFamily="34" charset="0"/>
            </a:endParaRPr>
          </a:p>
          <a:p>
            <a:pPr marL="0" indent="0" algn="ctr">
              <a:buNone/>
            </a:pPr>
            <a:r>
              <a:rPr lang="es-MX" b="1" dirty="0" smtClean="0">
                <a:latin typeface="Arial" pitchFamily="34" charset="0"/>
                <a:cs typeface="Arial" pitchFamily="34" charset="0"/>
              </a:rPr>
              <a:t>Abstract</a:t>
            </a:r>
            <a:endParaRPr lang="es-MX" b="1" dirty="0">
              <a:latin typeface="Arial" pitchFamily="34" charset="0"/>
              <a:cs typeface="Arial" pitchFamily="34" charset="0"/>
            </a:endParaRPr>
          </a:p>
          <a:p>
            <a:endParaRPr lang="es-MX" b="1" dirty="0">
              <a:latin typeface="Arial" pitchFamily="34" charset="0"/>
              <a:cs typeface="Arial" pitchFamily="34" charset="0"/>
            </a:endParaRPr>
          </a:p>
          <a:p>
            <a:r>
              <a:rPr lang="es-MX" b="1" dirty="0" smtClean="0">
                <a:latin typeface="Arial" pitchFamily="34" charset="0"/>
                <a:cs typeface="Arial" pitchFamily="34" charset="0"/>
              </a:rPr>
              <a:t>In this presentation we’ll see three performance examples while in their boom</a:t>
            </a:r>
            <a:endParaRPr lang="es-MX" b="1" dirty="0">
              <a:latin typeface="Arial" pitchFamily="34" charset="0"/>
              <a:cs typeface="Arial" pitchFamily="34" charset="0"/>
            </a:endParaRPr>
          </a:p>
          <a:p>
            <a:endParaRPr lang="es-MX" b="1" dirty="0" smtClean="0">
              <a:latin typeface="Arial" pitchFamily="34" charset="0"/>
              <a:cs typeface="Arial" pitchFamily="34" charset="0"/>
            </a:endParaRPr>
          </a:p>
          <a:p>
            <a:endParaRPr lang="es-MX" b="1" dirty="0" smtClean="0">
              <a:latin typeface="Arial" pitchFamily="34" charset="0"/>
              <a:cs typeface="Arial" pitchFamily="34" charset="0"/>
            </a:endParaRPr>
          </a:p>
          <a:p>
            <a:pPr marL="0" indent="0">
              <a:buNone/>
            </a:pPr>
            <a:endParaRPr lang="es-MX" b="1" dirty="0">
              <a:latin typeface="Arial" pitchFamily="34" charset="0"/>
              <a:cs typeface="Arial" pitchFamily="34" charset="0"/>
            </a:endParaRPr>
          </a:p>
          <a:p>
            <a:pPr marL="0" indent="0">
              <a:buNone/>
            </a:pPr>
            <a:r>
              <a:rPr lang="es-MX" b="1" dirty="0">
                <a:latin typeface="Arial" pitchFamily="34" charset="0"/>
                <a:cs typeface="Arial" pitchFamily="34" charset="0"/>
              </a:rPr>
              <a:t>Keywords</a:t>
            </a:r>
            <a:r>
              <a:rPr lang="es-MX" b="1" dirty="0" smtClean="0">
                <a:latin typeface="Arial" pitchFamily="34" charset="0"/>
                <a:cs typeface="Arial" pitchFamily="34" charset="0"/>
              </a:rPr>
              <a:t>: performance, art, theater, museum</a:t>
            </a:r>
            <a:endParaRPr lang="es-MX" dirty="0"/>
          </a:p>
        </p:txBody>
      </p:sp>
    </p:spTree>
    <p:extLst>
      <p:ext uri="{BB962C8B-B14F-4D97-AF65-F5344CB8AC3E}">
        <p14:creationId xmlns:p14="http://schemas.microsoft.com/office/powerpoint/2010/main" val="2862717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83204" y="836712"/>
            <a:ext cx="5597128" cy="3814043"/>
          </a:xfrm>
          <a:prstGeom prst="rect">
            <a:avLst/>
          </a:prstGeom>
        </p:spPr>
      </p:pic>
      <p:sp>
        <p:nvSpPr>
          <p:cNvPr id="8" name="Content Placeholder 7"/>
          <p:cNvSpPr>
            <a:spLocks noGrp="1"/>
          </p:cNvSpPr>
          <p:nvPr>
            <p:ph idx="1"/>
          </p:nvPr>
        </p:nvSpPr>
        <p:spPr>
          <a:xfrm>
            <a:off x="6090030" y="695604"/>
            <a:ext cx="2730442" cy="4171175"/>
          </a:xfrm>
        </p:spPr>
        <p:txBody>
          <a:bodyPr>
            <a:noAutofit/>
          </a:bodyPr>
          <a:lstStyle/>
          <a:p>
            <a:pPr marL="0" indent="0" algn="just">
              <a:buNone/>
            </a:pPr>
            <a:r>
              <a:rPr lang="es-MX" sz="2000" dirty="0" smtClean="0"/>
              <a:t>Joseph </a:t>
            </a:r>
            <a:r>
              <a:rPr lang="es-MX" sz="2000" dirty="0" err="1" smtClean="0"/>
              <a:t>beuys</a:t>
            </a:r>
            <a:r>
              <a:rPr lang="es-MX" sz="2000" dirty="0" smtClean="0"/>
              <a:t>, artista alemán, en su pieza "I </a:t>
            </a:r>
            <a:r>
              <a:rPr lang="es-MX" sz="2000" dirty="0" err="1" smtClean="0"/>
              <a:t>like</a:t>
            </a:r>
            <a:r>
              <a:rPr lang="es-MX" sz="2000" dirty="0" smtClean="0"/>
              <a:t> América, América </a:t>
            </a:r>
            <a:r>
              <a:rPr lang="es-MX" sz="2000" dirty="0" err="1" smtClean="0"/>
              <a:t>likes</a:t>
            </a:r>
            <a:r>
              <a:rPr lang="es-MX" sz="2000" dirty="0" smtClean="0"/>
              <a:t> me" se encierra en una sala de arte junto con un coyote americano, intentando hacer que el mismo coyote (como símbolo de América) se acostumbrara (amaba) a su presencia, al mismo tiempo que </a:t>
            </a:r>
            <a:r>
              <a:rPr lang="es-MX" sz="2000" dirty="0" err="1" smtClean="0"/>
              <a:t>Beuys</a:t>
            </a:r>
            <a:r>
              <a:rPr lang="es-MX" sz="2000" dirty="0" smtClean="0"/>
              <a:t> se acostumbraba (amaba) al coyote.</a:t>
            </a:r>
          </a:p>
          <a:p>
            <a:pPr marL="0" indent="0">
              <a:buNone/>
            </a:pPr>
            <a:endParaRPr lang="en-US" sz="900" dirty="0"/>
          </a:p>
        </p:txBody>
      </p:sp>
      <p:sp>
        <p:nvSpPr>
          <p:cNvPr id="10" name="TextBox 9"/>
          <p:cNvSpPr txBox="1"/>
          <p:nvPr/>
        </p:nvSpPr>
        <p:spPr>
          <a:xfrm>
            <a:off x="735994" y="5295920"/>
            <a:ext cx="1685077" cy="369332"/>
          </a:xfrm>
          <a:prstGeom prst="rect">
            <a:avLst/>
          </a:prstGeom>
          <a:noFill/>
        </p:spPr>
        <p:txBody>
          <a:bodyPr wrap="none" rtlCol="0">
            <a:spAutoFit/>
          </a:bodyPr>
          <a:lstStyle/>
          <a:p>
            <a:r>
              <a:rPr lang="de-DE" dirty="0" smtClean="0"/>
              <a:t>© Joseph Beuys</a:t>
            </a:r>
            <a:endParaRPr lang="en-US" dirty="0"/>
          </a:p>
        </p:txBody>
      </p:sp>
    </p:spTree>
    <p:extLst>
      <p:ext uri="{BB962C8B-B14F-4D97-AF65-F5344CB8AC3E}">
        <p14:creationId xmlns:p14="http://schemas.microsoft.com/office/powerpoint/2010/main" val="3885411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6064356" y="404664"/>
            <a:ext cx="2736304" cy="3744416"/>
          </a:xfrm>
        </p:spPr>
        <p:txBody>
          <a:bodyPr>
            <a:noAutofit/>
          </a:bodyPr>
          <a:lstStyle/>
          <a:p>
            <a:pPr marL="0" indent="0" algn="just">
              <a:buNone/>
            </a:pPr>
            <a:r>
              <a:rPr lang="es-MX" sz="1800" dirty="0" err="1" smtClean="0"/>
              <a:t>Yoko</a:t>
            </a:r>
            <a:r>
              <a:rPr lang="es-MX" sz="1800" dirty="0" smtClean="0"/>
              <a:t> </a:t>
            </a:r>
            <a:r>
              <a:rPr lang="es-MX" sz="1800" dirty="0" err="1" smtClean="0"/>
              <a:t>Ono</a:t>
            </a:r>
            <a:r>
              <a:rPr lang="es-MX" sz="1800" dirty="0" smtClean="0"/>
              <a:t> (quien fuera esposa de John </a:t>
            </a:r>
            <a:r>
              <a:rPr lang="es-MX" sz="1800" dirty="0" err="1" smtClean="0"/>
              <a:t>Lennon</a:t>
            </a:r>
            <a:r>
              <a:rPr lang="es-MX" sz="1800" dirty="0" smtClean="0"/>
              <a:t>) se sienta inmóvil en el escenario donde el público puede venir y cortar un poco de su vestimenta, cubriéndose el pecho al momento en que queda al descubierto; la obra se relaciona con las relaciones interpersonales destructivas entre seres humanos, con tinte feminista, relacionando a los hombres con las mujeres como objetos de uno al otro y viceversa</a:t>
            </a:r>
            <a:r>
              <a:rPr lang="en-US" sz="1800" dirty="0" smtClean="0"/>
              <a:t>.</a:t>
            </a:r>
            <a:endParaRPr lang="en-US" sz="1800" dirty="0"/>
          </a:p>
        </p:txBody>
      </p:sp>
      <p:pic>
        <p:nvPicPr>
          <p:cNvPr id="2" name="Picture 1"/>
          <p:cNvPicPr>
            <a:picLocks noChangeAspect="1"/>
          </p:cNvPicPr>
          <p:nvPr/>
        </p:nvPicPr>
        <p:blipFill>
          <a:blip r:embed="rId3"/>
          <a:stretch>
            <a:fillRect/>
          </a:stretch>
        </p:blipFill>
        <p:spPr>
          <a:xfrm>
            <a:off x="500457" y="548680"/>
            <a:ext cx="5563899" cy="4176464"/>
          </a:xfrm>
          <a:prstGeom prst="rect">
            <a:avLst/>
          </a:prstGeom>
        </p:spPr>
      </p:pic>
      <p:sp>
        <p:nvSpPr>
          <p:cNvPr id="6" name="TextBox 5"/>
          <p:cNvSpPr txBox="1"/>
          <p:nvPr/>
        </p:nvSpPr>
        <p:spPr>
          <a:xfrm>
            <a:off x="735994" y="5295920"/>
            <a:ext cx="1338377" cy="369332"/>
          </a:xfrm>
          <a:prstGeom prst="rect">
            <a:avLst/>
          </a:prstGeom>
          <a:noFill/>
        </p:spPr>
        <p:txBody>
          <a:bodyPr wrap="none" rtlCol="0">
            <a:spAutoFit/>
          </a:bodyPr>
          <a:lstStyle/>
          <a:p>
            <a:r>
              <a:rPr lang="de-DE" dirty="0" smtClean="0"/>
              <a:t>© Yoko Ono</a:t>
            </a:r>
            <a:endParaRPr lang="en-US" dirty="0"/>
          </a:p>
        </p:txBody>
      </p:sp>
    </p:spTree>
    <p:extLst>
      <p:ext uri="{BB962C8B-B14F-4D97-AF65-F5344CB8AC3E}">
        <p14:creationId xmlns:p14="http://schemas.microsoft.com/office/powerpoint/2010/main" val="771704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251520" y="3645024"/>
            <a:ext cx="8496944" cy="2520280"/>
          </a:xfrm>
        </p:spPr>
        <p:txBody>
          <a:bodyPr>
            <a:normAutofit fontScale="70000" lnSpcReduction="20000"/>
          </a:bodyPr>
          <a:lstStyle/>
          <a:p>
            <a:pPr marL="0" indent="0" algn="just">
              <a:buNone/>
            </a:pPr>
            <a:r>
              <a:rPr lang="es-MX" dirty="0" smtClean="0"/>
              <a:t>En su innovador happening, presentado en la Galería </a:t>
            </a:r>
            <a:r>
              <a:rPr lang="es-MX" dirty="0" err="1" smtClean="0"/>
              <a:t>Reuben</a:t>
            </a:r>
            <a:r>
              <a:rPr lang="es-MX" dirty="0" smtClean="0"/>
              <a:t> en Nueva York, durante el otoño de 1959, Allan </a:t>
            </a:r>
            <a:r>
              <a:rPr lang="es-MX" dirty="0" err="1" smtClean="0"/>
              <a:t>Kaprow</a:t>
            </a:r>
            <a:r>
              <a:rPr lang="es-MX" dirty="0" smtClean="0"/>
              <a:t>, trabajando a partir de un score cuidadosamente concebido y ajustadamente </a:t>
            </a:r>
            <a:r>
              <a:rPr lang="es-MX" dirty="0" err="1" smtClean="0"/>
              <a:t>guionizado</a:t>
            </a:r>
            <a:r>
              <a:rPr lang="es-MX" dirty="0" smtClean="0"/>
              <a:t>, creó un ambiente interactivo que manipuló al público, a un grado sin precedentes en el arte del siglo XX. El público obtuvo unos programas y tres cartas engrapadas, mismas que proporcionaban instrucciones para su participación: “El performance está dividido en seis partes…</a:t>
            </a:r>
            <a:endParaRPr lang="es-MX" dirty="0"/>
          </a:p>
        </p:txBody>
      </p:sp>
      <p:pic>
        <p:nvPicPr>
          <p:cNvPr id="2" name="Picture 1"/>
          <p:cNvPicPr>
            <a:picLocks noChangeAspect="1"/>
          </p:cNvPicPr>
          <p:nvPr/>
        </p:nvPicPr>
        <p:blipFill>
          <a:blip r:embed="rId3"/>
          <a:stretch>
            <a:fillRect/>
          </a:stretch>
        </p:blipFill>
        <p:spPr>
          <a:xfrm>
            <a:off x="323528" y="332656"/>
            <a:ext cx="7344816" cy="3297901"/>
          </a:xfrm>
          <a:prstGeom prst="rect">
            <a:avLst/>
          </a:prstGeom>
        </p:spPr>
      </p:pic>
      <p:sp>
        <p:nvSpPr>
          <p:cNvPr id="6" name="TextBox 5"/>
          <p:cNvSpPr txBox="1"/>
          <p:nvPr/>
        </p:nvSpPr>
        <p:spPr>
          <a:xfrm>
            <a:off x="7740353" y="332657"/>
            <a:ext cx="1152127" cy="646331"/>
          </a:xfrm>
          <a:prstGeom prst="rect">
            <a:avLst/>
          </a:prstGeom>
          <a:noFill/>
        </p:spPr>
        <p:txBody>
          <a:bodyPr wrap="square" rtlCol="0">
            <a:spAutoFit/>
          </a:bodyPr>
          <a:lstStyle/>
          <a:p>
            <a:r>
              <a:rPr lang="de-DE" dirty="0" smtClean="0"/>
              <a:t>© Allan Kaprow</a:t>
            </a:r>
            <a:endParaRPr lang="en-US" dirty="0"/>
          </a:p>
        </p:txBody>
      </p:sp>
    </p:spTree>
    <p:extLst>
      <p:ext uri="{BB962C8B-B14F-4D97-AF65-F5344CB8AC3E}">
        <p14:creationId xmlns:p14="http://schemas.microsoft.com/office/powerpoint/2010/main" val="252058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a:xfrm>
            <a:off x="251520" y="3645024"/>
            <a:ext cx="8496944" cy="2520280"/>
          </a:xfrm>
        </p:spPr>
        <p:txBody>
          <a:bodyPr>
            <a:normAutofit fontScale="70000" lnSpcReduction="20000"/>
          </a:bodyPr>
          <a:lstStyle/>
          <a:p>
            <a:pPr marL="0" indent="0" algn="just">
              <a:buNone/>
            </a:pPr>
            <a:r>
              <a:rPr lang="es-MX" dirty="0" smtClean="0"/>
              <a:t>Cada parte contiene tres happenings que ocurren al mismo tiempo. El comienzo y el final de cada uno se señalarán con una campanada. Al final de la performance se escucharán dos campanadas…No habrán aplausos después de cada serie, pero puedes aplaudir después de la sexta serie si así lo deseas.” Estas instrucciones también estipulaban cuándo los miembros del público se les requería cambiar de asientos y moverse a los siguientes tres cuartos en los que estaba dividida la galería.</a:t>
            </a:r>
            <a:endParaRPr lang="es-MX" dirty="0"/>
          </a:p>
        </p:txBody>
      </p:sp>
      <p:pic>
        <p:nvPicPr>
          <p:cNvPr id="2" name="Picture 1"/>
          <p:cNvPicPr>
            <a:picLocks noChangeAspect="1"/>
          </p:cNvPicPr>
          <p:nvPr/>
        </p:nvPicPr>
        <p:blipFill>
          <a:blip r:embed="rId3"/>
          <a:stretch>
            <a:fillRect/>
          </a:stretch>
        </p:blipFill>
        <p:spPr>
          <a:xfrm>
            <a:off x="323528" y="332656"/>
            <a:ext cx="7344816" cy="3297901"/>
          </a:xfrm>
          <a:prstGeom prst="rect">
            <a:avLst/>
          </a:prstGeom>
        </p:spPr>
      </p:pic>
      <p:sp>
        <p:nvSpPr>
          <p:cNvPr id="6" name="TextBox 5"/>
          <p:cNvSpPr txBox="1"/>
          <p:nvPr/>
        </p:nvSpPr>
        <p:spPr>
          <a:xfrm>
            <a:off x="7740353" y="332657"/>
            <a:ext cx="1152127" cy="646331"/>
          </a:xfrm>
          <a:prstGeom prst="rect">
            <a:avLst/>
          </a:prstGeom>
          <a:noFill/>
        </p:spPr>
        <p:txBody>
          <a:bodyPr wrap="square" rtlCol="0">
            <a:spAutoFit/>
          </a:bodyPr>
          <a:lstStyle/>
          <a:p>
            <a:r>
              <a:rPr lang="de-DE" dirty="0" smtClean="0"/>
              <a:t>© Allan Kaprow</a:t>
            </a:r>
            <a:endParaRPr lang="en-US" dirty="0"/>
          </a:p>
        </p:txBody>
      </p:sp>
    </p:spTree>
    <p:extLst>
      <p:ext uri="{BB962C8B-B14F-4D97-AF65-F5344CB8AC3E}">
        <p14:creationId xmlns:p14="http://schemas.microsoft.com/office/powerpoint/2010/main" val="3749580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0" indent="0"/>
            <a:r>
              <a:rPr lang="es-MX" b="1" dirty="0">
                <a:latin typeface="Arial" pitchFamily="34" charset="0"/>
                <a:cs typeface="Arial" pitchFamily="34" charset="0"/>
              </a:rPr>
              <a:t>Referencias</a:t>
            </a:r>
          </a:p>
        </p:txBody>
      </p:sp>
      <p:sp>
        <p:nvSpPr>
          <p:cNvPr id="3" name="2 Marcador de contenido"/>
          <p:cNvSpPr>
            <a:spLocks noGrp="1"/>
          </p:cNvSpPr>
          <p:nvPr>
            <p:ph idx="1"/>
          </p:nvPr>
        </p:nvSpPr>
        <p:spPr>
          <a:xfrm>
            <a:off x="467544" y="1340768"/>
            <a:ext cx="8229600" cy="4525963"/>
          </a:xfrm>
        </p:spPr>
        <p:txBody>
          <a:bodyPr>
            <a:noAutofit/>
          </a:bodyPr>
          <a:lstStyle/>
          <a:p>
            <a:endParaRPr lang="es-MX" sz="2000" b="1" dirty="0">
              <a:latin typeface="Arial" pitchFamily="34" charset="0"/>
              <a:cs typeface="Arial" pitchFamily="34" charset="0"/>
            </a:endParaRPr>
          </a:p>
          <a:p>
            <a:r>
              <a:rPr lang="es-MX" sz="2000" b="1" dirty="0" smtClean="0">
                <a:latin typeface="Arial" pitchFamily="34" charset="0"/>
                <a:cs typeface="Arial" pitchFamily="34" charset="0"/>
                <a:hlinkClick r:id="rId3"/>
              </a:rPr>
              <a:t>http</a:t>
            </a:r>
            <a:r>
              <a:rPr lang="es-MX" sz="2000" b="1" dirty="0">
                <a:latin typeface="Arial" pitchFamily="34" charset="0"/>
                <a:cs typeface="Arial" pitchFamily="34" charset="0"/>
                <a:hlinkClick r:id="rId3"/>
              </a:rPr>
              <a:t>://www.medienkunstnetz.de/works/18-happenings-in-6-parts</a:t>
            </a:r>
            <a:r>
              <a:rPr lang="es-MX" sz="2000" b="1" dirty="0" smtClean="0">
                <a:latin typeface="Arial" pitchFamily="34" charset="0"/>
                <a:cs typeface="Arial" pitchFamily="34" charset="0"/>
                <a:hlinkClick r:id="rId3"/>
              </a:rPr>
              <a:t>/</a:t>
            </a:r>
            <a:endParaRPr lang="es-MX" sz="2000" b="1" dirty="0" smtClean="0">
              <a:latin typeface="Arial" pitchFamily="34" charset="0"/>
              <a:cs typeface="Arial" pitchFamily="34" charset="0"/>
            </a:endParaRPr>
          </a:p>
          <a:p>
            <a:r>
              <a:rPr lang="es-MX" sz="2000" b="1" dirty="0">
                <a:latin typeface="Arial" pitchFamily="34" charset="0"/>
                <a:cs typeface="Arial" pitchFamily="34" charset="0"/>
                <a:hlinkClick r:id="rId4"/>
              </a:rPr>
              <a:t>http://www.fahrenheitmagazine.com/rotativoa/yoko-ono-feminismo-y-arte</a:t>
            </a:r>
            <a:r>
              <a:rPr lang="es-MX" sz="2000" b="1" dirty="0" smtClean="0">
                <a:latin typeface="Arial" pitchFamily="34" charset="0"/>
                <a:cs typeface="Arial" pitchFamily="34" charset="0"/>
                <a:hlinkClick r:id="rId4"/>
              </a:rPr>
              <a:t>/</a:t>
            </a:r>
            <a:endParaRPr lang="es-MX" sz="2000" b="1" dirty="0" smtClean="0">
              <a:latin typeface="Arial" pitchFamily="34" charset="0"/>
              <a:cs typeface="Arial" pitchFamily="34" charset="0"/>
            </a:endParaRPr>
          </a:p>
          <a:p>
            <a:r>
              <a:rPr lang="es-MX" sz="2000" b="1" dirty="0">
                <a:latin typeface="Arial" pitchFamily="34" charset="0"/>
                <a:cs typeface="Arial" pitchFamily="34" charset="0"/>
                <a:hlinkClick r:id="rId5"/>
              </a:rPr>
              <a:t>http://greenmuseum.org/c/aen/Images/Ecology/</a:t>
            </a:r>
            <a:r>
              <a:rPr lang="es-MX" sz="2000" b="1" dirty="0" smtClean="0">
                <a:latin typeface="Arial" pitchFamily="34" charset="0"/>
                <a:cs typeface="Arial" pitchFamily="34" charset="0"/>
                <a:hlinkClick r:id="rId5"/>
              </a:rPr>
              <a:t>america.php</a:t>
            </a:r>
            <a:endParaRPr lang="es-MX" sz="2000" b="1" dirty="0" smtClean="0">
              <a:latin typeface="Arial" pitchFamily="34" charset="0"/>
              <a:cs typeface="Arial" pitchFamily="34" charset="0"/>
            </a:endParaRPr>
          </a:p>
          <a:p>
            <a:endParaRPr lang="es-MX" sz="2000" b="1" dirty="0">
              <a:latin typeface="Arial" pitchFamily="34" charset="0"/>
              <a:cs typeface="Arial" pitchFamily="34" charset="0"/>
            </a:endParaRPr>
          </a:p>
        </p:txBody>
      </p:sp>
    </p:spTree>
    <p:extLst>
      <p:ext uri="{BB962C8B-B14F-4D97-AF65-F5344CB8AC3E}">
        <p14:creationId xmlns:p14="http://schemas.microsoft.com/office/powerpoint/2010/main" val="1610794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386</Words>
  <Application>Microsoft Office PowerPoint</Application>
  <PresentationFormat>Presentación en pantalla (4:3)</PresentationFormat>
  <Paragraphs>32</Paragraphs>
  <Slides>7</Slides>
  <Notes>0</Notes>
  <HiddenSlides>0</HiddenSlides>
  <MMClips>0</MMClips>
  <ScaleCrop>false</ScaleCrop>
  <HeadingPairs>
    <vt:vector size="4" baseType="variant">
      <vt:variant>
        <vt:lpstr>Tema</vt:lpstr>
      </vt:variant>
      <vt:variant>
        <vt:i4>2</vt:i4>
      </vt:variant>
      <vt:variant>
        <vt:lpstr>Títulos de diapositiva</vt:lpstr>
      </vt:variant>
      <vt:variant>
        <vt:i4>7</vt:i4>
      </vt:variant>
    </vt:vector>
  </HeadingPairs>
  <TitlesOfParts>
    <vt:vector size="9" baseType="lpstr">
      <vt:lpstr>Tema de Office</vt:lpstr>
      <vt:lpstr>1_Tema de Office</vt:lpstr>
      <vt:lpstr>Actuación</vt:lpstr>
      <vt:lpstr>TEMA</vt:lpstr>
      <vt:lpstr>Presentación de PowerPoint</vt:lpstr>
      <vt:lpstr>Presentación de PowerPoint</vt:lpstr>
      <vt:lpstr>Presentación de PowerPoint</vt:lpstr>
      <vt:lpstr>Presentación de PowerPoint</vt:lpstr>
      <vt:lpstr>Referencias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Citlali</dc:creator>
  <cp:lastModifiedBy>Ing. Rafaela</cp:lastModifiedBy>
  <cp:revision>23</cp:revision>
  <dcterms:created xsi:type="dcterms:W3CDTF">2012-12-04T21:22:09Z</dcterms:created>
  <dcterms:modified xsi:type="dcterms:W3CDTF">2016-05-10T18:31:44Z</dcterms:modified>
</cp:coreProperties>
</file>