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71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86" autoAdjust="0"/>
  </p:normalViewPr>
  <p:slideViewPr>
    <p:cSldViewPr>
      <p:cViewPr varScale="1">
        <p:scale>
          <a:sx n="80" d="100"/>
          <a:sy n="80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6662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3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1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2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13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26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7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068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5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70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7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Tema 1.2 Vectores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685800" y="3589544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Licenciatura en Ingeniería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Industrial.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Profesor(a): Ing. Silvestre Barrera Ordaz.</a:t>
            </a:r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Periodo: Julio – diciembre 2015.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14600"/>
            <a:ext cx="8229600" cy="4525963"/>
          </a:xfrm>
        </p:spPr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Producto de vectores</a:t>
            </a:r>
            <a:endParaRPr lang="es-MX" sz="3200" b="1" dirty="0"/>
          </a:p>
        </p:txBody>
      </p:sp>
      <p:sp>
        <p:nvSpPr>
          <p:cNvPr id="5" name="Marcador de contenido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2283057"/>
            <a:ext cx="5635454" cy="3888432"/>
          </a:xfrm>
          <a:prstGeom prst="rect">
            <a:avLst/>
          </a:prstGeom>
          <a:blipFill rotWithShape="0">
            <a:blip r:embed="rId3" cstate="print"/>
            <a:stretch>
              <a:fillRect t="-2669" r="-1732"/>
            </a:stretch>
          </a:blipFill>
        </p:spPr>
        <p:txBody>
          <a:bodyPr/>
          <a:lstStyle/>
          <a:p>
            <a:r>
              <a:rPr lang="es-MX">
                <a:noFill/>
              </a:rPr>
              <a:t> 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2958" y="853442"/>
            <a:ext cx="3228537" cy="43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2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48072"/>
            <a:ext cx="8229600" cy="4525963"/>
          </a:xfrm>
        </p:spPr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Producto de vectores</a:t>
            </a:r>
            <a:endParaRPr lang="es-MX" sz="2800" b="1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9094" y="836712"/>
            <a:ext cx="86868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</a:pPr>
            <a:r>
              <a:rPr lang="es-MX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Producto Vectorial usando componentes</a:t>
            </a:r>
          </a:p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</a:pPr>
            <a:r>
              <a:rPr lang="es-MX" sz="18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 Math" panose="02040503050406030204" pitchFamily="18" charset="0"/>
              </a:rPr>
              <a:t>El producto vectorial de dos vectores paralelos, </a:t>
            </a:r>
            <a:r>
              <a:rPr lang="es-MX" sz="18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 Math" panose="02040503050406030204" pitchFamily="18" charset="0"/>
              </a:rPr>
              <a:t>antiparalelos</a:t>
            </a:r>
            <a:r>
              <a:rPr lang="es-MX" sz="18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 Math" panose="02040503050406030204" pitchFamily="18" charset="0"/>
              </a:rPr>
              <a:t> o iguales, siempre es cero.</a:t>
            </a:r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723" y="1864823"/>
            <a:ext cx="3944295" cy="5172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400" y="2309461"/>
            <a:ext cx="3564259" cy="17876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744618"/>
            <a:ext cx="3427284" cy="27996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553" y="4715130"/>
            <a:ext cx="8754615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8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3167" y="119675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Producto de vectores</a:t>
            </a:r>
            <a:endParaRPr lang="es-MX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234567" y="1988840"/>
                <a:ext cx="8686800" cy="3201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indent="-91440" algn="just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s-MX" sz="1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Producto Vectorial : Ejemplo</a:t>
                </a:r>
              </a:p>
              <a:p>
                <a:pPr marL="91440" indent="-91440" algn="just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s-MX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 panose="02040503050406030204" pitchFamily="18" charset="0"/>
                  </a:rPr>
                  <a:t>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MX" sz="1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1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s-MX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 panose="02040503050406030204" pitchFamily="18" charset="0"/>
                  </a:rPr>
                  <a:t> tienen una magnitud de 6 unidades y está sobre el eje </a:t>
                </a:r>
                <a:r>
                  <a:rPr lang="es-MX" sz="18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 panose="02040503050406030204" pitchFamily="18" charset="0"/>
                  </a:rPr>
                  <a:t>+x</a:t>
                </a:r>
                <a:r>
                  <a:rPr lang="es-MX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MX" sz="1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1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s-MX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 panose="02040503050406030204" pitchFamily="18" charset="0"/>
                  </a:rPr>
                  <a:t> tiene una magnitud de 4 unidades y está en el plano </a:t>
                </a:r>
                <a:r>
                  <a:rPr lang="es-MX" sz="1800" i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 panose="02040503050406030204" pitchFamily="18" charset="0"/>
                  </a:rPr>
                  <a:t>xy</a:t>
                </a:r>
                <a:r>
                  <a:rPr lang="es-MX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 panose="02040503050406030204" pitchFamily="18" charset="0"/>
                  </a:rPr>
                  <a:t> formando un ángulo de 30° con el eje </a:t>
                </a:r>
                <a:r>
                  <a:rPr lang="es-MX" sz="18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 panose="02040503050406030204" pitchFamily="18" charset="0"/>
                  </a:rPr>
                  <a:t>+x</a:t>
                </a:r>
                <a:r>
                  <a:rPr lang="es-MX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 panose="02040503050406030204" pitchFamily="18" charset="0"/>
                  </a:rPr>
                  <a:t>. Calcule el producto cruz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MX" sz="18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18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s-MX" sz="1800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s-MX" sz="18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18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s-MX" sz="18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endParaRPr lang="es-MX" dirty="0"/>
              </a:p>
            </p:txBody>
          </p:sp>
        </mc:Choice>
        <mc:Fallback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67" y="1988840"/>
                <a:ext cx="8686800" cy="320121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1714" r="-63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167" y="3589449"/>
            <a:ext cx="4316169" cy="28316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762" y="3592610"/>
            <a:ext cx="3115326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0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Referencias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9512" y="1124744"/>
            <a:ext cx="8856984" cy="379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1. RESNICK, R., HALLYDAY, D., &amp; KRANE, K. (2006.). FÍSICA VOLUMEN 1., 5TA. EDICIÓN. MÉXICO.: CECSA.</a:t>
            </a:r>
            <a:b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2. SEARS, F. W. (2004). FÍSICA UNIVERSITARIA, VOLUMEN 1,DÉCIMO PRIMERA EDICIÓN. MÉXICO: PEARSON EDUCACIÓN.</a:t>
            </a:r>
            <a:b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3. SERWAY, R. A. (1997.). FÍSICA TOMO I- 4TA. EDICIÓN. . MÉXICO.: MCGRAW HILL.</a:t>
            </a:r>
            <a:b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4. TIPLER, P. A. (1993.). FÍSICA VOLUMEN I- 3RA. EDICIÓN. . BARCELONA.: EDITORIAL REVERTÉ.</a:t>
            </a:r>
            <a:b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5.  HIBBELER, R. C. (1995). MECÁNICA PARA INGENIEROS,TOMO II: DINÁMICA,SEXTA EDICIÓN. MÉXICO: COMPAÑÍA EDITORIAL CONTINENTAL, S.A. DE C.V.</a:t>
            </a:r>
            <a:b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59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650" y="-171400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Resumen</a:t>
            </a:r>
            <a:r>
              <a:rPr lang="es-MX" sz="3200" b="1" dirty="0" smtClean="0"/>
              <a:t>. </a:t>
            </a:r>
            <a:endParaRPr lang="es-MX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32650" y="836712"/>
                <a:ext cx="82296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s-MX" sz="2800" dirty="0" smtClean="0">
                    <a:latin typeface="+mj-lt"/>
                    <a:cs typeface="Arial" pitchFamily="34" charset="0"/>
                  </a:rPr>
                  <a:t>Los vectores unitarios describen direcciones en el espacio y tienen magnitud uno, sin unidades. Los vectores unitarios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MX" sz="280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s-MX" sz="2800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s-MX" sz="2800" dirty="0" smtClean="0">
                    <a:latin typeface="+mj-lt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MX" sz="28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s-MX" sz="28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s-MX" sz="2800" dirty="0" smtClean="0">
                    <a:latin typeface="+mj-lt"/>
                    <a:cs typeface="Arial" pitchFamily="34" charset="0"/>
                  </a:rPr>
                  <a:t> 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MX" sz="2800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s-MX" sz="2800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s-MX" sz="2800" dirty="0" smtClean="0">
                    <a:latin typeface="+mj-lt"/>
                    <a:cs typeface="Arial" pitchFamily="34" charset="0"/>
                  </a:rPr>
                  <a:t>, alineados con los ejes </a:t>
                </a:r>
                <a14:m>
                  <m:oMath xmlns:m="http://schemas.openxmlformats.org/officeDocument/2006/math">
                    <m:r>
                      <a:rPr lang="es-MX" sz="28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s-MX" sz="2800" dirty="0" smtClean="0">
                    <a:latin typeface="+mj-lt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MX" sz="28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𝒚</m:t>
                    </m:r>
                  </m:oMath>
                </a14:m>
                <a:r>
                  <a:rPr lang="es-MX" sz="28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800" dirty="0" err="1" smtClean="0">
                    <a:latin typeface="+mj-lt"/>
                    <a:cs typeface="Arial" pitchFamily="34" charset="0"/>
                  </a:rPr>
                  <a:t>y</a:t>
                </a:r>
                <a:r>
                  <a:rPr lang="es-MX" sz="2800" dirty="0" smtClean="0">
                    <a:latin typeface="+mj-lt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8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𝒛</m:t>
                    </m:r>
                  </m:oMath>
                </a14:m>
                <a:r>
                  <a:rPr lang="es-MX" sz="2800" dirty="0" smtClean="0">
                    <a:latin typeface="+mj-lt"/>
                    <a:cs typeface="Arial" pitchFamily="34" charset="0"/>
                  </a:rPr>
                  <a:t> de un sistema de coordenadas rectangular, tienen especial utilidad en el estudio de la mecánica.</a:t>
                </a:r>
                <a:endParaRPr lang="es-MX" sz="2800" dirty="0">
                  <a:latin typeface="+mj-lt"/>
                  <a:cs typeface="Arial" pitchFamily="34" charset="0"/>
                </a:endParaRPr>
              </a:p>
              <a:p>
                <a:pPr algn="ctr"/>
                <a:endParaRPr lang="es-MX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ctr">
                  <a:buNone/>
                </a:pPr>
                <a:r>
                  <a:rPr lang="es-MX" sz="2900" dirty="0" err="1" smtClean="0">
                    <a:latin typeface="+mj-lt"/>
                    <a:cs typeface="Arial" pitchFamily="34" charset="0"/>
                  </a:rPr>
                  <a:t>Unit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vectors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are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dimensionless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vectors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having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a magnitud of 1.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Unit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vector are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used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to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specify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a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given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direction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and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have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no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other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physical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significance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.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They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are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used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only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in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describing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a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direction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in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space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.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We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shall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use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the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symbols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MX" sz="24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s-MX" sz="2400" b="1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s-MX" sz="2400" dirty="0"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MX" sz="24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s-MX" sz="24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s-MX" sz="2400" dirty="0">
                    <a:cs typeface="Arial" pitchFamily="34" charset="0"/>
                  </a:rPr>
                  <a:t> </a:t>
                </a:r>
                <a:r>
                  <a:rPr lang="es-MX" sz="2400" dirty="0" smtClean="0">
                    <a:cs typeface="Arial" pitchFamily="34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MX" sz="2400" b="1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s-MX" sz="2400" b="1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s-MX" sz="2900" dirty="0" smtClean="0">
                    <a:latin typeface="+mj-lt"/>
                    <a:cs typeface="Arial" pitchFamily="34" charset="0"/>
                  </a:rPr>
                  <a:t> to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represent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unit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vectors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pointing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in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the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positive </a:t>
                </a:r>
                <a14:m>
                  <m:oMath xmlns:m="http://schemas.openxmlformats.org/officeDocument/2006/math">
                    <m:r>
                      <a:rPr lang="es-MX" sz="2400" b="1" i="1" dirty="0">
                        <a:latin typeface="Cambria Math" panose="02040503050406030204" pitchFamily="18" charset="0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s-MX" sz="2400" dirty="0"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MX" sz="2400" b="1" i="1" dirty="0">
                        <a:latin typeface="Cambria Math" panose="02040503050406030204" pitchFamily="18" charset="0"/>
                        <a:cs typeface="Arial" pitchFamily="34" charset="0"/>
                      </a:rPr>
                      <m:t>𝒚</m:t>
                    </m:r>
                  </m:oMath>
                </a14:m>
                <a:r>
                  <a:rPr lang="es-MX" sz="2400" dirty="0">
                    <a:cs typeface="Arial" pitchFamily="34" charset="0"/>
                  </a:rPr>
                  <a:t> </a:t>
                </a:r>
                <a:r>
                  <a:rPr lang="es-MX" sz="2400" dirty="0" smtClean="0">
                    <a:cs typeface="Arial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s-MX" sz="2400" b="1" i="1" dirty="0">
                        <a:latin typeface="Cambria Math" panose="02040503050406030204" pitchFamily="18" charset="0"/>
                        <a:cs typeface="Arial" pitchFamily="34" charset="0"/>
                      </a:rPr>
                      <m:t>𝒛</m:t>
                    </m:r>
                  </m:oMath>
                </a14:m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directions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,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respectively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.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They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have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a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special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utility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 in </a:t>
                </a:r>
                <a:r>
                  <a:rPr lang="es-MX" sz="2900" dirty="0" err="1" smtClean="0">
                    <a:latin typeface="+mj-lt"/>
                    <a:cs typeface="Arial" pitchFamily="34" charset="0"/>
                  </a:rPr>
                  <a:t>mechanics</a:t>
                </a:r>
                <a:r>
                  <a:rPr lang="es-MX" sz="2900" dirty="0" smtClean="0">
                    <a:latin typeface="+mj-lt"/>
                    <a:cs typeface="Arial" pitchFamily="34" charset="0"/>
                  </a:rPr>
                  <a:t>.</a:t>
                </a:r>
                <a:endParaRPr lang="es-MX" sz="2900" dirty="0">
                  <a:latin typeface="+mj-lt"/>
                  <a:cs typeface="Arial" pitchFamily="34" charset="0"/>
                </a:endParaRPr>
              </a:p>
              <a:p>
                <a:endParaRPr lang="es-MX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s-MX" sz="2400" b="1" dirty="0" err="1" smtClean="0">
                    <a:latin typeface="Arial" pitchFamily="34" charset="0"/>
                    <a:cs typeface="Arial" pitchFamily="34" charset="0"/>
                  </a:rPr>
                  <a:t>Keywords</a:t>
                </a:r>
                <a:r>
                  <a:rPr lang="es-MX" sz="2400" b="1" dirty="0" smtClean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s-MX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MX" sz="2400" dirty="0" err="1" smtClean="0">
                    <a:latin typeface="Arial" pitchFamily="34" charset="0"/>
                    <a:cs typeface="Arial" pitchFamily="34" charset="0"/>
                  </a:rPr>
                  <a:t>vectors</a:t>
                </a:r>
                <a:r>
                  <a:rPr lang="es-MX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s-MX" sz="2400" dirty="0" err="1" smtClean="0">
                    <a:latin typeface="Arial" pitchFamily="34" charset="0"/>
                    <a:cs typeface="Arial" pitchFamily="34" charset="0"/>
                  </a:rPr>
                  <a:t>magnitude</a:t>
                </a:r>
                <a:r>
                  <a:rPr lang="es-MX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s-MX" sz="2400" dirty="0" err="1" smtClean="0">
                    <a:latin typeface="Arial" pitchFamily="34" charset="0"/>
                    <a:cs typeface="Arial" pitchFamily="34" charset="0"/>
                  </a:rPr>
                  <a:t>direction</a:t>
                </a:r>
                <a:r>
                  <a:rPr lang="es-MX" sz="2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s-MX" sz="2400" dirty="0" err="1" smtClean="0">
                    <a:latin typeface="Arial" pitchFamily="34" charset="0"/>
                    <a:cs typeface="Arial" pitchFamily="34" charset="0"/>
                  </a:rPr>
                  <a:t>mechanics</a:t>
                </a:r>
                <a:r>
                  <a:rPr lang="es-MX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s-MX" sz="2400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650" y="836712"/>
                <a:ext cx="8229600" cy="4525963"/>
              </a:xfrm>
              <a:blipFill rotWithShape="0">
                <a:blip r:embed="rId3" cstate="print"/>
                <a:stretch>
                  <a:fillRect l="-741" t="-2153" r="-963"/>
                </a:stretch>
              </a:blipFill>
            </p:spPr>
            <p:txBody>
              <a:bodyPr/>
              <a:lstStyle/>
              <a:p>
                <a:r>
                  <a:rPr lang="es-MX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 txBox="1">
            <a:spLocks/>
          </p:cNvSpPr>
          <p:nvPr/>
        </p:nvSpPr>
        <p:spPr>
          <a:xfrm>
            <a:off x="446856" y="1565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MX" sz="2800" b="1" dirty="0" err="1" smtClean="0">
                <a:cs typeface="Arial" pitchFamily="34" charset="0"/>
              </a:rPr>
              <a:t>Abstract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424" y="355846"/>
            <a:ext cx="8229600" cy="1143000"/>
          </a:xfrm>
        </p:spPr>
        <p:txBody>
          <a:bodyPr/>
          <a:lstStyle/>
          <a:p>
            <a:pPr marL="0" indent="0"/>
            <a:r>
              <a:rPr lang="es-MX" dirty="0"/>
              <a:t>Vectores unitarios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9" y="1498846"/>
            <a:ext cx="7797552" cy="1003249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None/>
            </a:pP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Un </a:t>
            </a:r>
            <a:r>
              <a:rPr lang="es-MX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vector unitario 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es un vector con magnitud 1. Su única función es describir una dirección en el espacio.</a:t>
            </a: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2708920"/>
            <a:ext cx="3960440" cy="21215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7026" y="2685615"/>
            <a:ext cx="3518822" cy="21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97072"/>
            <a:ext cx="8229600" cy="1143000"/>
          </a:xfrm>
        </p:spPr>
        <p:txBody>
          <a:bodyPr>
            <a:noAutofit/>
          </a:bodyPr>
          <a:lstStyle/>
          <a:p>
            <a:r>
              <a:rPr lang="es-MX" sz="36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Suma vectorial usando vectores unitarios</a:t>
            </a:r>
            <a:endParaRPr lang="es-MX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767" y="2060848"/>
            <a:ext cx="8029128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4182" y="24418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Producto de vectores</a:t>
            </a:r>
            <a:endParaRPr lang="es-MX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26643" y="921249"/>
                <a:ext cx="8820472" cy="2049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s-MX" sz="2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Producto escalar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Arial" pitchFamily="34" charset="0"/>
                  <a:buNone/>
                </a:pPr>
                <a:r>
                  <a:rPr lang="es-MX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Se denota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MX" sz="20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20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s-MX" sz="20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s-MX" sz="20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20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s-MX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. También se le conoce como producto punto, el resultado es siempre un escalar. Puede ser positivo, negativo o cero.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𝐴𝐵𝑐𝑜𝑠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oMath>
                  </m:oMathPara>
                </a14:m>
                <a:endParaRPr lang="es-MX" sz="20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endParaRPr lang="es-MX" dirty="0"/>
              </a:p>
            </p:txBody>
          </p:sp>
        </mc:Choice>
        <mc:Fallback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3" y="921249"/>
                <a:ext cx="8820472" cy="204909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691" t="-297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02" y="2670954"/>
            <a:ext cx="3131840" cy="14495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7673" y="3247350"/>
            <a:ext cx="2628800" cy="17462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58204" y="3403122"/>
            <a:ext cx="2788911" cy="195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6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Producto de vectores</a:t>
            </a:r>
            <a:endParaRPr lang="es-MX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323528" y="2060848"/>
                <a:ext cx="8229600" cy="18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s-MX" sz="2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Producto escalar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Arial" pitchFamily="34" charset="0"/>
                  <a:buNone/>
                </a:pPr>
                <a:endParaRPr lang="es-MX" sz="2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D34817"/>
                  </a:buClr>
                  <a:buSzPct val="100000"/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𝐴𝐵𝑐𝑜𝑠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s-MX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oMath>
                  </m:oMathPara>
                </a14:m>
                <a:endParaRPr lang="es-MX" sz="20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endParaRPr lang="es-MX" dirty="0"/>
              </a:p>
            </p:txBody>
          </p:sp>
        </mc:Choice>
        <mc:Fallback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60848"/>
                <a:ext cx="8229600" cy="180020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339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964" y="3284984"/>
            <a:ext cx="3145552" cy="16429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5356" y="4149080"/>
            <a:ext cx="3042067" cy="15972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058123"/>
            <a:ext cx="2672575" cy="17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4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" y="116632"/>
            <a:ext cx="8229600" cy="4525963"/>
          </a:xfrm>
        </p:spPr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85192" y="649288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</a:pP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Producto escalar usando componentes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265" y="1319219"/>
            <a:ext cx="2674079" cy="22636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622" y="1462672"/>
            <a:ext cx="6023370" cy="10912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199332"/>
            <a:ext cx="8640960" cy="8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6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36104"/>
            <a:ext cx="8229600" cy="4525963"/>
          </a:xfrm>
        </p:spPr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Producto de vectores</a:t>
            </a:r>
            <a:endParaRPr lang="es-MX" sz="3200" b="1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7200" y="1196752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</a:pPr>
            <a:r>
              <a:rPr lang="es-MX" sz="20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Producto escalar: Ejemplo 1</a:t>
            </a:r>
          </a:p>
          <a:p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550" y="1503614"/>
            <a:ext cx="7151228" cy="6767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230" y="2339752"/>
            <a:ext cx="4614955" cy="31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2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48072"/>
            <a:ext cx="8229600" cy="4525963"/>
          </a:xfrm>
        </p:spPr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Producto de vectores</a:t>
            </a:r>
            <a:endParaRPr lang="es-MX" sz="3200" b="1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908720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Char char=" "/>
            </a:pPr>
            <a:r>
              <a:rPr lang="es-MX" sz="20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Producto escalar: Ejemplo 2</a:t>
            </a:r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89259"/>
            <a:ext cx="6495906" cy="10826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2627" y="2517566"/>
            <a:ext cx="4163008" cy="28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7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114</Words>
  <Application>Microsoft Office PowerPoint</Application>
  <PresentationFormat>Presentación en pantalla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Tema 1.2 Vectores </vt:lpstr>
      <vt:lpstr>Resumen. </vt:lpstr>
      <vt:lpstr>Vectores unitarios</vt:lpstr>
      <vt:lpstr>Suma vectorial usando vectores unitarios</vt:lpstr>
      <vt:lpstr>Producto de vectores</vt:lpstr>
      <vt:lpstr>Producto de vectores</vt:lpstr>
      <vt:lpstr>Diapositiva 7</vt:lpstr>
      <vt:lpstr>Producto de vectores</vt:lpstr>
      <vt:lpstr>Producto de vectores</vt:lpstr>
      <vt:lpstr>Producto de vectores</vt:lpstr>
      <vt:lpstr>Producto de vectores</vt:lpstr>
      <vt:lpstr>Producto de vectores</vt:lpstr>
      <vt:lpstr>Referencias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www.intercambiosvirtuales.org</cp:lastModifiedBy>
  <cp:revision>30</cp:revision>
  <dcterms:created xsi:type="dcterms:W3CDTF">2012-12-04T21:22:09Z</dcterms:created>
  <dcterms:modified xsi:type="dcterms:W3CDTF">2015-10-27T18:34:05Z</dcterms:modified>
</cp:coreProperties>
</file>