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90" r:id="rId3"/>
    <p:sldId id="301" r:id="rId4"/>
    <p:sldId id="289" r:id="rId5"/>
    <p:sldId id="298" r:id="rId6"/>
    <p:sldId id="294" r:id="rId7"/>
    <p:sldId id="262" r:id="rId8"/>
    <p:sldId id="302" r:id="rId9"/>
    <p:sldId id="296" r:id="rId10"/>
    <p:sldId id="303" r:id="rId11"/>
    <p:sldId id="304" r:id="rId12"/>
    <p:sldId id="305" r:id="rId13"/>
    <p:sldId id="300" r:id="rId14"/>
    <p:sldId id="297" r:id="rId1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086" autoAdjust="0"/>
  </p:normalViewPr>
  <p:slideViewPr>
    <p:cSldViewPr>
      <p:cViewPr>
        <p:scale>
          <a:sx n="70" d="100"/>
          <a:sy n="70" d="100"/>
        </p:scale>
        <p:origin x="-1164" y="-1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25/03/2017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25/03/2017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25/03/2017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25/03/2017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69241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25/03/2017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3334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25/03/2017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15143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25/03/2017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51253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25/03/2017</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10132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25/03/2017</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504264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25/03/2017</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5517504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25/03/2017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9579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25/03/2017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25/03/2017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13519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25/03/2017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002702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25/03/2017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5876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pPr/>
              <a:t>25/03/2017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pPr/>
              <a:t>25/03/2017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pPr/>
              <a:t>25/03/2017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pPr/>
              <a:t>25/03/2017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pPr/>
              <a:t>25/03/2017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25/03/2017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25/03/2017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pPr/>
              <a:t>25/03/2017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pPr/>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25/03/2017</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111776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916833"/>
            <a:ext cx="7772400" cy="4320479"/>
          </a:xfrm>
        </p:spPr>
        <p:txBody>
          <a:bodyPr>
            <a:normAutofit fontScale="90000"/>
          </a:bodyPr>
          <a:lstStyle/>
          <a:p>
            <a:pPr>
              <a:defRPr/>
            </a:pPr>
            <a:r>
              <a:rPr lang="es-ES" sz="3600" dirty="0" smtClean="0"/>
              <a:t/>
            </a:r>
            <a:br>
              <a:rPr lang="es-ES" sz="3600" dirty="0" smtClean="0"/>
            </a:br>
            <a:r>
              <a:rPr lang="es-ES" sz="3600" dirty="0"/>
              <a:t/>
            </a:r>
            <a:br>
              <a:rPr lang="es-ES" sz="3600" dirty="0"/>
            </a:br>
            <a:r>
              <a:rPr lang="es-ES" sz="3600" dirty="0" smtClean="0"/>
              <a:t/>
            </a:r>
            <a:br>
              <a:rPr lang="es-ES" sz="3600" dirty="0" smtClean="0"/>
            </a:br>
            <a:r>
              <a:rPr lang="es-ES" sz="3600" dirty="0"/>
              <a:t/>
            </a:r>
            <a:br>
              <a:rPr lang="es-ES" sz="3600" dirty="0"/>
            </a:br>
            <a:r>
              <a:rPr lang="es-ES" sz="3600" dirty="0" smtClean="0"/>
              <a:t/>
            </a:r>
            <a:br>
              <a:rPr lang="es-ES" sz="3600" dirty="0" smtClean="0"/>
            </a:br>
            <a:r>
              <a:rPr lang="es-ES" sz="3600" dirty="0"/>
              <a:t/>
            </a:r>
            <a:br>
              <a:rPr lang="es-ES" sz="3600" dirty="0"/>
            </a:br>
            <a:r>
              <a:rPr lang="es-ES" sz="3600" dirty="0" smtClean="0"/>
              <a:t>LICENCIATURA EN CONTADURÍA</a:t>
            </a:r>
            <a:br>
              <a:rPr lang="es-ES" sz="3600" dirty="0" smtClean="0"/>
            </a:br>
            <a:r>
              <a:rPr lang="es-ES" sz="3600" dirty="0" smtClean="0"/>
              <a:t> </a:t>
            </a:r>
            <a:br>
              <a:rPr lang="es-ES" sz="3600" dirty="0" smtClean="0"/>
            </a:br>
            <a:r>
              <a:rPr lang="es-ES" sz="3600" dirty="0"/>
              <a:t>TÉCNICAS INNOVADORAS APLICABLES A LOS SISTEMAS DE </a:t>
            </a:r>
            <a:r>
              <a:rPr lang="es-ES" sz="3600" dirty="0" smtClean="0"/>
              <a:t>INFORMACIÓNFINANCIERA</a:t>
            </a:r>
            <a:br>
              <a:rPr lang="es-ES" sz="3600" dirty="0" smtClean="0"/>
            </a:br>
            <a:r>
              <a:rPr lang="es-ES" sz="3600" dirty="0" smtClean="0"/>
              <a:t/>
            </a:r>
            <a:br>
              <a:rPr lang="es-ES" sz="3600" dirty="0" smtClean="0"/>
            </a:br>
            <a:r>
              <a:rPr lang="es-ES" sz="3600" dirty="0"/>
              <a:t/>
            </a:r>
            <a:br>
              <a:rPr lang="es-ES" sz="3600" dirty="0"/>
            </a:br>
            <a:r>
              <a:rPr lang="es-ES" sz="3100" dirty="0"/>
              <a:t>MTRA. </a:t>
            </a:r>
            <a:r>
              <a:rPr lang="es-ES" sz="3100" dirty="0" smtClean="0"/>
              <a:t>MAHARAI TERESITA </a:t>
            </a:r>
            <a:r>
              <a:rPr lang="es-ES" sz="3100" dirty="0"/>
              <a:t>ESPINOSA </a:t>
            </a:r>
            <a:r>
              <a:rPr lang="es-ES" sz="3100" dirty="0" smtClean="0"/>
              <a:t>MONROY</a:t>
            </a:r>
            <a:r>
              <a:rPr lang="es-ES" sz="3600" dirty="0"/>
              <a:t/>
            </a:r>
            <a:br>
              <a:rPr lang="es-ES" sz="3600" dirty="0"/>
            </a:br>
            <a:r>
              <a:rPr lang="es-ES" sz="3600" dirty="0" smtClean="0"/>
              <a:t/>
            </a:r>
            <a:br>
              <a:rPr lang="es-ES" sz="3600" dirty="0" smtClean="0"/>
            </a:br>
            <a:r>
              <a:rPr lang="es-ES" sz="3600" dirty="0" smtClean="0"/>
              <a:t>                                                       </a:t>
            </a:r>
            <a:r>
              <a:rPr lang="es-ES" sz="3100" dirty="0" smtClean="0"/>
              <a:t>marzo 2017</a:t>
            </a:r>
            <a:r>
              <a:rPr lang="es-ES" sz="3600" dirty="0" smtClean="0"/>
              <a:t/>
            </a:r>
            <a:br>
              <a:rPr lang="es-ES" sz="3600" dirty="0" smtClean="0"/>
            </a:br>
            <a:r>
              <a:rPr lang="es-ES" sz="3600" dirty="0"/>
              <a:t/>
            </a:r>
            <a:br>
              <a:rPr lang="es-ES" sz="3600" dirty="0"/>
            </a:br>
            <a:r>
              <a:rPr lang="es-ES" sz="3600" dirty="0" smtClean="0"/>
              <a:t/>
            </a:r>
            <a:br>
              <a:rPr lang="es-ES" sz="3600" dirty="0" smtClean="0"/>
            </a:br>
            <a:r>
              <a:rPr lang="es-ES" sz="3600" i="1" dirty="0" smtClean="0"/>
              <a:t/>
            </a:r>
            <a:br>
              <a:rPr lang="es-ES" sz="3600" i="1" dirty="0" smtClean="0"/>
            </a:br>
            <a:r>
              <a:rPr lang="es-ES" sz="3600" i="1" dirty="0"/>
              <a:t/>
            </a:r>
            <a:br>
              <a:rPr lang="es-ES" sz="3600" i="1" dirty="0"/>
            </a:br>
            <a:r>
              <a:rPr lang="es-ES" sz="3600" i="1" dirty="0"/>
              <a:t/>
            </a:r>
            <a:br>
              <a:rPr lang="es-ES" sz="3600" i="1" dirty="0"/>
            </a:br>
            <a:endParaRPr lang="es-MX" sz="3600" dirty="0"/>
          </a:p>
        </p:txBody>
      </p:sp>
    </p:spTree>
    <p:extLst>
      <p:ext uri="{BB962C8B-B14F-4D97-AF65-F5344CB8AC3E}">
        <p14:creationId xmlns:p14="http://schemas.microsoft.com/office/powerpoint/2010/main" val="4093887150"/>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988840"/>
            <a:ext cx="8229600" cy="4137323"/>
          </a:xfrm>
        </p:spPr>
        <p:txBody>
          <a:bodyPr/>
          <a:lstStyle/>
          <a:p>
            <a:pPr marL="0" indent="0">
              <a:buNone/>
            </a:pPr>
            <a:r>
              <a:rPr lang="es-MX" b="1" dirty="0" smtClean="0"/>
              <a:t>             </a:t>
            </a:r>
            <a:endParaRPr lang="es-MX" b="1" dirty="0"/>
          </a:p>
          <a:p>
            <a:endParaRPr lang="es-MX" dirty="0"/>
          </a:p>
        </p:txBody>
      </p:sp>
      <p:sp>
        <p:nvSpPr>
          <p:cNvPr id="5" name="4 Elipse"/>
          <p:cNvSpPr/>
          <p:nvPr/>
        </p:nvSpPr>
        <p:spPr>
          <a:xfrm>
            <a:off x="3563888" y="3953492"/>
            <a:ext cx="2232248" cy="158417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MX" sz="1600" dirty="0" smtClean="0"/>
              <a:t>Beneficios extraordinarios</a:t>
            </a:r>
          </a:p>
          <a:p>
            <a:pPr algn="ctr"/>
            <a:r>
              <a:rPr lang="es-MX" sz="1600" dirty="0" smtClean="0"/>
              <a:t>Precio mayor costo medio</a:t>
            </a:r>
            <a:endParaRPr lang="es-MX" sz="1600" dirty="0"/>
          </a:p>
        </p:txBody>
      </p:sp>
      <p:sp>
        <p:nvSpPr>
          <p:cNvPr id="6" name="5 Elipse"/>
          <p:cNvSpPr/>
          <p:nvPr/>
        </p:nvSpPr>
        <p:spPr>
          <a:xfrm>
            <a:off x="539552" y="3844988"/>
            <a:ext cx="2232248" cy="1728192"/>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MX" sz="1600" dirty="0" smtClean="0"/>
              <a:t>Beneficios normales</a:t>
            </a:r>
          </a:p>
          <a:p>
            <a:pPr algn="ctr"/>
            <a:r>
              <a:rPr lang="es-MX" sz="1600" dirty="0" smtClean="0"/>
              <a:t>Precio = costo medio</a:t>
            </a:r>
            <a:endParaRPr lang="es-MX" sz="1600" dirty="0"/>
          </a:p>
        </p:txBody>
      </p:sp>
      <p:sp>
        <p:nvSpPr>
          <p:cNvPr id="7" name="6 Elipse"/>
          <p:cNvSpPr/>
          <p:nvPr/>
        </p:nvSpPr>
        <p:spPr>
          <a:xfrm>
            <a:off x="6498468" y="3897239"/>
            <a:ext cx="2195736" cy="158417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MX" sz="1600" dirty="0" smtClean="0"/>
              <a:t>Pérdidas</a:t>
            </a:r>
          </a:p>
          <a:p>
            <a:pPr algn="ctr"/>
            <a:r>
              <a:rPr lang="es-MX" sz="1600" dirty="0" smtClean="0"/>
              <a:t>Precio – coste medio</a:t>
            </a:r>
          </a:p>
          <a:p>
            <a:pPr algn="ctr"/>
            <a:endParaRPr lang="es-MX" sz="1600" dirty="0"/>
          </a:p>
        </p:txBody>
      </p:sp>
      <p:sp>
        <p:nvSpPr>
          <p:cNvPr id="8" name="7 Elipse"/>
          <p:cNvSpPr/>
          <p:nvPr/>
        </p:nvSpPr>
        <p:spPr>
          <a:xfrm>
            <a:off x="1763688" y="1988840"/>
            <a:ext cx="5832648" cy="108012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MX" dirty="0" smtClean="0"/>
              <a:t>CIRCUNSTACIAS DE LA EMPRESA</a:t>
            </a:r>
            <a:endParaRPr lang="es-MX" dirty="0"/>
          </a:p>
        </p:txBody>
      </p:sp>
      <p:cxnSp>
        <p:nvCxnSpPr>
          <p:cNvPr id="21" name="20 Conector recto de flecha"/>
          <p:cNvCxnSpPr>
            <a:stCxn id="8" idx="4"/>
            <a:endCxn id="6" idx="0"/>
          </p:cNvCxnSpPr>
          <p:nvPr/>
        </p:nvCxnSpPr>
        <p:spPr>
          <a:xfrm flipH="1">
            <a:off x="1655676" y="3068960"/>
            <a:ext cx="3024336" cy="77602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3" name="22 Conector recto de flecha"/>
          <p:cNvCxnSpPr>
            <a:stCxn id="8" idx="4"/>
            <a:endCxn id="5" idx="0"/>
          </p:cNvCxnSpPr>
          <p:nvPr/>
        </p:nvCxnSpPr>
        <p:spPr>
          <a:xfrm>
            <a:off x="4680012" y="3068960"/>
            <a:ext cx="0" cy="88453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5" name="24 Conector recto de flecha"/>
          <p:cNvCxnSpPr>
            <a:stCxn id="8" idx="4"/>
            <a:endCxn id="7" idx="0"/>
          </p:cNvCxnSpPr>
          <p:nvPr/>
        </p:nvCxnSpPr>
        <p:spPr>
          <a:xfrm>
            <a:off x="4680012" y="3068960"/>
            <a:ext cx="2916324" cy="82827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909960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988840"/>
            <a:ext cx="8229600" cy="4137323"/>
          </a:xfrm>
        </p:spPr>
        <p:txBody>
          <a:bodyPr/>
          <a:lstStyle/>
          <a:p>
            <a:r>
              <a:rPr lang="es-MX" dirty="0"/>
              <a:t>La empresa producirá, aunque tenga pérdidas, cuando el precio sea superior al costo variable medio. En caso contrario cerrará y no producirá. A corto plazo, la curva de oferta de la empresa competitiva es la curva de coste marginal a partir del mínimo de la curva de costo variable medio</a:t>
            </a:r>
            <a:r>
              <a:rPr lang="es-MX" dirty="0" smtClean="0"/>
              <a:t>. </a:t>
            </a:r>
            <a:endParaRPr lang="es-MX" dirty="0"/>
          </a:p>
        </p:txBody>
      </p:sp>
    </p:spTree>
    <p:extLst>
      <p:ext uri="{BB962C8B-B14F-4D97-AF65-F5344CB8AC3E}">
        <p14:creationId xmlns:p14="http://schemas.microsoft.com/office/powerpoint/2010/main" val="2790338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988840"/>
            <a:ext cx="8229600" cy="4680520"/>
          </a:xfrm>
        </p:spPr>
        <p:txBody>
          <a:bodyPr>
            <a:normAutofit/>
          </a:bodyPr>
          <a:lstStyle/>
          <a:p>
            <a:pPr marL="0" indent="0">
              <a:buNone/>
            </a:pPr>
            <a:r>
              <a:rPr lang="es-MX" sz="2000" dirty="0" smtClean="0"/>
              <a:t>                </a:t>
            </a:r>
          </a:p>
          <a:p>
            <a:pPr marL="0" indent="0">
              <a:buNone/>
            </a:pPr>
            <a:r>
              <a:rPr lang="es-MX" sz="2800" dirty="0" smtClean="0"/>
              <a:t>                                       CONCLUSIÓN</a:t>
            </a:r>
          </a:p>
          <a:p>
            <a:pPr marL="0" indent="0">
              <a:buNone/>
            </a:pPr>
            <a:r>
              <a:rPr lang="es-MX" sz="2800" dirty="0" smtClean="0"/>
              <a:t>El simulador </a:t>
            </a:r>
            <a:r>
              <a:rPr lang="es-MX" sz="2800" dirty="0" smtClean="0"/>
              <a:t>es </a:t>
            </a:r>
            <a:r>
              <a:rPr lang="es-MX" sz="2800" dirty="0" smtClean="0"/>
              <a:t>una</a:t>
            </a:r>
            <a:r>
              <a:rPr lang="es-MX" sz="2800" dirty="0" smtClean="0"/>
              <a:t> </a:t>
            </a:r>
            <a:r>
              <a:rPr lang="es-MX" sz="2800" dirty="0" smtClean="0"/>
              <a:t>herramienta </a:t>
            </a:r>
            <a:r>
              <a:rPr lang="es-MX" sz="2800" dirty="0" smtClean="0"/>
              <a:t> </a:t>
            </a:r>
            <a:r>
              <a:rPr lang="es-MX" sz="2800" dirty="0" smtClean="0"/>
              <a:t>efectiva para  que los estudiantes de la Licenciatura en Contaduría desarrollen las  habilidades y destrezas que les permitan la buena toma de decisiones.</a:t>
            </a:r>
            <a:endParaRPr lang="es-MX" sz="2800"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0134" y="4797152"/>
            <a:ext cx="1871663" cy="1659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9618978"/>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916832"/>
            <a:ext cx="8229600" cy="4752528"/>
          </a:xfrm>
        </p:spPr>
        <p:txBody>
          <a:bodyPr>
            <a:normAutofit/>
          </a:bodyPr>
          <a:lstStyle/>
          <a:p>
            <a:pPr>
              <a:defRPr/>
            </a:pPr>
            <a:r>
              <a:rPr lang="es-MX" sz="2000" dirty="0" smtClean="0"/>
              <a:t>1</a:t>
            </a:r>
            <a:r>
              <a:rPr lang="es-MX" sz="2000" dirty="0"/>
              <a:t>. </a:t>
            </a:r>
            <a:r>
              <a:rPr lang="es-MX" sz="2000" dirty="0" smtClean="0"/>
              <a:t>Lawrence </a:t>
            </a:r>
            <a:r>
              <a:rPr lang="es-MX" sz="2000" dirty="0" err="1" smtClean="0"/>
              <a:t>Gitma</a:t>
            </a:r>
            <a:r>
              <a:rPr lang="es-MX" sz="2000" dirty="0" smtClean="0"/>
              <a:t>, </a:t>
            </a:r>
            <a:r>
              <a:rPr lang="es-MX" sz="2000" dirty="0"/>
              <a:t>Perrazo</a:t>
            </a:r>
            <a:r>
              <a:rPr lang="es-MX" sz="2000" dirty="0" smtClean="0"/>
              <a:t>  (2012). Principios de Administración Financiera. México, D. F. Pearson Educación.</a:t>
            </a:r>
          </a:p>
          <a:p>
            <a:pPr>
              <a:defRPr/>
            </a:pPr>
            <a:endParaRPr lang="es-MX" sz="2000" dirty="0" smtClean="0"/>
          </a:p>
          <a:p>
            <a:pPr>
              <a:defRPr/>
            </a:pPr>
            <a:r>
              <a:rPr lang="es-MX" sz="2000" dirty="0" smtClean="0"/>
              <a:t>2. </a:t>
            </a:r>
            <a:r>
              <a:rPr lang="es-MX" sz="2000" dirty="0"/>
              <a:t>J. Fred </a:t>
            </a:r>
            <a:r>
              <a:rPr lang="es-MX" sz="2000" dirty="0" smtClean="0"/>
              <a:t>Weston. (2010). Fundamentos de Administración Financiera. </a:t>
            </a:r>
          </a:p>
          <a:p>
            <a:pPr marL="0" indent="0">
              <a:buNone/>
              <a:defRPr/>
            </a:pPr>
            <a:r>
              <a:rPr lang="es-MX" sz="2000" dirty="0" smtClean="0"/>
              <a:t>          Mc Graw Hill</a:t>
            </a:r>
          </a:p>
          <a:p>
            <a:pPr marL="0" indent="0">
              <a:buNone/>
              <a:defRPr/>
            </a:pPr>
            <a:endParaRPr lang="es-MX" sz="2000" dirty="0" smtClean="0"/>
          </a:p>
          <a:p>
            <a:pPr>
              <a:defRPr/>
            </a:pPr>
            <a:r>
              <a:rPr lang="es-MX" sz="2000" dirty="0" smtClean="0"/>
              <a:t>3. </a:t>
            </a:r>
            <a:r>
              <a:rPr lang="es-MX" sz="2000" dirty="0" err="1" smtClean="0"/>
              <a:t>Michelsen</a:t>
            </a:r>
            <a:r>
              <a:rPr lang="es-MX" sz="2000" dirty="0" smtClean="0"/>
              <a:t> </a:t>
            </a:r>
            <a:r>
              <a:rPr lang="es-MX" sz="2000" dirty="0" err="1" smtClean="0"/>
              <a:t>Consulting</a:t>
            </a:r>
            <a:r>
              <a:rPr lang="es-MX" sz="2000" dirty="0" smtClean="0"/>
              <a:t> Ltd. (2009). Manual Básico SIMDEF.</a:t>
            </a:r>
            <a:endParaRPr lang="es-MX" sz="2000"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3775" y="4333568"/>
            <a:ext cx="1800225" cy="2543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064544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722313" y="2276873"/>
            <a:ext cx="7772400" cy="4032447"/>
          </a:xfrm>
        </p:spPr>
        <p:txBody>
          <a:bodyPr>
            <a:normAutofit/>
          </a:bodyPr>
          <a:lstStyle/>
          <a:p>
            <a:r>
              <a:rPr lang="es-MX" b="1" dirty="0" smtClean="0">
                <a:solidFill>
                  <a:schemeClr val="tx1"/>
                </a:solidFill>
              </a:rPr>
              <a:t>RESÚMEN:</a:t>
            </a:r>
            <a:endParaRPr lang="es-MX" dirty="0" smtClean="0">
              <a:solidFill>
                <a:schemeClr val="tx1"/>
              </a:solidFill>
            </a:endParaRPr>
          </a:p>
          <a:p>
            <a:r>
              <a:rPr lang="es-MX" dirty="0" smtClean="0">
                <a:solidFill>
                  <a:schemeClr val="tx1"/>
                </a:solidFill>
              </a:rPr>
              <a:t>Los alumnos de la Licenciatura en Contaduría deben ser capacitados para la toma de decisiones gerenciales, con el uso del SIMDEF se lograrán desarrollar habilidades y destrezas para su buen desempeño;  así mismo enseñarles a actuar con ética y moral.</a:t>
            </a:r>
            <a:endParaRPr lang="es-MX" b="1" dirty="0"/>
          </a:p>
          <a:p>
            <a:r>
              <a:rPr lang="es-MX" dirty="0" smtClean="0">
                <a:solidFill>
                  <a:schemeClr val="tx1"/>
                </a:solidFill>
              </a:rPr>
              <a:t>ABSTRAC:</a:t>
            </a:r>
          </a:p>
          <a:p>
            <a:r>
              <a:rPr lang="es-MX" dirty="0" err="1" smtClean="0">
                <a:solidFill>
                  <a:schemeClr val="tx1"/>
                </a:solidFill>
              </a:rPr>
              <a:t>Accountant</a:t>
            </a:r>
            <a:r>
              <a:rPr lang="es-MX" dirty="0" smtClean="0">
                <a:solidFill>
                  <a:schemeClr val="tx1"/>
                </a:solidFill>
              </a:rPr>
              <a:t>  </a:t>
            </a:r>
            <a:r>
              <a:rPr lang="es-MX" dirty="0" err="1" smtClean="0">
                <a:solidFill>
                  <a:schemeClr val="tx1"/>
                </a:solidFill>
              </a:rPr>
              <a:t>bachelor’s</a:t>
            </a:r>
            <a:r>
              <a:rPr lang="es-MX" dirty="0" smtClean="0">
                <a:solidFill>
                  <a:schemeClr val="tx1"/>
                </a:solidFill>
              </a:rPr>
              <a:t> </a:t>
            </a:r>
            <a:r>
              <a:rPr lang="es-MX" dirty="0" err="1" smtClean="0">
                <a:solidFill>
                  <a:schemeClr val="tx1"/>
                </a:solidFill>
              </a:rPr>
              <a:t>degree</a:t>
            </a:r>
            <a:r>
              <a:rPr lang="es-MX" dirty="0" smtClean="0">
                <a:solidFill>
                  <a:schemeClr val="tx1"/>
                </a:solidFill>
              </a:rPr>
              <a:t> </a:t>
            </a:r>
            <a:r>
              <a:rPr lang="es-MX" dirty="0" err="1" smtClean="0">
                <a:solidFill>
                  <a:schemeClr val="tx1"/>
                </a:solidFill>
              </a:rPr>
              <a:t>students</a:t>
            </a:r>
            <a:r>
              <a:rPr lang="es-MX" dirty="0" smtClean="0">
                <a:solidFill>
                  <a:schemeClr val="tx1"/>
                </a:solidFill>
              </a:rPr>
              <a:t>, </a:t>
            </a:r>
            <a:r>
              <a:rPr lang="es-MX" dirty="0" err="1" smtClean="0">
                <a:solidFill>
                  <a:schemeClr val="tx1"/>
                </a:solidFill>
              </a:rPr>
              <a:t>must</a:t>
            </a:r>
            <a:r>
              <a:rPr lang="es-MX" dirty="0" smtClean="0">
                <a:solidFill>
                  <a:schemeClr val="tx1"/>
                </a:solidFill>
              </a:rPr>
              <a:t> be </a:t>
            </a:r>
            <a:r>
              <a:rPr lang="es-MX" dirty="0" err="1" smtClean="0">
                <a:solidFill>
                  <a:schemeClr val="tx1"/>
                </a:solidFill>
              </a:rPr>
              <a:t>capable</a:t>
            </a:r>
            <a:r>
              <a:rPr lang="es-MX" dirty="0" smtClean="0">
                <a:solidFill>
                  <a:schemeClr val="tx1"/>
                </a:solidFill>
              </a:rPr>
              <a:t> of </a:t>
            </a:r>
            <a:r>
              <a:rPr lang="es-MX" dirty="0" err="1" smtClean="0">
                <a:solidFill>
                  <a:schemeClr val="tx1"/>
                </a:solidFill>
              </a:rPr>
              <a:t>managing</a:t>
            </a:r>
            <a:r>
              <a:rPr lang="es-MX" dirty="0" smtClean="0">
                <a:solidFill>
                  <a:schemeClr val="tx1"/>
                </a:solidFill>
              </a:rPr>
              <a:t> </a:t>
            </a:r>
            <a:r>
              <a:rPr lang="es-MX" dirty="0" err="1" smtClean="0">
                <a:solidFill>
                  <a:schemeClr val="tx1"/>
                </a:solidFill>
              </a:rPr>
              <a:t>decision</a:t>
            </a:r>
            <a:r>
              <a:rPr lang="es-MX" dirty="0" smtClean="0">
                <a:solidFill>
                  <a:schemeClr val="tx1"/>
                </a:solidFill>
              </a:rPr>
              <a:t> </a:t>
            </a:r>
            <a:r>
              <a:rPr lang="es-MX" dirty="0" err="1" smtClean="0">
                <a:solidFill>
                  <a:schemeClr val="tx1"/>
                </a:solidFill>
              </a:rPr>
              <a:t>making</a:t>
            </a:r>
            <a:r>
              <a:rPr lang="es-MX" dirty="0" smtClean="0">
                <a:solidFill>
                  <a:schemeClr val="tx1"/>
                </a:solidFill>
              </a:rPr>
              <a:t>. </a:t>
            </a:r>
            <a:r>
              <a:rPr lang="es-MX" dirty="0" err="1" smtClean="0">
                <a:solidFill>
                  <a:schemeClr val="tx1"/>
                </a:solidFill>
              </a:rPr>
              <a:t>By</a:t>
            </a:r>
            <a:r>
              <a:rPr lang="es-MX" dirty="0" smtClean="0">
                <a:solidFill>
                  <a:schemeClr val="tx1"/>
                </a:solidFill>
              </a:rPr>
              <a:t> </a:t>
            </a:r>
            <a:r>
              <a:rPr lang="es-MX" dirty="0" err="1" smtClean="0">
                <a:solidFill>
                  <a:schemeClr val="tx1"/>
                </a:solidFill>
              </a:rPr>
              <a:t>using</a:t>
            </a:r>
            <a:r>
              <a:rPr lang="es-MX" dirty="0">
                <a:solidFill>
                  <a:schemeClr val="tx1"/>
                </a:solidFill>
              </a:rPr>
              <a:t> </a:t>
            </a:r>
            <a:r>
              <a:rPr lang="es-MX" dirty="0" err="1" smtClean="0">
                <a:solidFill>
                  <a:schemeClr val="tx1"/>
                </a:solidFill>
              </a:rPr>
              <a:t>the</a:t>
            </a:r>
            <a:r>
              <a:rPr lang="es-MX" dirty="0" smtClean="0">
                <a:solidFill>
                  <a:schemeClr val="tx1"/>
                </a:solidFill>
              </a:rPr>
              <a:t> SIMDEF, </a:t>
            </a:r>
            <a:r>
              <a:rPr lang="es-MX" dirty="0" err="1" smtClean="0">
                <a:solidFill>
                  <a:schemeClr val="tx1"/>
                </a:solidFill>
              </a:rPr>
              <a:t>they</a:t>
            </a:r>
            <a:r>
              <a:rPr lang="es-MX" dirty="0" smtClean="0">
                <a:solidFill>
                  <a:schemeClr val="tx1"/>
                </a:solidFill>
              </a:rPr>
              <a:t> </a:t>
            </a:r>
            <a:r>
              <a:rPr lang="es-MX" dirty="0" err="1" smtClean="0">
                <a:solidFill>
                  <a:schemeClr val="tx1"/>
                </a:solidFill>
              </a:rPr>
              <a:t>will</a:t>
            </a:r>
            <a:r>
              <a:rPr lang="es-MX" dirty="0" smtClean="0">
                <a:solidFill>
                  <a:schemeClr val="tx1"/>
                </a:solidFill>
              </a:rPr>
              <a:t> be </a:t>
            </a:r>
            <a:r>
              <a:rPr lang="es-MX" dirty="0" err="1" smtClean="0">
                <a:solidFill>
                  <a:schemeClr val="tx1"/>
                </a:solidFill>
              </a:rPr>
              <a:t>able</a:t>
            </a:r>
            <a:r>
              <a:rPr lang="es-MX" dirty="0" smtClean="0">
                <a:solidFill>
                  <a:schemeClr val="tx1"/>
                </a:solidFill>
              </a:rPr>
              <a:t> </a:t>
            </a:r>
            <a:r>
              <a:rPr lang="es-MX" dirty="0" err="1" smtClean="0">
                <a:solidFill>
                  <a:schemeClr val="tx1"/>
                </a:solidFill>
              </a:rPr>
              <a:t>to</a:t>
            </a:r>
            <a:r>
              <a:rPr lang="es-MX" dirty="0" smtClean="0">
                <a:solidFill>
                  <a:schemeClr val="tx1"/>
                </a:solidFill>
              </a:rPr>
              <a:t> </a:t>
            </a:r>
            <a:r>
              <a:rPr lang="es-MX" dirty="0" err="1" smtClean="0">
                <a:solidFill>
                  <a:schemeClr val="tx1"/>
                </a:solidFill>
              </a:rPr>
              <a:t>enforce</a:t>
            </a:r>
            <a:r>
              <a:rPr lang="es-MX" dirty="0" smtClean="0">
                <a:solidFill>
                  <a:schemeClr val="tx1"/>
                </a:solidFill>
              </a:rPr>
              <a:t> </a:t>
            </a:r>
            <a:r>
              <a:rPr lang="es-MX" dirty="0" err="1" smtClean="0">
                <a:solidFill>
                  <a:schemeClr val="tx1"/>
                </a:solidFill>
              </a:rPr>
              <a:t>their</a:t>
            </a:r>
            <a:r>
              <a:rPr lang="es-MX" dirty="0" smtClean="0">
                <a:solidFill>
                  <a:schemeClr val="tx1"/>
                </a:solidFill>
              </a:rPr>
              <a:t> </a:t>
            </a:r>
            <a:r>
              <a:rPr lang="es-MX" dirty="0" err="1" smtClean="0">
                <a:solidFill>
                  <a:schemeClr val="tx1"/>
                </a:solidFill>
              </a:rPr>
              <a:t>abilities</a:t>
            </a:r>
            <a:r>
              <a:rPr lang="es-MX" dirty="0" smtClean="0">
                <a:solidFill>
                  <a:schemeClr val="tx1"/>
                </a:solidFill>
              </a:rPr>
              <a:t>, in </a:t>
            </a:r>
            <a:r>
              <a:rPr lang="es-MX" dirty="0" err="1" smtClean="0">
                <a:solidFill>
                  <a:schemeClr val="tx1"/>
                </a:solidFill>
              </a:rPr>
              <a:t>order</a:t>
            </a:r>
            <a:r>
              <a:rPr lang="es-MX" dirty="0" smtClean="0">
                <a:solidFill>
                  <a:schemeClr val="tx1"/>
                </a:solidFill>
              </a:rPr>
              <a:t> </a:t>
            </a:r>
            <a:r>
              <a:rPr lang="es-MX" dirty="0" err="1" smtClean="0">
                <a:solidFill>
                  <a:schemeClr val="tx1"/>
                </a:solidFill>
              </a:rPr>
              <a:t>to</a:t>
            </a:r>
            <a:r>
              <a:rPr lang="es-MX" dirty="0" smtClean="0">
                <a:solidFill>
                  <a:schemeClr val="tx1"/>
                </a:solidFill>
              </a:rPr>
              <a:t> </a:t>
            </a:r>
            <a:r>
              <a:rPr lang="es-MX" dirty="0" err="1" smtClean="0">
                <a:solidFill>
                  <a:schemeClr val="tx1"/>
                </a:solidFill>
              </a:rPr>
              <a:t>have</a:t>
            </a:r>
            <a:r>
              <a:rPr lang="es-MX" dirty="0" smtClean="0">
                <a:solidFill>
                  <a:schemeClr val="tx1"/>
                </a:solidFill>
              </a:rPr>
              <a:t> </a:t>
            </a:r>
            <a:r>
              <a:rPr lang="es-MX" dirty="0" err="1" smtClean="0">
                <a:solidFill>
                  <a:schemeClr val="tx1"/>
                </a:solidFill>
              </a:rPr>
              <a:t>an</a:t>
            </a:r>
            <a:r>
              <a:rPr lang="es-MX" dirty="0" smtClean="0">
                <a:solidFill>
                  <a:schemeClr val="tx1"/>
                </a:solidFill>
              </a:rPr>
              <a:t> </a:t>
            </a:r>
            <a:r>
              <a:rPr lang="es-MX" dirty="0" err="1" smtClean="0">
                <a:solidFill>
                  <a:schemeClr val="tx1"/>
                </a:solidFill>
              </a:rPr>
              <a:t>excellent</a:t>
            </a:r>
            <a:r>
              <a:rPr lang="es-MX" dirty="0" smtClean="0">
                <a:solidFill>
                  <a:schemeClr val="tx1"/>
                </a:solidFill>
              </a:rPr>
              <a:t> </a:t>
            </a:r>
            <a:r>
              <a:rPr lang="es-MX" dirty="0" err="1" smtClean="0">
                <a:solidFill>
                  <a:schemeClr val="tx1"/>
                </a:solidFill>
              </a:rPr>
              <a:t>performanc</a:t>
            </a:r>
            <a:r>
              <a:rPr lang="es-MX" dirty="0" smtClean="0">
                <a:solidFill>
                  <a:schemeClr val="tx1"/>
                </a:solidFill>
              </a:rPr>
              <a:t>. </a:t>
            </a:r>
            <a:r>
              <a:rPr lang="es-MX" dirty="0" err="1" smtClean="0">
                <a:solidFill>
                  <a:schemeClr val="tx1"/>
                </a:solidFill>
              </a:rPr>
              <a:t>Not</a:t>
            </a:r>
            <a:r>
              <a:rPr lang="es-MX" dirty="0" smtClean="0">
                <a:solidFill>
                  <a:schemeClr val="tx1"/>
                </a:solidFill>
              </a:rPr>
              <a:t> </a:t>
            </a:r>
            <a:r>
              <a:rPr lang="es-MX" dirty="0" err="1" smtClean="0">
                <a:solidFill>
                  <a:schemeClr val="tx1"/>
                </a:solidFill>
              </a:rPr>
              <a:t>to</a:t>
            </a:r>
            <a:r>
              <a:rPr lang="es-MX" dirty="0" smtClean="0">
                <a:solidFill>
                  <a:schemeClr val="tx1"/>
                </a:solidFill>
              </a:rPr>
              <a:t> </a:t>
            </a:r>
            <a:r>
              <a:rPr lang="es-MX" dirty="0" err="1" smtClean="0">
                <a:solidFill>
                  <a:schemeClr val="tx1"/>
                </a:solidFill>
              </a:rPr>
              <a:t>forget</a:t>
            </a:r>
            <a:r>
              <a:rPr lang="es-MX" dirty="0" smtClean="0">
                <a:solidFill>
                  <a:schemeClr val="tx1"/>
                </a:solidFill>
              </a:rPr>
              <a:t> </a:t>
            </a:r>
            <a:r>
              <a:rPr lang="es-MX" dirty="0" err="1" smtClean="0">
                <a:solidFill>
                  <a:schemeClr val="tx1"/>
                </a:solidFill>
              </a:rPr>
              <a:t>about</a:t>
            </a:r>
            <a:r>
              <a:rPr lang="es-MX" dirty="0" smtClean="0">
                <a:solidFill>
                  <a:schemeClr val="tx1"/>
                </a:solidFill>
              </a:rPr>
              <a:t> </a:t>
            </a:r>
            <a:r>
              <a:rPr lang="es-MX" dirty="0" err="1" smtClean="0">
                <a:solidFill>
                  <a:schemeClr val="tx1"/>
                </a:solidFill>
              </a:rPr>
              <a:t>teaching</a:t>
            </a:r>
            <a:r>
              <a:rPr lang="es-MX" dirty="0" smtClean="0">
                <a:solidFill>
                  <a:schemeClr val="tx1"/>
                </a:solidFill>
              </a:rPr>
              <a:t> </a:t>
            </a:r>
            <a:r>
              <a:rPr lang="es-MX" dirty="0" err="1" smtClean="0">
                <a:solidFill>
                  <a:schemeClr val="tx1"/>
                </a:solidFill>
              </a:rPr>
              <a:t>them</a:t>
            </a:r>
            <a:r>
              <a:rPr lang="es-MX" dirty="0" smtClean="0">
                <a:solidFill>
                  <a:schemeClr val="tx1"/>
                </a:solidFill>
              </a:rPr>
              <a:t> </a:t>
            </a:r>
            <a:r>
              <a:rPr lang="es-MX" dirty="0" err="1" smtClean="0">
                <a:solidFill>
                  <a:schemeClr val="tx1"/>
                </a:solidFill>
              </a:rPr>
              <a:t>ethics</a:t>
            </a:r>
            <a:r>
              <a:rPr lang="es-MX" dirty="0" smtClean="0">
                <a:solidFill>
                  <a:schemeClr val="tx1"/>
                </a:solidFill>
              </a:rPr>
              <a:t> and moral.</a:t>
            </a:r>
          </a:p>
          <a:p>
            <a:endParaRPr lang="es-MX">
              <a:solidFill>
                <a:schemeClr val="tx1"/>
              </a:solidFill>
            </a:endParaRPr>
          </a:p>
        </p:txBody>
      </p:sp>
    </p:spTree>
    <p:extLst>
      <p:ext uri="{BB962C8B-B14F-4D97-AF65-F5344CB8AC3E}">
        <p14:creationId xmlns:p14="http://schemas.microsoft.com/office/powerpoint/2010/main" val="1523409594"/>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916833"/>
            <a:ext cx="7772400" cy="4608512"/>
          </a:xfrm>
        </p:spPr>
        <p:txBody>
          <a:bodyPr>
            <a:normAutofit/>
          </a:bodyPr>
          <a:lstStyle/>
          <a:p>
            <a:pPr algn="l">
              <a:lnSpc>
                <a:spcPct val="90000"/>
              </a:lnSpc>
              <a:defRPr/>
            </a:pPr>
            <a:r>
              <a:rPr lang="es-ES" sz="3600" i="1" dirty="0" smtClean="0"/>
              <a:t>De más estima es el buen nombre que las muchas riquezas, Y la buena fama más que la plata y el oro.</a:t>
            </a:r>
            <a:br>
              <a:rPr lang="es-ES" sz="3600" i="1" dirty="0" smtClean="0"/>
            </a:br>
            <a:r>
              <a:rPr lang="es-ES" sz="3600" i="1" dirty="0"/>
              <a:t> </a:t>
            </a:r>
            <a:r>
              <a:rPr lang="es-ES" sz="3600" i="1" dirty="0" smtClean="0"/>
              <a:t>                                             Proverbio.</a:t>
            </a:r>
            <a:br>
              <a:rPr lang="es-ES" sz="3600" i="1" dirty="0" smtClean="0"/>
            </a:br>
            <a:r>
              <a:rPr lang="es-ES" sz="3600" i="1" dirty="0" smtClean="0"/>
              <a:t>  </a:t>
            </a:r>
            <a:br>
              <a:rPr lang="es-ES" sz="3600" i="1" dirty="0" smtClean="0"/>
            </a:br>
            <a:r>
              <a:rPr lang="es-ES" sz="3600" i="1" dirty="0" smtClean="0"/>
              <a:t>                                        </a:t>
            </a:r>
            <a:r>
              <a:rPr lang="es-ES" sz="3600" i="1" dirty="0"/>
              <a:t/>
            </a:r>
            <a:br>
              <a:rPr lang="es-ES" sz="3600" i="1" dirty="0"/>
            </a:br>
            <a:r>
              <a:rPr lang="es-ES" sz="3600" i="1" dirty="0"/>
              <a:t/>
            </a:r>
            <a:br>
              <a:rPr lang="es-ES" sz="3600" i="1" dirty="0"/>
            </a:br>
            <a:endParaRPr lang="es-MX" sz="3600"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4437112"/>
            <a:ext cx="2667000"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448968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916832"/>
            <a:ext cx="4038600" cy="4209331"/>
          </a:xfrm>
        </p:spPr>
        <p:txBody>
          <a:bodyPr>
            <a:normAutofit fontScale="92500" lnSpcReduction="10000"/>
          </a:bodyPr>
          <a:lstStyle/>
          <a:p>
            <a:r>
              <a:rPr lang="es-MX" sz="2400" dirty="0" smtClean="0"/>
              <a:t>El principio de integridad impone una obligación a todos los Contadores Públicos de ser leales, veraces y honrados en todas las relaciones profesionales y de negocios. La integridad también implica actitudes objetivas, justas y veraces.</a:t>
            </a:r>
          </a:p>
          <a:p>
            <a:r>
              <a:rPr lang="es-MX" dirty="0" smtClean="0"/>
              <a:t>                  Sección 110, 110.1 del Código Ética Profesional, 9ª. Edición.</a:t>
            </a:r>
            <a:endParaRPr lang="es-MX" dirty="0"/>
          </a:p>
        </p:txBody>
      </p:sp>
      <p:sp>
        <p:nvSpPr>
          <p:cNvPr id="4" name="3 Marcador de contenido"/>
          <p:cNvSpPr>
            <a:spLocks noGrp="1"/>
          </p:cNvSpPr>
          <p:nvPr>
            <p:ph sz="half" idx="2"/>
          </p:nvPr>
        </p:nvSpPr>
        <p:spPr/>
        <p:txBody>
          <a:bodyPr>
            <a:normAutofit fontScale="92500" lnSpcReduction="10000"/>
          </a:bodyPr>
          <a:lstStyle/>
          <a:p>
            <a:endParaRPr lang="es-MX"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9" y="1628800"/>
            <a:ext cx="4032448"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696092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2132856"/>
            <a:ext cx="4038600" cy="3993307"/>
          </a:xfrm>
        </p:spPr>
        <p:txBody>
          <a:bodyPr>
            <a:normAutofit lnSpcReduction="10000"/>
          </a:bodyPr>
          <a:lstStyle/>
          <a:p>
            <a:r>
              <a:rPr lang="es-MX" dirty="0" smtClean="0"/>
              <a:t>LABSAG Simulador </a:t>
            </a:r>
            <a:r>
              <a:rPr lang="es-MX" dirty="0"/>
              <a:t>en Administración y </a:t>
            </a:r>
            <a:r>
              <a:rPr lang="es-MX" dirty="0" smtClean="0"/>
              <a:t>Gerencia.</a:t>
            </a:r>
          </a:p>
          <a:p>
            <a:r>
              <a:rPr lang="es-MX" dirty="0" smtClean="0"/>
              <a:t>Permite desarrollar </a:t>
            </a:r>
            <a:r>
              <a:rPr lang="es-MX" dirty="0"/>
              <a:t>habilidades </a:t>
            </a:r>
            <a:r>
              <a:rPr lang="es-MX" dirty="0" smtClean="0"/>
              <a:t>a nivel gerencial, </a:t>
            </a:r>
            <a:r>
              <a:rPr lang="es-MX" dirty="0"/>
              <a:t>para capacitar al alumno en la Gerencia General de la empresa.</a:t>
            </a:r>
          </a:p>
          <a:p>
            <a:endParaRPr lang="es-MX" dirty="0"/>
          </a:p>
        </p:txBody>
      </p:sp>
      <p:pic>
        <p:nvPicPr>
          <p:cNvPr id="5"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220072" y="2060848"/>
            <a:ext cx="2990850" cy="3960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08374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916832"/>
            <a:ext cx="8229600" cy="4752528"/>
          </a:xfrm>
        </p:spPr>
        <p:txBody>
          <a:bodyPr>
            <a:normAutofit/>
          </a:bodyPr>
          <a:lstStyle/>
          <a:p>
            <a:pPr marL="0" indent="0">
              <a:buNone/>
            </a:pPr>
            <a:r>
              <a:rPr lang="es-MX" sz="2800" dirty="0" smtClean="0"/>
              <a:t>Se determinan el número de firmas que participarán en el semestre.</a:t>
            </a:r>
          </a:p>
          <a:p>
            <a:pPr marL="0" indent="0">
              <a:buNone/>
            </a:pPr>
            <a:r>
              <a:rPr lang="es-MX" sz="2800" dirty="0" smtClean="0"/>
              <a:t>Cada una tendrá su </a:t>
            </a:r>
            <a:r>
              <a:rPr lang="es-MX" sz="2800" dirty="0"/>
              <a:t>usuario y contraseña, </a:t>
            </a:r>
            <a:r>
              <a:rPr lang="es-MX" sz="2800" dirty="0" smtClean="0"/>
              <a:t>para</a:t>
            </a:r>
            <a:r>
              <a:rPr lang="es-MX" sz="2800" dirty="0"/>
              <a:t> ingresar </a:t>
            </a:r>
            <a:r>
              <a:rPr lang="es-MX" sz="2800" dirty="0" smtClean="0"/>
              <a:t>al sistema y obtener los Estados Financieros y así iniciar  las </a:t>
            </a:r>
            <a:r>
              <a:rPr lang="es-MX" sz="2800" dirty="0"/>
              <a:t>decisiones concernientes al rumbo de su </a:t>
            </a:r>
            <a:r>
              <a:rPr lang="es-MX" sz="2800" dirty="0" smtClean="0"/>
              <a:t>empresa y posteriormente  </a:t>
            </a:r>
            <a:r>
              <a:rPr lang="es-MX" sz="2800" dirty="0"/>
              <a:t>ver los reportes sobre su situación particular y la del </a:t>
            </a:r>
            <a:r>
              <a:rPr lang="es-MX" sz="2800" dirty="0" smtClean="0"/>
              <a:t>mercado.</a:t>
            </a:r>
          </a:p>
          <a:p>
            <a:pPr marL="0" indent="0">
              <a:buNone/>
            </a:pPr>
            <a:r>
              <a:rPr lang="es-MX" sz="2000" dirty="0" smtClean="0"/>
              <a:t> </a:t>
            </a:r>
            <a:endParaRPr lang="es-MX"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4653136"/>
            <a:ext cx="2857500" cy="1765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4583201"/>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p:cNvPicPr>
          <p:nvPr>
            <p:ph idx="1"/>
          </p:nvPr>
        </p:nvPicPr>
        <p:blipFill rotWithShape="1">
          <a:blip r:embed="rId2"/>
          <a:srcRect l="24809" r="24892"/>
          <a:stretch/>
        </p:blipFill>
        <p:spPr bwMode="auto">
          <a:xfrm>
            <a:off x="2123728" y="2492896"/>
            <a:ext cx="5904655" cy="3633267"/>
          </a:xfrm>
          <a:prstGeom prst="rect">
            <a:avLst/>
          </a:prstGeom>
          <a:ln>
            <a:noFill/>
          </a:ln>
          <a:extLst>
            <a:ext uri="{53640926-AAD7-44D8-BBD7-CCE9431645EC}">
              <a14:shadowObscured xmlns:a14="http://schemas.microsoft.com/office/drawing/2010/main"/>
            </a:ext>
          </a:extLst>
        </p:spPr>
      </p:pic>
      <p:sp>
        <p:nvSpPr>
          <p:cNvPr id="5" name="4 CuadroTexto"/>
          <p:cNvSpPr txBox="1"/>
          <p:nvPr/>
        </p:nvSpPr>
        <p:spPr>
          <a:xfrm>
            <a:off x="1907704" y="1916832"/>
            <a:ext cx="5904656" cy="369332"/>
          </a:xfrm>
          <a:prstGeom prst="rect">
            <a:avLst/>
          </a:prstGeom>
          <a:noFill/>
        </p:spPr>
        <p:txBody>
          <a:bodyPr wrap="square" rtlCol="0">
            <a:spAutoFit/>
          </a:bodyPr>
          <a:lstStyle/>
          <a:p>
            <a:pPr algn="ctr"/>
            <a:r>
              <a:rPr lang="es-MX" dirty="0" smtClean="0"/>
              <a:t>FORMATO DE LA HOJA DE DECISIONES</a:t>
            </a:r>
            <a:endParaRPr lang="es-MX" dirty="0"/>
          </a:p>
        </p:txBody>
      </p:sp>
    </p:spTree>
    <p:extLst>
      <p:ext uri="{BB962C8B-B14F-4D97-AF65-F5344CB8AC3E}">
        <p14:creationId xmlns:p14="http://schemas.microsoft.com/office/powerpoint/2010/main" val="3650232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916832"/>
            <a:ext cx="8229600" cy="4752528"/>
          </a:xfrm>
        </p:spPr>
        <p:txBody>
          <a:bodyPr>
            <a:normAutofit/>
          </a:bodyPr>
          <a:lstStyle/>
          <a:p>
            <a:pPr marL="0" indent="0">
              <a:buNone/>
            </a:pPr>
            <a:r>
              <a:rPr lang="es-MX" sz="2800" dirty="0"/>
              <a:t> </a:t>
            </a:r>
            <a:r>
              <a:rPr lang="es-MX" sz="2800" dirty="0" smtClean="0"/>
              <a:t>                         MAXIMIZAR LOS BENEFICIOS</a:t>
            </a:r>
          </a:p>
          <a:p>
            <a:r>
              <a:rPr lang="es-MX" sz="2800" dirty="0" smtClean="0"/>
              <a:t>El </a:t>
            </a:r>
            <a:r>
              <a:rPr lang="es-MX" sz="2800" dirty="0"/>
              <a:t>beneficio a largo plazo </a:t>
            </a:r>
            <a:r>
              <a:rPr lang="es-MX" sz="2800" dirty="0" smtClean="0"/>
              <a:t>de toda </a:t>
            </a:r>
            <a:r>
              <a:rPr lang="es-MX" sz="2800" dirty="0"/>
              <a:t>empresa </a:t>
            </a:r>
            <a:r>
              <a:rPr lang="es-MX" sz="2800" dirty="0" smtClean="0"/>
              <a:t>es </a:t>
            </a:r>
            <a:r>
              <a:rPr lang="es-MX" sz="2800" dirty="0"/>
              <a:t>tomar en cuenta la cantidad a</a:t>
            </a:r>
            <a:r>
              <a:rPr lang="es-MX" sz="2800" dirty="0" smtClean="0"/>
              <a:t> producir. </a:t>
            </a:r>
            <a:r>
              <a:rPr lang="es-MX" sz="2800" dirty="0"/>
              <a:t>Esta decisión </a:t>
            </a:r>
            <a:r>
              <a:rPr lang="es-MX" sz="2800" dirty="0" smtClean="0"/>
              <a:t>depende del </a:t>
            </a:r>
            <a:r>
              <a:rPr lang="es-MX" sz="2800" dirty="0"/>
              <a:t>precio al que </a:t>
            </a:r>
            <a:r>
              <a:rPr lang="es-MX" sz="2800" dirty="0" smtClean="0"/>
              <a:t>se </a:t>
            </a:r>
            <a:r>
              <a:rPr lang="es-MX" sz="2800" dirty="0" err="1" smtClean="0"/>
              <a:t>vendera</a:t>
            </a:r>
            <a:r>
              <a:rPr lang="es-MX" sz="2800" dirty="0" smtClean="0"/>
              <a:t> </a:t>
            </a:r>
            <a:r>
              <a:rPr lang="es-MX" sz="2800" dirty="0"/>
              <a:t>y del costo de </a:t>
            </a:r>
            <a:r>
              <a:rPr lang="es-MX" sz="2800" dirty="0" smtClean="0"/>
              <a:t>producción.</a:t>
            </a:r>
            <a:endParaRPr lang="es-MX" sz="2800" dirty="0"/>
          </a:p>
          <a:p>
            <a:r>
              <a:rPr lang="es-MX" sz="2400" dirty="0" smtClean="0"/>
              <a:t>     Beneficio </a:t>
            </a:r>
            <a:r>
              <a:rPr lang="es-MX" sz="2400" dirty="0"/>
              <a:t>(B) = Ingresos totales (IT) – Costos totales (CT)</a:t>
            </a:r>
          </a:p>
          <a:p>
            <a:pPr marL="0" indent="0">
              <a:buNone/>
            </a:pPr>
            <a:endParaRPr lang="es-MX" sz="2800"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4941168"/>
            <a:ext cx="2619936" cy="1368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01735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916832"/>
            <a:ext cx="8229600" cy="4248472"/>
          </a:xfrm>
        </p:spPr>
        <p:txBody>
          <a:bodyPr>
            <a:normAutofit fontScale="90000"/>
          </a:bodyPr>
          <a:lstStyle/>
          <a:p>
            <a:pPr algn="l"/>
            <a:r>
              <a:rPr lang="es-MX" sz="2000" dirty="0" smtClean="0"/>
              <a:t/>
            </a:r>
            <a:br>
              <a:rPr lang="es-MX" sz="2000" dirty="0" smtClean="0"/>
            </a:br>
            <a:r>
              <a:rPr lang="es-MX" sz="2000" dirty="0" smtClean="0"/>
              <a:t/>
            </a:r>
            <a:br>
              <a:rPr lang="es-MX" sz="2000" dirty="0" smtClean="0"/>
            </a:br>
            <a:r>
              <a:rPr lang="es-MX" sz="2000" dirty="0" smtClean="0"/>
              <a:t/>
            </a:r>
            <a:br>
              <a:rPr lang="es-MX" sz="2000" dirty="0" smtClean="0"/>
            </a:br>
            <a:r>
              <a:rPr lang="es-MX" sz="2700" dirty="0" smtClean="0"/>
              <a:t>La </a:t>
            </a:r>
            <a:r>
              <a:rPr lang="es-MX" sz="2700" dirty="0"/>
              <a:t>empresa maximiza su beneficio total en </a:t>
            </a:r>
            <a:r>
              <a:rPr lang="es-MX" sz="2700" dirty="0" smtClean="0"/>
              <a:t>el </a:t>
            </a:r>
            <a:r>
              <a:rPr lang="es-MX" sz="2700" dirty="0"/>
              <a:t>punto </a:t>
            </a:r>
            <a:r>
              <a:rPr lang="es-MX" sz="2700" dirty="0" smtClean="0"/>
              <a:t>que </a:t>
            </a:r>
            <a:r>
              <a:rPr lang="es-MX" sz="2700" dirty="0"/>
              <a:t>no es </a:t>
            </a:r>
            <a:r>
              <a:rPr lang="es-MX" sz="2700" dirty="0" smtClean="0"/>
              <a:t>posible obtener </a:t>
            </a:r>
            <a:r>
              <a:rPr lang="es-MX" sz="2700" dirty="0"/>
              <a:t>ningún beneficio adicional incrementando la producción, y esto ocurre cuando la última unidad producida añade lo mismo al ingreso total que al coste total. </a:t>
            </a:r>
            <a:r>
              <a:rPr lang="es-MX" sz="2700" dirty="0" smtClean="0"/>
              <a:t/>
            </a:r>
            <a:br>
              <a:rPr lang="es-MX" sz="2700" dirty="0" smtClean="0"/>
            </a:br>
            <a:r>
              <a:rPr lang="es-MX" sz="2700" dirty="0" smtClean="0"/>
              <a:t/>
            </a:r>
            <a:br>
              <a:rPr lang="es-MX" sz="2700" dirty="0" smtClean="0"/>
            </a:br>
            <a:r>
              <a:rPr lang="es-MX" sz="2700" dirty="0"/>
              <a:t/>
            </a:r>
            <a:br>
              <a:rPr lang="es-MX" sz="2700" dirty="0"/>
            </a:br>
            <a:r>
              <a:rPr lang="es-MX" sz="2700" dirty="0" smtClean="0"/>
              <a:t>La </a:t>
            </a:r>
            <a:r>
              <a:rPr lang="es-MX" sz="2700" dirty="0"/>
              <a:t>regla que debe seguir toda empresa cuyo objetivo sea maximizar el beneficio es:</a:t>
            </a:r>
            <a:br>
              <a:rPr lang="es-MX" sz="2700" dirty="0"/>
            </a:br>
            <a:r>
              <a:rPr lang="es-MX" sz="2700" dirty="0"/>
              <a:t/>
            </a:r>
            <a:br>
              <a:rPr lang="es-MX" sz="2700" dirty="0"/>
            </a:br>
            <a:r>
              <a:rPr lang="es-MX" sz="2700" i="1" dirty="0"/>
              <a:t/>
            </a:r>
            <a:br>
              <a:rPr lang="es-MX" sz="2700" i="1" dirty="0"/>
            </a:br>
            <a:r>
              <a:rPr lang="es-MX" sz="2700" i="1" dirty="0" smtClean="0"/>
              <a:t>                               </a:t>
            </a:r>
            <a:r>
              <a:rPr lang="es-MX" sz="2700" b="1" i="1" u="sng" dirty="0" smtClean="0"/>
              <a:t>Ingreso </a:t>
            </a:r>
            <a:r>
              <a:rPr lang="es-MX" sz="2700" b="1" i="1" u="sng" dirty="0"/>
              <a:t>Marginal = Costo Marginal</a:t>
            </a:r>
            <a:br>
              <a:rPr lang="es-MX" sz="2700" b="1" i="1" u="sng" dirty="0"/>
            </a:br>
            <a:r>
              <a:rPr lang="es-MX" b="1" u="sng" dirty="0"/>
              <a:t/>
            </a:r>
            <a:br>
              <a:rPr lang="es-MX" b="1" u="sng" dirty="0"/>
            </a:br>
            <a:endParaRPr lang="es-MX" dirty="0"/>
          </a:p>
        </p:txBody>
      </p:sp>
    </p:spTree>
    <p:extLst>
      <p:ext uri="{BB962C8B-B14F-4D97-AF65-F5344CB8AC3E}">
        <p14:creationId xmlns:p14="http://schemas.microsoft.com/office/powerpoint/2010/main" val="396390482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894</TotalTime>
  <Words>439</Words>
  <Application>Microsoft Office PowerPoint</Application>
  <PresentationFormat>Presentación en pantalla (4:3)</PresentationFormat>
  <Paragraphs>36</Paragraphs>
  <Slides>13</Slides>
  <Notes>0</Notes>
  <HiddenSlides>0</HiddenSlides>
  <MMClips>0</MMClips>
  <ScaleCrop>false</ScaleCrop>
  <HeadingPairs>
    <vt:vector size="4" baseType="variant">
      <vt:variant>
        <vt:lpstr>Tema</vt:lpstr>
      </vt:variant>
      <vt:variant>
        <vt:i4>2</vt:i4>
      </vt:variant>
      <vt:variant>
        <vt:lpstr>Títulos de diapositiva</vt:lpstr>
      </vt:variant>
      <vt:variant>
        <vt:i4>13</vt:i4>
      </vt:variant>
    </vt:vector>
  </HeadingPairs>
  <TitlesOfParts>
    <vt:vector size="15" baseType="lpstr">
      <vt:lpstr>Tema de Office</vt:lpstr>
      <vt:lpstr>1_Tema de Office</vt:lpstr>
      <vt:lpstr>      LICENCIATURA EN CONTADURÍA   TÉCNICAS INNOVADORAS APLICABLES A LOS SISTEMAS DE INFORMACIÓNFINANCIERA   MTRA. MAHARAI TERESITA ESPINOSA MONROY                                                         marzo 2017      </vt:lpstr>
      <vt:lpstr>Presentación de PowerPoint</vt:lpstr>
      <vt:lpstr>De más estima es el buen nombre que las muchas riquezas, Y la buena fama más que la plata y el oro.                                               Proverbio.                                              </vt:lpstr>
      <vt:lpstr>Presentación de PowerPoint</vt:lpstr>
      <vt:lpstr>Presentación de PowerPoint</vt:lpstr>
      <vt:lpstr>Presentación de PowerPoint</vt:lpstr>
      <vt:lpstr>Presentación de PowerPoint</vt:lpstr>
      <vt:lpstr>Presentación de PowerPoint</vt:lpstr>
      <vt:lpstr>   La empresa maximiza su beneficio total en el punto que no es posible obtener ningún beneficio adicional incrementando la producción, y esto ocurre cuando la última unidad producida añade lo mismo al ingreso total que al coste total.    La regla que debe seguir toda empresa cuyo objetivo sea maximizar el beneficio es:                                  Ingreso Marginal = Costo Marginal  </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pq</cp:lastModifiedBy>
  <cp:revision>96</cp:revision>
  <dcterms:created xsi:type="dcterms:W3CDTF">2012-12-04T21:22:09Z</dcterms:created>
  <dcterms:modified xsi:type="dcterms:W3CDTF">2017-03-26T03:08:34Z</dcterms:modified>
</cp:coreProperties>
</file>