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2" r:id="rId5"/>
    <p:sldId id="263" r:id="rId6"/>
    <p:sldId id="264" r:id="rId7"/>
    <p:sldId id="265" r:id="rId8"/>
    <p:sldId id="261"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p:scale>
          <a:sx n="70" d="100"/>
          <a:sy n="70" d="100"/>
        </p:scale>
        <p:origin x="-13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Hoja1!$A$3:$A$9</c:f>
              <c:numCache>
                <c:formatCode>General</c:formatCode>
                <c:ptCount val="7"/>
                <c:pt idx="0">
                  <c:v>-3</c:v>
                </c:pt>
                <c:pt idx="1">
                  <c:v>-2</c:v>
                </c:pt>
                <c:pt idx="2">
                  <c:v>-1</c:v>
                </c:pt>
                <c:pt idx="3">
                  <c:v>0</c:v>
                </c:pt>
                <c:pt idx="4">
                  <c:v>1</c:v>
                </c:pt>
                <c:pt idx="5">
                  <c:v>2</c:v>
                </c:pt>
                <c:pt idx="6">
                  <c:v>3</c:v>
                </c:pt>
              </c:numCache>
            </c:numRef>
          </c:xVal>
          <c:yVal>
            <c:numRef>
              <c:f>Hoja1!$B$3:$B$9</c:f>
              <c:numCache>
                <c:formatCode>General</c:formatCode>
                <c:ptCount val="7"/>
                <c:pt idx="0">
                  <c:v>-7</c:v>
                </c:pt>
                <c:pt idx="1">
                  <c:v>-4</c:v>
                </c:pt>
                <c:pt idx="2">
                  <c:v>-1</c:v>
                </c:pt>
                <c:pt idx="3">
                  <c:v>2</c:v>
                </c:pt>
                <c:pt idx="4">
                  <c:v>5</c:v>
                </c:pt>
                <c:pt idx="5">
                  <c:v>8</c:v>
                </c:pt>
                <c:pt idx="6">
                  <c:v>11</c:v>
                </c:pt>
              </c:numCache>
            </c:numRef>
          </c:yVal>
          <c:smooth val="1"/>
        </c:ser>
        <c:dLbls>
          <c:showLegendKey val="0"/>
          <c:showVal val="0"/>
          <c:showCatName val="0"/>
          <c:showSerName val="0"/>
          <c:showPercent val="0"/>
          <c:showBubbleSize val="0"/>
        </c:dLbls>
        <c:axId val="163526144"/>
        <c:axId val="163528064"/>
      </c:scatterChart>
      <c:valAx>
        <c:axId val="163526144"/>
        <c:scaling>
          <c:orientation val="minMax"/>
        </c:scaling>
        <c:delete val="0"/>
        <c:axPos val="b"/>
        <c:majorGridlines/>
        <c:minorGridlines/>
        <c:title>
          <c:tx>
            <c:rich>
              <a:bodyPr/>
              <a:lstStyle/>
              <a:p>
                <a:pPr>
                  <a:defRPr/>
                </a:pPr>
                <a:r>
                  <a:rPr lang="en-US"/>
                  <a:t>x</a:t>
                </a:r>
              </a:p>
            </c:rich>
          </c:tx>
          <c:layout/>
          <c:overlay val="0"/>
        </c:title>
        <c:numFmt formatCode="General" sourceLinked="1"/>
        <c:majorTickMark val="out"/>
        <c:minorTickMark val="none"/>
        <c:tickLblPos val="nextTo"/>
        <c:crossAx val="163528064"/>
        <c:crosses val="autoZero"/>
        <c:crossBetween val="midCat"/>
      </c:valAx>
      <c:valAx>
        <c:axId val="163528064"/>
        <c:scaling>
          <c:orientation val="minMax"/>
        </c:scaling>
        <c:delete val="0"/>
        <c:axPos val="l"/>
        <c:majorGridlines/>
        <c:minorGridlines/>
        <c:title>
          <c:tx>
            <c:rich>
              <a:bodyPr/>
              <a:lstStyle/>
              <a:p>
                <a:pPr>
                  <a:defRPr/>
                </a:pPr>
                <a:r>
                  <a:rPr lang="en-US"/>
                  <a:t>y</a:t>
                </a:r>
              </a:p>
            </c:rich>
          </c:tx>
          <c:layout/>
          <c:overlay val="0"/>
        </c:title>
        <c:numFmt formatCode="General" sourceLinked="1"/>
        <c:majorTickMark val="out"/>
        <c:minorTickMark val="none"/>
        <c:tickLblPos val="nextTo"/>
        <c:crossAx val="163526144"/>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Hoja1!$A$3:$A$9</c:f>
              <c:numCache>
                <c:formatCode>General</c:formatCode>
                <c:ptCount val="7"/>
                <c:pt idx="0">
                  <c:v>-3</c:v>
                </c:pt>
                <c:pt idx="1">
                  <c:v>-2</c:v>
                </c:pt>
                <c:pt idx="2">
                  <c:v>-1</c:v>
                </c:pt>
                <c:pt idx="3">
                  <c:v>0</c:v>
                </c:pt>
                <c:pt idx="4">
                  <c:v>1</c:v>
                </c:pt>
                <c:pt idx="5">
                  <c:v>2</c:v>
                </c:pt>
                <c:pt idx="6">
                  <c:v>3</c:v>
                </c:pt>
              </c:numCache>
            </c:numRef>
          </c:xVal>
          <c:yVal>
            <c:numRef>
              <c:f>Hoja1!$B$3:$B$9</c:f>
              <c:numCache>
                <c:formatCode>General</c:formatCode>
                <c:ptCount val="7"/>
                <c:pt idx="0">
                  <c:v>-7</c:v>
                </c:pt>
                <c:pt idx="1">
                  <c:v>-4</c:v>
                </c:pt>
                <c:pt idx="2">
                  <c:v>-1</c:v>
                </c:pt>
                <c:pt idx="3">
                  <c:v>2</c:v>
                </c:pt>
                <c:pt idx="4">
                  <c:v>5</c:v>
                </c:pt>
                <c:pt idx="5">
                  <c:v>8</c:v>
                </c:pt>
                <c:pt idx="6">
                  <c:v>11</c:v>
                </c:pt>
              </c:numCache>
            </c:numRef>
          </c:yVal>
          <c:smooth val="1"/>
        </c:ser>
        <c:dLbls>
          <c:showLegendKey val="0"/>
          <c:showVal val="0"/>
          <c:showCatName val="0"/>
          <c:showSerName val="0"/>
          <c:showPercent val="0"/>
          <c:showBubbleSize val="0"/>
        </c:dLbls>
        <c:axId val="163571200"/>
        <c:axId val="163573120"/>
      </c:scatterChart>
      <c:valAx>
        <c:axId val="163571200"/>
        <c:scaling>
          <c:orientation val="minMax"/>
        </c:scaling>
        <c:delete val="0"/>
        <c:axPos val="b"/>
        <c:majorGridlines/>
        <c:minorGridlines/>
        <c:title>
          <c:tx>
            <c:rich>
              <a:bodyPr/>
              <a:lstStyle/>
              <a:p>
                <a:pPr>
                  <a:defRPr/>
                </a:pPr>
                <a:r>
                  <a:rPr lang="en-US"/>
                  <a:t>x</a:t>
                </a:r>
              </a:p>
            </c:rich>
          </c:tx>
          <c:layout/>
          <c:overlay val="0"/>
        </c:title>
        <c:numFmt formatCode="General" sourceLinked="1"/>
        <c:majorTickMark val="out"/>
        <c:minorTickMark val="none"/>
        <c:tickLblPos val="nextTo"/>
        <c:crossAx val="163573120"/>
        <c:crosses val="autoZero"/>
        <c:crossBetween val="midCat"/>
      </c:valAx>
      <c:valAx>
        <c:axId val="163573120"/>
        <c:scaling>
          <c:orientation val="minMax"/>
        </c:scaling>
        <c:delete val="0"/>
        <c:axPos val="l"/>
        <c:majorGridlines/>
        <c:minorGridlines/>
        <c:title>
          <c:tx>
            <c:rich>
              <a:bodyPr/>
              <a:lstStyle/>
              <a:p>
                <a:pPr>
                  <a:defRPr/>
                </a:pPr>
                <a:r>
                  <a:rPr lang="en-US"/>
                  <a:t>y</a:t>
                </a:r>
              </a:p>
            </c:rich>
          </c:tx>
          <c:layout/>
          <c:overlay val="0"/>
        </c:title>
        <c:numFmt formatCode="General" sourceLinked="1"/>
        <c:majorTickMark val="out"/>
        <c:minorTickMark val="none"/>
        <c:tickLblPos val="nextTo"/>
        <c:crossAx val="163571200"/>
        <c:crosses val="autoZero"/>
        <c:crossBetween val="midCat"/>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sz="3600" dirty="0" smtClean="0"/>
              <a:t>Gráficas lineales</a:t>
            </a:r>
            <a:endParaRPr lang="es-MX" sz="3600"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r"/>
            <a:r>
              <a:rPr lang="es-MX" sz="2000" b="1" dirty="0" smtClean="0">
                <a:solidFill>
                  <a:schemeClr val="tx1"/>
                </a:solidFill>
                <a:latin typeface="Arial" pitchFamily="34" charset="0"/>
                <a:cs typeface="Arial" pitchFamily="34" charset="0"/>
              </a:rPr>
              <a:t>Área Académica: Licenciatura en Contaduría</a:t>
            </a:r>
          </a:p>
          <a:p>
            <a:pPr algn="r"/>
            <a:r>
              <a:rPr lang="es-MX" sz="2000" b="1" dirty="0" smtClean="0">
                <a:solidFill>
                  <a:prstClr val="black"/>
                </a:solidFill>
                <a:latin typeface="Arial" pitchFamily="34" charset="0"/>
                <a:ea typeface="+mj-ea"/>
                <a:cs typeface="Arial" pitchFamily="34" charset="0"/>
              </a:rPr>
              <a:t>Materia: Matemáticas Básicas</a:t>
            </a: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Profesor(a):M. C. Juana Díaz Juárez</a:t>
            </a:r>
          </a:p>
          <a:p>
            <a:pPr algn="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Período: Enero-Junio 2017</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noAutofit/>
          </a:bodyPr>
          <a:lstStyle/>
          <a:p>
            <a:r>
              <a:rPr lang="es-MX" sz="3200" b="1" dirty="0" smtClean="0"/>
              <a:t>Gráficas </a:t>
            </a:r>
            <a:endParaRPr lang="es-MX" sz="3200" b="1" dirty="0"/>
          </a:p>
        </p:txBody>
      </p:sp>
      <p:sp>
        <p:nvSpPr>
          <p:cNvPr id="3" name="2 Marcador de contenido"/>
          <p:cNvSpPr>
            <a:spLocks noGrp="1"/>
          </p:cNvSpPr>
          <p:nvPr>
            <p:ph idx="1"/>
          </p:nvPr>
        </p:nvSpPr>
        <p:spPr>
          <a:xfrm>
            <a:off x="395536" y="1196752"/>
            <a:ext cx="8229600" cy="4137323"/>
          </a:xfrm>
        </p:spPr>
        <p:txBody>
          <a:bodyPr>
            <a:normAutofit fontScale="62500" lnSpcReduction="20000"/>
          </a:bodyPr>
          <a:lstStyle/>
          <a:p>
            <a:pPr marL="0" indent="0" algn="ctr">
              <a:buNone/>
            </a:pPr>
            <a:r>
              <a:rPr lang="es-MX" b="1" dirty="0">
                <a:latin typeface="Arial" pitchFamily="34" charset="0"/>
                <a:cs typeface="Arial" pitchFamily="34" charset="0"/>
              </a:rPr>
              <a:t>Resumen</a:t>
            </a:r>
          </a:p>
          <a:p>
            <a:pPr algn="just"/>
            <a:r>
              <a:rPr lang="es-MX" sz="3600" dirty="0" smtClean="0">
                <a:latin typeface="Arial" pitchFamily="34" charset="0"/>
                <a:cs typeface="Arial" pitchFamily="34" charset="0"/>
              </a:rPr>
              <a:t>A través de la explicación de los diferentes métodos para graficar ecuaciones lineales se pretende que el estudiante comprenda cada uno de ellos y los aplique en los casos prácticos de la asignatura así como de otras asignaturas.</a:t>
            </a:r>
          </a:p>
          <a:p>
            <a:pPr algn="just"/>
            <a:r>
              <a:rPr lang="es-MX" sz="3600" b="1" dirty="0" err="1" smtClean="0">
                <a:latin typeface="Arial" pitchFamily="34" charset="0"/>
                <a:cs typeface="Arial" pitchFamily="34" charset="0"/>
              </a:rPr>
              <a:t>Abstract</a:t>
            </a:r>
            <a:endParaRPr lang="es-MX" sz="3600" b="1" dirty="0">
              <a:latin typeface="Arial" pitchFamily="34" charset="0"/>
              <a:cs typeface="Arial" pitchFamily="34" charset="0"/>
            </a:endParaRPr>
          </a:p>
          <a:p>
            <a:pPr marL="0" indent="0" algn="just">
              <a:buNone/>
            </a:pPr>
            <a:r>
              <a:rPr lang="en-US" sz="3600" dirty="0">
                <a:latin typeface="Arial" pitchFamily="34" charset="0"/>
                <a:cs typeface="Arial" pitchFamily="34" charset="0"/>
              </a:rPr>
              <a:t>Through the explanation of the different methods to graph linear equations is intended that the student understands each one of them and applies them in the practical cases of the subject as well as </a:t>
            </a:r>
            <a:r>
              <a:rPr lang="en-US" sz="3600">
                <a:latin typeface="Arial" pitchFamily="34" charset="0"/>
                <a:cs typeface="Arial" pitchFamily="34" charset="0"/>
              </a:rPr>
              <a:t>other </a:t>
            </a:r>
            <a:r>
              <a:rPr lang="en-US" sz="3600" smtClean="0">
                <a:latin typeface="Arial" pitchFamily="34" charset="0"/>
                <a:cs typeface="Arial" pitchFamily="34" charset="0"/>
              </a:rPr>
              <a:t>subjects.</a:t>
            </a:r>
          </a:p>
          <a:p>
            <a:pPr marL="0" indent="0">
              <a:buNone/>
            </a:pPr>
            <a:endParaRPr lang="es-MX" sz="3600" dirty="0">
              <a:latin typeface="Arial" pitchFamily="34" charset="0"/>
              <a:cs typeface="Arial" pitchFamily="34" charset="0"/>
            </a:endParaRPr>
          </a:p>
          <a:p>
            <a:pPr marL="0" indent="0">
              <a:buNone/>
            </a:pPr>
            <a:r>
              <a:rPr lang="es-MX" sz="3600" b="1" dirty="0" err="1" smtClean="0">
                <a:latin typeface="Arial" pitchFamily="34" charset="0"/>
                <a:cs typeface="Arial" pitchFamily="34" charset="0"/>
              </a:rPr>
              <a:t>Keywords</a:t>
            </a:r>
            <a:r>
              <a:rPr lang="es-MX" sz="3600" b="1" dirty="0" smtClean="0">
                <a:latin typeface="Arial" pitchFamily="34" charset="0"/>
                <a:cs typeface="Arial" pitchFamily="34" charset="0"/>
              </a:rPr>
              <a:t>: </a:t>
            </a:r>
            <a:r>
              <a:rPr lang="es-MX" sz="3600" dirty="0" smtClean="0">
                <a:latin typeface="Arial" pitchFamily="34" charset="0"/>
                <a:cs typeface="Arial" pitchFamily="34" charset="0"/>
              </a:rPr>
              <a:t>ecuaciones lineales, pendiente, intersección en la ordenada al origen.</a:t>
            </a:r>
            <a:endParaRPr lang="es-MX" sz="3600"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600" y="620688"/>
            <a:ext cx="4176464" cy="461665"/>
          </a:xfrm>
          <a:prstGeom prst="rect">
            <a:avLst/>
          </a:prstGeom>
          <a:noFill/>
        </p:spPr>
        <p:txBody>
          <a:bodyPr wrap="square" rtlCol="0">
            <a:spAutoFit/>
          </a:bodyPr>
          <a:lstStyle/>
          <a:p>
            <a:r>
              <a:rPr lang="es-MX" sz="2400" b="1" dirty="0" smtClean="0">
                <a:latin typeface="Arial" pitchFamily="34" charset="0"/>
                <a:cs typeface="Arial" pitchFamily="34" charset="0"/>
              </a:rPr>
              <a:t>INTRODUCCIÓN</a:t>
            </a:r>
            <a:endParaRPr lang="es-MX" sz="2400" b="1" dirty="0">
              <a:latin typeface="Arial" pitchFamily="34" charset="0"/>
              <a:cs typeface="Arial" pitchFamily="34" charset="0"/>
            </a:endParaRPr>
          </a:p>
        </p:txBody>
      </p:sp>
      <p:sp>
        <p:nvSpPr>
          <p:cNvPr id="5" name="4 CuadroTexto"/>
          <p:cNvSpPr txBox="1"/>
          <p:nvPr/>
        </p:nvSpPr>
        <p:spPr>
          <a:xfrm>
            <a:off x="755576" y="1484784"/>
            <a:ext cx="7200800" cy="3539430"/>
          </a:xfrm>
          <a:prstGeom prst="rect">
            <a:avLst/>
          </a:prstGeom>
          <a:noFill/>
        </p:spPr>
        <p:txBody>
          <a:bodyPr wrap="square" rtlCol="0">
            <a:spAutoFit/>
          </a:bodyPr>
          <a:lstStyle/>
          <a:p>
            <a:pPr algn="just"/>
            <a:r>
              <a:rPr lang="es-MX" sz="3200" dirty="0" smtClean="0"/>
              <a:t>En la actualidad existen diversos </a:t>
            </a:r>
            <a:r>
              <a:rPr lang="es-MX" sz="3200" dirty="0" err="1" smtClean="0"/>
              <a:t>apps</a:t>
            </a:r>
            <a:r>
              <a:rPr lang="es-MX" sz="3200" dirty="0" smtClean="0"/>
              <a:t> para graficar ecuaciones los cuales son de mucha utilidad para el estudiante.</a:t>
            </a:r>
          </a:p>
          <a:p>
            <a:pPr algn="just"/>
            <a:r>
              <a:rPr lang="es-MX" sz="3200" dirty="0" smtClean="0"/>
              <a:t>Sin embargo cuando se carece de estos medios es importante saber utilizar algún método manual para la </a:t>
            </a:r>
            <a:r>
              <a:rPr lang="es-MX" sz="3200" dirty="0" err="1" smtClean="0"/>
              <a:t>graficación</a:t>
            </a:r>
            <a:r>
              <a:rPr lang="es-MX" sz="3200" dirty="0" smtClean="0"/>
              <a:t> de ecuaciones.</a:t>
            </a:r>
            <a:endParaRPr lang="es-MX" sz="3200" dirty="0"/>
          </a:p>
        </p:txBody>
      </p:sp>
    </p:spTree>
    <p:extLst>
      <p:ext uri="{BB962C8B-B14F-4D97-AF65-F5344CB8AC3E}">
        <p14:creationId xmlns:p14="http://schemas.microsoft.com/office/powerpoint/2010/main" val="1247890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600" y="620688"/>
            <a:ext cx="4176464" cy="461665"/>
          </a:xfrm>
          <a:prstGeom prst="rect">
            <a:avLst/>
          </a:prstGeom>
          <a:noFill/>
        </p:spPr>
        <p:txBody>
          <a:bodyPr wrap="square" rtlCol="0">
            <a:spAutoFit/>
          </a:bodyPr>
          <a:lstStyle/>
          <a:p>
            <a:r>
              <a:rPr lang="es-MX" sz="2400" b="1" dirty="0" smtClean="0">
                <a:latin typeface="Arial" pitchFamily="34" charset="0"/>
                <a:cs typeface="Arial" pitchFamily="34" charset="0"/>
              </a:rPr>
              <a:t>MÉTODO DE TABULACIÓN</a:t>
            </a:r>
            <a:endParaRPr lang="es-MX" sz="2400" b="1" dirty="0">
              <a:latin typeface="Arial" pitchFamily="34" charset="0"/>
              <a:cs typeface="Arial" pitchFamily="34" charset="0"/>
            </a:endParaRPr>
          </a:p>
        </p:txBody>
      </p:sp>
      <p:sp>
        <p:nvSpPr>
          <p:cNvPr id="5" name="4 CuadroTexto"/>
          <p:cNvSpPr txBox="1"/>
          <p:nvPr/>
        </p:nvSpPr>
        <p:spPr>
          <a:xfrm>
            <a:off x="755576" y="1484784"/>
            <a:ext cx="3096344" cy="3477875"/>
          </a:xfrm>
          <a:prstGeom prst="rect">
            <a:avLst/>
          </a:prstGeom>
          <a:noFill/>
        </p:spPr>
        <p:txBody>
          <a:bodyPr wrap="square" rtlCol="0">
            <a:spAutoFit/>
          </a:bodyPr>
          <a:lstStyle/>
          <a:p>
            <a:pPr algn="just"/>
            <a:r>
              <a:rPr lang="es-MX" sz="2000" dirty="0" smtClean="0"/>
              <a:t>Consiste en dar valores arbitrarios a la variable </a:t>
            </a:r>
            <a:r>
              <a:rPr lang="es-MX" sz="2000" b="1" i="1" dirty="0" smtClean="0"/>
              <a:t>x</a:t>
            </a:r>
            <a:r>
              <a:rPr lang="es-MX" sz="2000" dirty="0" smtClean="0"/>
              <a:t> y con ellos calcular los correspondientes a la variable </a:t>
            </a:r>
            <a:r>
              <a:rPr lang="es-MX" sz="2000" b="1" i="1" dirty="0" smtClean="0"/>
              <a:t>y</a:t>
            </a:r>
            <a:r>
              <a:rPr lang="es-MX" sz="2000" dirty="0" smtClean="0"/>
              <a:t>, los cuales se van anotando en una tabla.</a:t>
            </a:r>
          </a:p>
          <a:p>
            <a:pPr algn="just"/>
            <a:r>
              <a:rPr lang="es-MX" sz="2000" dirty="0" smtClean="0"/>
              <a:t>Después se localizan en el plano cartesiano cada punto tabulado y se unen para obtener la forma de la gráfica buscada.</a:t>
            </a:r>
            <a:endParaRPr lang="es-MX" sz="2000" dirty="0"/>
          </a:p>
        </p:txBody>
      </p:sp>
      <mc:AlternateContent xmlns:mc="http://schemas.openxmlformats.org/markup-compatibility/2006" xmlns:a14="http://schemas.microsoft.com/office/drawing/2010/main">
        <mc:Choice Requires="a14">
          <p:sp>
            <p:nvSpPr>
              <p:cNvPr id="6" name="5 Rectángulo"/>
              <p:cNvSpPr/>
              <p:nvPr/>
            </p:nvSpPr>
            <p:spPr>
              <a:xfrm>
                <a:off x="5580112" y="1115452"/>
                <a:ext cx="132440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i="1">
                          <a:latin typeface="Cambria Math"/>
                        </a:rPr>
                        <m:t>𝑦</m:t>
                      </m:r>
                      <m:r>
                        <a:rPr lang="es-MX" i="1">
                          <a:latin typeface="Cambria Math"/>
                        </a:rPr>
                        <m:t>=3</m:t>
                      </m:r>
                      <m:r>
                        <a:rPr lang="es-MX" i="1">
                          <a:latin typeface="Cambria Math"/>
                        </a:rPr>
                        <m:t>𝑥</m:t>
                      </m:r>
                      <m:r>
                        <a:rPr lang="es-MX" i="1">
                          <a:latin typeface="Cambria Math"/>
                        </a:rPr>
                        <m:t>+2</m:t>
                      </m:r>
                    </m:oMath>
                  </m:oMathPara>
                </a14:m>
                <a:endParaRPr lang="es-MX" dirty="0"/>
              </a:p>
            </p:txBody>
          </p:sp>
        </mc:Choice>
        <mc:Fallback xmlns="">
          <p:sp>
            <p:nvSpPr>
              <p:cNvPr id="6" name="5 Rectángulo"/>
              <p:cNvSpPr>
                <a:spLocks noRot="1" noChangeAspect="1" noMove="1" noResize="1" noEditPoints="1" noAdjustHandles="1" noChangeArrowheads="1" noChangeShapeType="1" noTextEdit="1"/>
              </p:cNvSpPr>
              <p:nvPr/>
            </p:nvSpPr>
            <p:spPr>
              <a:xfrm>
                <a:off x="5580112" y="1115452"/>
                <a:ext cx="1324401" cy="369332"/>
              </a:xfrm>
              <a:prstGeom prst="rect">
                <a:avLst/>
              </a:prstGeom>
              <a:blipFill rotWithShape="1">
                <a:blip r:embed="rId3"/>
                <a:stretch>
                  <a:fillRect b="-4918"/>
                </a:stretch>
              </a:blipFill>
            </p:spPr>
            <p:txBody>
              <a:bodyPr/>
              <a:lstStyle/>
              <a:p>
                <a:r>
                  <a:rPr lang="es-MX">
                    <a:noFill/>
                  </a:rPr>
                  <a:t> </a:t>
                </a:r>
              </a:p>
            </p:txBody>
          </p:sp>
        </mc:Fallback>
      </mc:AlternateContent>
      <p:graphicFrame>
        <p:nvGraphicFramePr>
          <p:cNvPr id="7" name="6 Tabla"/>
          <p:cNvGraphicFramePr>
            <a:graphicFrameLocks noGrp="1"/>
          </p:cNvGraphicFramePr>
          <p:nvPr>
            <p:extLst>
              <p:ext uri="{D42A27DB-BD31-4B8C-83A1-F6EECF244321}">
                <p14:modId xmlns:p14="http://schemas.microsoft.com/office/powerpoint/2010/main" val="1308857005"/>
              </p:ext>
            </p:extLst>
          </p:nvPr>
        </p:nvGraphicFramePr>
        <p:xfrm>
          <a:off x="4283968" y="1700808"/>
          <a:ext cx="546100" cy="1600200"/>
        </p:xfrm>
        <a:graphic>
          <a:graphicData uri="http://schemas.openxmlformats.org/drawingml/2006/table">
            <a:tbl>
              <a:tblPr>
                <a:tableStyleId>{5C22544A-7EE6-4342-B048-85BDC9FD1C3A}</a:tableStyleId>
              </a:tblPr>
              <a:tblGrid>
                <a:gridCol w="252532"/>
                <a:gridCol w="293568"/>
              </a:tblGrid>
              <a:tr h="228600">
                <a:tc>
                  <a:txBody>
                    <a:bodyPr/>
                    <a:lstStyle/>
                    <a:p>
                      <a:pPr algn="ctr" fontAlgn="b"/>
                      <a:r>
                        <a:rPr lang="es-MX" sz="1400" u="none" strike="noStrike" dirty="0">
                          <a:effectLst/>
                        </a:rPr>
                        <a:t>x</a:t>
                      </a:r>
                      <a:endParaRPr lang="es-MX" sz="1400" b="0" i="0" u="none" strike="noStrike" dirty="0">
                        <a:solidFill>
                          <a:srgbClr val="000000"/>
                        </a:solidFill>
                        <a:effectLst/>
                        <a:latin typeface="Arial"/>
                      </a:endParaRPr>
                    </a:p>
                  </a:txBody>
                  <a:tcPr marL="9525" marR="9525" marT="9525" marB="0" anchor="b"/>
                </a:tc>
                <a:tc>
                  <a:txBody>
                    <a:bodyPr/>
                    <a:lstStyle/>
                    <a:p>
                      <a:pPr algn="ctr" fontAlgn="b"/>
                      <a:r>
                        <a:rPr lang="es-MX" sz="1400" u="none" strike="noStrike" dirty="0">
                          <a:effectLst/>
                        </a:rPr>
                        <a:t>y</a:t>
                      </a:r>
                      <a:endParaRPr lang="es-MX" sz="1400" b="0" i="0" u="none" strike="noStrike" dirty="0">
                        <a:solidFill>
                          <a:srgbClr val="000000"/>
                        </a:solidFill>
                        <a:effectLst/>
                        <a:latin typeface="Arial"/>
                      </a:endParaRPr>
                    </a:p>
                  </a:txBody>
                  <a:tcPr marL="9525" marR="9525" marT="9525" marB="0" anchor="b"/>
                </a:tc>
              </a:tr>
              <a:tr h="228600">
                <a:tc>
                  <a:txBody>
                    <a:bodyPr/>
                    <a:lstStyle/>
                    <a:p>
                      <a:pPr algn="r" fontAlgn="b"/>
                      <a:r>
                        <a:rPr lang="es-MX" sz="1400" u="none" strike="noStrike" dirty="0">
                          <a:effectLst/>
                        </a:rPr>
                        <a:t>-2</a:t>
                      </a:r>
                      <a:endParaRPr lang="es-MX" sz="1400" b="0" i="0" u="none" strike="noStrike" dirty="0">
                        <a:solidFill>
                          <a:srgbClr val="000000"/>
                        </a:solidFill>
                        <a:effectLst/>
                        <a:latin typeface="Arial"/>
                      </a:endParaRPr>
                    </a:p>
                  </a:txBody>
                  <a:tcPr marL="9525" marR="9525" marT="9525" marB="0" anchor="b"/>
                </a:tc>
                <a:tc>
                  <a:txBody>
                    <a:bodyPr/>
                    <a:lstStyle/>
                    <a:p>
                      <a:pPr algn="r" fontAlgn="b"/>
                      <a:r>
                        <a:rPr lang="es-MX" sz="1400" u="none" strike="noStrike">
                          <a:effectLst/>
                        </a:rPr>
                        <a:t>-4</a:t>
                      </a:r>
                      <a:endParaRPr lang="es-MX" sz="1400" b="0" i="0" u="none" strike="noStrike">
                        <a:solidFill>
                          <a:srgbClr val="000000"/>
                        </a:solidFill>
                        <a:effectLst/>
                        <a:latin typeface="Arial"/>
                      </a:endParaRPr>
                    </a:p>
                  </a:txBody>
                  <a:tcPr marL="9525" marR="9525" marT="9525" marB="0" anchor="b"/>
                </a:tc>
              </a:tr>
              <a:tr h="228600">
                <a:tc>
                  <a:txBody>
                    <a:bodyPr/>
                    <a:lstStyle/>
                    <a:p>
                      <a:pPr algn="r" fontAlgn="b"/>
                      <a:r>
                        <a:rPr lang="es-MX" sz="1400" u="none" strike="noStrike">
                          <a:effectLst/>
                        </a:rPr>
                        <a:t>-1</a:t>
                      </a:r>
                      <a:endParaRPr lang="es-MX" sz="1400" b="0" i="0" u="none" strike="noStrike">
                        <a:solidFill>
                          <a:srgbClr val="000000"/>
                        </a:solidFill>
                        <a:effectLst/>
                        <a:latin typeface="Arial"/>
                      </a:endParaRPr>
                    </a:p>
                  </a:txBody>
                  <a:tcPr marL="9525" marR="9525" marT="9525" marB="0" anchor="b"/>
                </a:tc>
                <a:tc>
                  <a:txBody>
                    <a:bodyPr/>
                    <a:lstStyle/>
                    <a:p>
                      <a:pPr algn="r" fontAlgn="b"/>
                      <a:r>
                        <a:rPr lang="es-MX" sz="1400" u="none" strike="noStrike">
                          <a:effectLst/>
                        </a:rPr>
                        <a:t>-1</a:t>
                      </a:r>
                      <a:endParaRPr lang="es-MX" sz="1400" b="0" i="0" u="none" strike="noStrike">
                        <a:solidFill>
                          <a:srgbClr val="000000"/>
                        </a:solidFill>
                        <a:effectLst/>
                        <a:latin typeface="Arial"/>
                      </a:endParaRPr>
                    </a:p>
                  </a:txBody>
                  <a:tcPr marL="9525" marR="9525" marT="9525" marB="0" anchor="b"/>
                </a:tc>
              </a:tr>
              <a:tr h="228600">
                <a:tc>
                  <a:txBody>
                    <a:bodyPr/>
                    <a:lstStyle/>
                    <a:p>
                      <a:pPr algn="r" fontAlgn="b"/>
                      <a:r>
                        <a:rPr lang="es-MX" sz="1400" u="none" strike="noStrike">
                          <a:effectLst/>
                        </a:rPr>
                        <a:t>0</a:t>
                      </a:r>
                      <a:endParaRPr lang="es-MX" sz="1400" b="0" i="0" u="none" strike="noStrike">
                        <a:solidFill>
                          <a:srgbClr val="000000"/>
                        </a:solidFill>
                        <a:effectLst/>
                        <a:latin typeface="Arial"/>
                      </a:endParaRPr>
                    </a:p>
                  </a:txBody>
                  <a:tcPr marL="9525" marR="9525" marT="9525" marB="0" anchor="b"/>
                </a:tc>
                <a:tc>
                  <a:txBody>
                    <a:bodyPr/>
                    <a:lstStyle/>
                    <a:p>
                      <a:pPr algn="r" fontAlgn="b"/>
                      <a:r>
                        <a:rPr lang="es-MX" sz="1400" u="none" strike="noStrike">
                          <a:effectLst/>
                        </a:rPr>
                        <a:t>2</a:t>
                      </a:r>
                      <a:endParaRPr lang="es-MX" sz="1400" b="0" i="0" u="none" strike="noStrike">
                        <a:solidFill>
                          <a:srgbClr val="000000"/>
                        </a:solidFill>
                        <a:effectLst/>
                        <a:latin typeface="Arial"/>
                      </a:endParaRPr>
                    </a:p>
                  </a:txBody>
                  <a:tcPr marL="9525" marR="9525" marT="9525" marB="0" anchor="b"/>
                </a:tc>
              </a:tr>
              <a:tr h="228600">
                <a:tc>
                  <a:txBody>
                    <a:bodyPr/>
                    <a:lstStyle/>
                    <a:p>
                      <a:pPr algn="r" fontAlgn="b"/>
                      <a:r>
                        <a:rPr lang="es-MX" sz="1400" u="none" strike="noStrike">
                          <a:effectLst/>
                        </a:rPr>
                        <a:t>1</a:t>
                      </a:r>
                      <a:endParaRPr lang="es-MX" sz="1400" b="0" i="0" u="none" strike="noStrike">
                        <a:solidFill>
                          <a:srgbClr val="000000"/>
                        </a:solidFill>
                        <a:effectLst/>
                        <a:latin typeface="Arial"/>
                      </a:endParaRPr>
                    </a:p>
                  </a:txBody>
                  <a:tcPr marL="9525" marR="9525" marT="9525" marB="0" anchor="b"/>
                </a:tc>
                <a:tc>
                  <a:txBody>
                    <a:bodyPr/>
                    <a:lstStyle/>
                    <a:p>
                      <a:pPr algn="r" fontAlgn="b"/>
                      <a:r>
                        <a:rPr lang="es-MX" sz="1400" u="none" strike="noStrike">
                          <a:effectLst/>
                        </a:rPr>
                        <a:t>5</a:t>
                      </a:r>
                      <a:endParaRPr lang="es-MX" sz="1400" b="0" i="0" u="none" strike="noStrike">
                        <a:solidFill>
                          <a:srgbClr val="000000"/>
                        </a:solidFill>
                        <a:effectLst/>
                        <a:latin typeface="Arial"/>
                      </a:endParaRPr>
                    </a:p>
                  </a:txBody>
                  <a:tcPr marL="9525" marR="9525" marT="9525" marB="0" anchor="b"/>
                </a:tc>
              </a:tr>
              <a:tr h="228600">
                <a:tc>
                  <a:txBody>
                    <a:bodyPr/>
                    <a:lstStyle/>
                    <a:p>
                      <a:pPr algn="r" fontAlgn="b"/>
                      <a:r>
                        <a:rPr lang="es-MX" sz="1400" u="none" strike="noStrike">
                          <a:effectLst/>
                        </a:rPr>
                        <a:t>2</a:t>
                      </a:r>
                      <a:endParaRPr lang="es-MX" sz="1400" b="0" i="0" u="none" strike="noStrike">
                        <a:solidFill>
                          <a:srgbClr val="000000"/>
                        </a:solidFill>
                        <a:effectLst/>
                        <a:latin typeface="Arial"/>
                      </a:endParaRPr>
                    </a:p>
                  </a:txBody>
                  <a:tcPr marL="9525" marR="9525" marT="9525" marB="0" anchor="b"/>
                </a:tc>
                <a:tc>
                  <a:txBody>
                    <a:bodyPr/>
                    <a:lstStyle/>
                    <a:p>
                      <a:pPr algn="r" fontAlgn="b"/>
                      <a:r>
                        <a:rPr lang="es-MX" sz="1400" u="none" strike="noStrike">
                          <a:effectLst/>
                        </a:rPr>
                        <a:t>8</a:t>
                      </a:r>
                      <a:endParaRPr lang="es-MX" sz="1400" b="0" i="0" u="none" strike="noStrike">
                        <a:solidFill>
                          <a:srgbClr val="000000"/>
                        </a:solidFill>
                        <a:effectLst/>
                        <a:latin typeface="Arial"/>
                      </a:endParaRPr>
                    </a:p>
                  </a:txBody>
                  <a:tcPr marL="9525" marR="9525" marT="9525" marB="0" anchor="b"/>
                </a:tc>
              </a:tr>
              <a:tr h="228600">
                <a:tc>
                  <a:txBody>
                    <a:bodyPr/>
                    <a:lstStyle/>
                    <a:p>
                      <a:pPr algn="r" fontAlgn="b"/>
                      <a:r>
                        <a:rPr lang="es-MX" sz="1400" u="none" strike="noStrike">
                          <a:effectLst/>
                        </a:rPr>
                        <a:t>3</a:t>
                      </a:r>
                      <a:endParaRPr lang="es-MX" sz="1400" b="0" i="0" u="none" strike="noStrike">
                        <a:solidFill>
                          <a:srgbClr val="000000"/>
                        </a:solidFill>
                        <a:effectLst/>
                        <a:latin typeface="Arial"/>
                      </a:endParaRPr>
                    </a:p>
                  </a:txBody>
                  <a:tcPr marL="9525" marR="9525" marT="9525" marB="0" anchor="b"/>
                </a:tc>
                <a:tc>
                  <a:txBody>
                    <a:bodyPr/>
                    <a:lstStyle/>
                    <a:p>
                      <a:pPr algn="r" fontAlgn="b"/>
                      <a:r>
                        <a:rPr lang="es-MX" sz="1400" u="none" strike="noStrike" dirty="0">
                          <a:effectLst/>
                        </a:rPr>
                        <a:t>11</a:t>
                      </a:r>
                      <a:endParaRPr lang="es-MX" sz="1400" b="0" i="0" u="none" strike="noStrike" dirty="0">
                        <a:solidFill>
                          <a:srgbClr val="000000"/>
                        </a:solidFill>
                        <a:effectLst/>
                        <a:latin typeface="Arial"/>
                      </a:endParaRPr>
                    </a:p>
                  </a:txBody>
                  <a:tcPr marL="9525" marR="9525" marT="9525" marB="0" anchor="b"/>
                </a:tc>
              </a:tr>
            </a:tbl>
          </a:graphicData>
        </a:graphic>
      </p:graphicFrame>
      <p:pic>
        <p:nvPicPr>
          <p:cNvPr id="1026" name="Picture 2" descr="https://dfml93.files.wordpress.com/2009/12/cfg4.jpg?w=390&amp;h=3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2026" y="1659444"/>
            <a:ext cx="3714750" cy="2952751"/>
          </a:xfrm>
          <a:prstGeom prst="rect">
            <a:avLst/>
          </a:prstGeom>
          <a:noFill/>
          <a:extLst>
            <a:ext uri="{909E8E84-426E-40DD-AFC4-6F175D3DCCD1}">
              <a14:hiddenFill xmlns:a14="http://schemas.microsoft.com/office/drawing/2010/main">
                <a:solidFill>
                  <a:srgbClr val="FFFFFF"/>
                </a:solidFill>
              </a14:hiddenFill>
            </a:ext>
          </a:extLst>
        </p:spPr>
      </p:pic>
      <p:sp>
        <p:nvSpPr>
          <p:cNvPr id="10" name="9 Conector"/>
          <p:cNvSpPr/>
          <p:nvPr/>
        </p:nvSpPr>
        <p:spPr>
          <a:xfrm>
            <a:off x="6314888" y="4293096"/>
            <a:ext cx="72577" cy="7200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onector"/>
          <p:cNvSpPr/>
          <p:nvPr/>
        </p:nvSpPr>
        <p:spPr>
          <a:xfrm flipV="1">
            <a:off x="6539866" y="3573016"/>
            <a:ext cx="762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onector"/>
          <p:cNvSpPr/>
          <p:nvPr/>
        </p:nvSpPr>
        <p:spPr>
          <a:xfrm>
            <a:off x="6803679" y="2852936"/>
            <a:ext cx="72577" cy="7200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3 Conector"/>
          <p:cNvSpPr/>
          <p:nvPr/>
        </p:nvSpPr>
        <p:spPr>
          <a:xfrm>
            <a:off x="7020272" y="2132856"/>
            <a:ext cx="72577" cy="7200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4" name="3 Conector recto"/>
          <p:cNvCxnSpPr/>
          <p:nvPr/>
        </p:nvCxnSpPr>
        <p:spPr>
          <a:xfrm flipV="1">
            <a:off x="6351177" y="2143601"/>
            <a:ext cx="705384" cy="21602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0618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599" y="620688"/>
            <a:ext cx="6984777" cy="461665"/>
          </a:xfrm>
          <a:prstGeom prst="rect">
            <a:avLst/>
          </a:prstGeom>
          <a:noFill/>
        </p:spPr>
        <p:txBody>
          <a:bodyPr wrap="square" rtlCol="0">
            <a:spAutoFit/>
          </a:bodyPr>
          <a:lstStyle/>
          <a:p>
            <a:r>
              <a:rPr lang="es-MX" sz="2400" b="1" dirty="0" smtClean="0">
                <a:latin typeface="Arial" pitchFamily="34" charset="0"/>
                <a:cs typeface="Arial" pitchFamily="34" charset="0"/>
              </a:rPr>
              <a:t>MÉTODO DE PENDIENTE - INTERSECCIÓN</a:t>
            </a:r>
            <a:endParaRPr lang="es-MX" sz="2400" b="1" dirty="0">
              <a:latin typeface="Arial" pitchFamily="34" charset="0"/>
              <a:cs typeface="Arial" pitchFamily="34" charset="0"/>
            </a:endParaRPr>
          </a:p>
        </p:txBody>
      </p:sp>
      <p:sp>
        <p:nvSpPr>
          <p:cNvPr id="5" name="4 CuadroTexto"/>
          <p:cNvSpPr txBox="1"/>
          <p:nvPr/>
        </p:nvSpPr>
        <p:spPr>
          <a:xfrm>
            <a:off x="755575" y="1196752"/>
            <a:ext cx="3257909" cy="4401205"/>
          </a:xfrm>
          <a:prstGeom prst="rect">
            <a:avLst/>
          </a:prstGeom>
          <a:noFill/>
        </p:spPr>
        <p:txBody>
          <a:bodyPr wrap="square" rtlCol="0">
            <a:spAutoFit/>
          </a:bodyPr>
          <a:lstStyle/>
          <a:p>
            <a:pPr algn="just"/>
            <a:r>
              <a:rPr lang="es-MX" sz="2000" dirty="0" smtClean="0"/>
              <a:t>Plantea la fórmula </a:t>
            </a:r>
          </a:p>
          <a:p>
            <a:pPr algn="just"/>
            <a:endParaRPr lang="es-MX" sz="2000" dirty="0" smtClean="0"/>
          </a:p>
          <a:p>
            <a:pPr algn="just"/>
            <a:r>
              <a:rPr lang="es-MX" sz="2000" dirty="0" smtClean="0"/>
              <a:t>En la fórmula, m = pendiente.</a:t>
            </a:r>
          </a:p>
          <a:p>
            <a:pPr algn="just"/>
            <a:r>
              <a:rPr lang="es-MX" sz="2000" dirty="0" smtClean="0"/>
              <a:t>Recuerda que la pendiente equivale a       </a:t>
            </a:r>
            <a:r>
              <a:rPr lang="es-MX" sz="2000" i="1" u="sng" dirty="0" smtClean="0"/>
              <a:t>elevación</a:t>
            </a:r>
          </a:p>
          <a:p>
            <a:pPr algn="just"/>
            <a:r>
              <a:rPr lang="es-MX" sz="2000" i="1" dirty="0"/>
              <a:t> </a:t>
            </a:r>
            <a:r>
              <a:rPr lang="es-MX" sz="2000" i="1" dirty="0" smtClean="0"/>
              <a:t>                   desplazamiento</a:t>
            </a:r>
          </a:p>
          <a:p>
            <a:r>
              <a:rPr lang="es-MX" sz="2000" dirty="0" smtClean="0"/>
              <a:t>Plantea la fórmula y =mx + b, donde </a:t>
            </a:r>
            <a:r>
              <a:rPr lang="es-MX" sz="2000" i="1" dirty="0" smtClean="0"/>
              <a:t>b</a:t>
            </a:r>
            <a:r>
              <a:rPr lang="es-MX" sz="2000" dirty="0" smtClean="0"/>
              <a:t> es la intersección con el eje “</a:t>
            </a:r>
            <a:r>
              <a:rPr lang="es-MX" sz="2000" i="1" dirty="0" smtClean="0"/>
              <a:t>y</a:t>
            </a:r>
            <a:r>
              <a:rPr lang="es-MX" sz="2000" dirty="0" smtClean="0"/>
              <a:t>”.</a:t>
            </a:r>
          </a:p>
          <a:p>
            <a:r>
              <a:rPr lang="es-MX" sz="2000" dirty="0" smtClean="0"/>
              <a:t>Localiza primero la intersección y luego con la pendiente realiza los movimientos para encontrar la recta.</a:t>
            </a:r>
            <a:endParaRPr lang="es-MX" sz="2000" dirty="0"/>
          </a:p>
        </p:txBody>
      </p:sp>
      <mc:AlternateContent xmlns:mc="http://schemas.openxmlformats.org/markup-compatibility/2006" xmlns:a14="http://schemas.microsoft.com/office/drawing/2010/main">
        <mc:Choice Requires="a14">
          <p:sp>
            <p:nvSpPr>
              <p:cNvPr id="6" name="5 Rectángulo"/>
              <p:cNvSpPr/>
              <p:nvPr/>
            </p:nvSpPr>
            <p:spPr>
              <a:xfrm>
                <a:off x="4194076" y="1078689"/>
                <a:ext cx="132440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i="1">
                          <a:latin typeface="Cambria Math"/>
                        </a:rPr>
                        <m:t>𝑦</m:t>
                      </m:r>
                      <m:r>
                        <a:rPr lang="es-MX" i="1">
                          <a:latin typeface="Cambria Math"/>
                        </a:rPr>
                        <m:t>=3</m:t>
                      </m:r>
                      <m:r>
                        <a:rPr lang="es-MX" i="1">
                          <a:latin typeface="Cambria Math"/>
                        </a:rPr>
                        <m:t>𝑥</m:t>
                      </m:r>
                      <m:r>
                        <a:rPr lang="es-MX" i="1">
                          <a:latin typeface="Cambria Math"/>
                        </a:rPr>
                        <m:t>+2</m:t>
                      </m:r>
                    </m:oMath>
                  </m:oMathPara>
                </a14:m>
                <a:endParaRPr lang="es-MX" dirty="0"/>
              </a:p>
            </p:txBody>
          </p:sp>
        </mc:Choice>
        <mc:Fallback xmlns="">
          <p:sp>
            <p:nvSpPr>
              <p:cNvPr id="6" name="5 Rectángulo"/>
              <p:cNvSpPr>
                <a:spLocks noRot="1" noChangeAspect="1" noMove="1" noResize="1" noEditPoints="1" noAdjustHandles="1" noChangeArrowheads="1" noChangeShapeType="1" noTextEdit="1"/>
              </p:cNvSpPr>
              <p:nvPr/>
            </p:nvSpPr>
            <p:spPr>
              <a:xfrm>
                <a:off x="4194076" y="1078689"/>
                <a:ext cx="1324401" cy="369332"/>
              </a:xfrm>
              <a:prstGeom prst="rect">
                <a:avLst/>
              </a:prstGeom>
              <a:blipFill rotWithShape="1">
                <a:blip r:embed="rId3"/>
                <a:stretch>
                  <a:fillRect b="-4918"/>
                </a:stretch>
              </a:blipFill>
            </p:spPr>
            <p:txBody>
              <a:bodyPr/>
              <a:lstStyle/>
              <a:p>
                <a:r>
                  <a:rPr lang="es-MX">
                    <a:noFill/>
                  </a:rPr>
                  <a:t> </a:t>
                </a:r>
              </a:p>
            </p:txBody>
          </p:sp>
        </mc:Fallback>
      </mc:AlternateContent>
      <p:graphicFrame>
        <p:nvGraphicFramePr>
          <p:cNvPr id="8" name="3 Gráfico"/>
          <p:cNvGraphicFramePr>
            <a:graphicFrameLocks/>
          </p:cNvGraphicFramePr>
          <p:nvPr>
            <p:extLst>
              <p:ext uri="{D42A27DB-BD31-4B8C-83A1-F6EECF244321}">
                <p14:modId xmlns:p14="http://schemas.microsoft.com/office/powerpoint/2010/main" val="1110017246"/>
              </p:ext>
            </p:extLst>
          </p:nvPr>
        </p:nvGraphicFramePr>
        <p:xfrm>
          <a:off x="5076056" y="2178564"/>
          <a:ext cx="3563888" cy="3160544"/>
        </p:xfrm>
        <a:graphic>
          <a:graphicData uri="http://schemas.openxmlformats.org/drawingml/2006/chart">
            <c:chart xmlns:c="http://schemas.openxmlformats.org/drawingml/2006/chart" xmlns:r="http://schemas.openxmlformats.org/officeDocument/2006/relationships" r:id="rId4"/>
          </a:graphicData>
        </a:graphic>
      </p:graphicFrame>
      <mc:AlternateContent xmlns:mc="http://schemas.openxmlformats.org/markup-compatibility/2006" xmlns:a14="http://schemas.microsoft.com/office/drawing/2010/main">
        <mc:Choice Requires="a14">
          <p:sp>
            <p:nvSpPr>
              <p:cNvPr id="4" name="3 Rectángulo"/>
              <p:cNvSpPr/>
              <p:nvPr/>
            </p:nvSpPr>
            <p:spPr>
              <a:xfrm>
                <a:off x="2699792" y="1124744"/>
                <a:ext cx="1313693" cy="6937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i="1">
                          <a:latin typeface="Cambria Math"/>
                        </a:rPr>
                        <m:t>𝑚</m:t>
                      </m:r>
                      <m:r>
                        <a:rPr lang="es-MX" i="1">
                          <a:latin typeface="Cambria Math"/>
                        </a:rPr>
                        <m:t>=</m:t>
                      </m:r>
                      <m:f>
                        <m:fPr>
                          <m:ctrlPr>
                            <a:rPr lang="es-MX" i="1">
                              <a:latin typeface="Cambria Math"/>
                            </a:rPr>
                          </m:ctrlPr>
                        </m:fPr>
                        <m:num>
                          <m:sSub>
                            <m:sSubPr>
                              <m:ctrlPr>
                                <a:rPr lang="es-MX" i="1">
                                  <a:latin typeface="Cambria Math"/>
                                </a:rPr>
                              </m:ctrlPr>
                            </m:sSubPr>
                            <m:e>
                              <m:r>
                                <a:rPr lang="es-MX" i="1">
                                  <a:latin typeface="Cambria Math"/>
                                </a:rPr>
                                <m:t>𝑦</m:t>
                              </m:r>
                            </m:e>
                            <m:sub>
                              <m:r>
                                <a:rPr lang="es-MX" i="1">
                                  <a:latin typeface="Cambria Math"/>
                                </a:rPr>
                                <m:t>2− </m:t>
                              </m:r>
                              <m:sSub>
                                <m:sSubPr>
                                  <m:ctrlPr>
                                    <a:rPr lang="es-MX" i="1">
                                      <a:latin typeface="Cambria Math"/>
                                    </a:rPr>
                                  </m:ctrlPr>
                                </m:sSubPr>
                                <m:e>
                                  <m:r>
                                    <a:rPr lang="es-MX" i="1">
                                      <a:latin typeface="Cambria Math"/>
                                    </a:rPr>
                                    <m:t>𝑌</m:t>
                                  </m:r>
                                </m:e>
                                <m:sub>
                                  <m:r>
                                    <a:rPr lang="es-MX" i="1">
                                      <a:latin typeface="Cambria Math"/>
                                    </a:rPr>
                                    <m:t>1</m:t>
                                  </m:r>
                                </m:sub>
                              </m:sSub>
                            </m:sub>
                          </m:sSub>
                        </m:num>
                        <m:den>
                          <m:sSub>
                            <m:sSubPr>
                              <m:ctrlPr>
                                <a:rPr lang="es-MX" i="1">
                                  <a:latin typeface="Cambria Math"/>
                                </a:rPr>
                              </m:ctrlPr>
                            </m:sSubPr>
                            <m:e>
                              <m:r>
                                <a:rPr lang="es-MX" i="1">
                                  <a:latin typeface="Cambria Math"/>
                                </a:rPr>
                                <m:t>𝑥</m:t>
                              </m:r>
                            </m:e>
                            <m:sub>
                              <m:r>
                                <a:rPr lang="es-MX" i="1">
                                  <a:latin typeface="Cambria Math"/>
                                </a:rPr>
                                <m:t>2− </m:t>
                              </m:r>
                              <m:sSub>
                                <m:sSubPr>
                                  <m:ctrlPr>
                                    <a:rPr lang="es-MX" i="1">
                                      <a:latin typeface="Cambria Math"/>
                                    </a:rPr>
                                  </m:ctrlPr>
                                </m:sSubPr>
                                <m:e>
                                  <m:r>
                                    <a:rPr lang="es-MX" i="1">
                                      <a:latin typeface="Cambria Math"/>
                                    </a:rPr>
                                    <m:t>𝑥</m:t>
                                  </m:r>
                                </m:e>
                                <m:sub>
                                  <m:r>
                                    <a:rPr lang="es-MX" i="1">
                                      <a:latin typeface="Cambria Math"/>
                                    </a:rPr>
                                    <m:t>1</m:t>
                                  </m:r>
                                </m:sub>
                              </m:sSub>
                            </m:sub>
                          </m:sSub>
                        </m:den>
                      </m:f>
                    </m:oMath>
                  </m:oMathPara>
                </a14:m>
                <a:endParaRPr lang="es-MX" dirty="0"/>
              </a:p>
            </p:txBody>
          </p:sp>
        </mc:Choice>
        <mc:Fallback xmlns="">
          <p:sp>
            <p:nvSpPr>
              <p:cNvPr id="4" name="3 Rectángulo"/>
              <p:cNvSpPr>
                <a:spLocks noRot="1" noChangeAspect="1" noMove="1" noResize="1" noEditPoints="1" noAdjustHandles="1" noChangeArrowheads="1" noChangeShapeType="1" noTextEdit="1"/>
              </p:cNvSpPr>
              <p:nvPr/>
            </p:nvSpPr>
            <p:spPr>
              <a:xfrm>
                <a:off x="2699792" y="1124744"/>
                <a:ext cx="1313693" cy="693780"/>
              </a:xfrm>
              <a:prstGeom prst="rect">
                <a:avLst/>
              </a:prstGeom>
              <a:blipFill rotWithShape="1">
                <a:blip r:embed="rId5"/>
                <a:stretch>
                  <a:fillRect/>
                </a:stretch>
              </a:blipFill>
            </p:spPr>
            <p:txBody>
              <a:bodyPr/>
              <a:lstStyle/>
              <a:p>
                <a:r>
                  <a:rPr lang="es-MX">
                    <a:noFill/>
                  </a:rPr>
                  <a:t> </a:t>
                </a:r>
              </a:p>
            </p:txBody>
          </p:sp>
        </mc:Fallback>
      </mc:AlternateContent>
      <mc:AlternateContent xmlns:mc="http://schemas.openxmlformats.org/markup-compatibility/2006" xmlns:a14="http://schemas.microsoft.com/office/drawing/2010/main">
        <mc:Choice Requires="a14">
          <p:sp>
            <p:nvSpPr>
              <p:cNvPr id="9" name="8 Rectángulo"/>
              <p:cNvSpPr/>
              <p:nvPr/>
            </p:nvSpPr>
            <p:spPr>
              <a:xfrm>
                <a:off x="5610874" y="1178460"/>
                <a:ext cx="2833596" cy="53912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sz="1400" i="1">
                          <a:latin typeface="Cambria Math"/>
                        </a:rPr>
                        <m:t>𝑚</m:t>
                      </m:r>
                      <m:r>
                        <a:rPr lang="es-MX" sz="1400" i="1">
                          <a:latin typeface="Cambria Math"/>
                        </a:rPr>
                        <m:t>= </m:t>
                      </m:r>
                      <m:f>
                        <m:fPr>
                          <m:ctrlPr>
                            <a:rPr lang="es-MX" sz="1400" i="1">
                              <a:latin typeface="Cambria Math"/>
                            </a:rPr>
                          </m:ctrlPr>
                        </m:fPr>
                        <m:num>
                          <m:r>
                            <a:rPr lang="es-MX" sz="1400" i="1">
                              <a:latin typeface="Cambria Math"/>
                            </a:rPr>
                            <m:t>3</m:t>
                          </m:r>
                        </m:num>
                        <m:den>
                          <m:r>
                            <a:rPr lang="es-MX" sz="1400" i="1">
                              <a:latin typeface="Cambria Math"/>
                            </a:rPr>
                            <m:t>1</m:t>
                          </m:r>
                        </m:den>
                      </m:f>
                      <m:r>
                        <a:rPr lang="es-MX" sz="1400" i="1">
                          <a:latin typeface="Cambria Math"/>
                        </a:rPr>
                        <m:t>= </m:t>
                      </m:r>
                      <m:f>
                        <m:fPr>
                          <m:ctrlPr>
                            <a:rPr lang="es-MX" sz="1400" i="1">
                              <a:latin typeface="Cambria Math"/>
                            </a:rPr>
                          </m:ctrlPr>
                        </m:fPr>
                        <m:num>
                          <m:r>
                            <a:rPr lang="es-MX" sz="1400" i="1">
                              <a:latin typeface="Cambria Math"/>
                            </a:rPr>
                            <m:t>𝑚𝑜𝑣𝑖𝑚𝑖𝑒𝑛𝑡𝑜</m:t>
                          </m:r>
                          <m:r>
                            <a:rPr lang="es-MX" sz="1400" i="1">
                              <a:latin typeface="Cambria Math"/>
                            </a:rPr>
                            <m:t> </m:t>
                          </m:r>
                          <m:r>
                            <a:rPr lang="es-MX" sz="1400" i="1">
                              <a:latin typeface="Cambria Math"/>
                            </a:rPr>
                            <m:t>𝑒𝑛</m:t>
                          </m:r>
                          <m:r>
                            <a:rPr lang="es-MX" sz="1400" i="1">
                              <a:latin typeface="Cambria Math"/>
                            </a:rPr>
                            <m:t> </m:t>
                          </m:r>
                          <m:r>
                            <a:rPr lang="es-MX" sz="1400" i="1">
                              <a:latin typeface="Cambria Math"/>
                            </a:rPr>
                            <m:t>𝑒𝑙</m:t>
                          </m:r>
                          <m:r>
                            <a:rPr lang="es-MX" sz="1400" i="1">
                              <a:latin typeface="Cambria Math"/>
                            </a:rPr>
                            <m:t> </m:t>
                          </m:r>
                          <m:r>
                            <a:rPr lang="es-MX" sz="1400" i="1">
                              <a:latin typeface="Cambria Math"/>
                            </a:rPr>
                            <m:t>𝑒𝑗𝑒</m:t>
                          </m:r>
                          <m:r>
                            <a:rPr lang="es-MX" sz="1400" i="1">
                              <a:latin typeface="Cambria Math"/>
                            </a:rPr>
                            <m:t> </m:t>
                          </m:r>
                          <m:r>
                            <a:rPr lang="es-MX" sz="1400" i="1">
                              <a:latin typeface="Cambria Math"/>
                            </a:rPr>
                            <m:t>𝑦</m:t>
                          </m:r>
                        </m:num>
                        <m:den>
                          <m:r>
                            <a:rPr lang="es-MX" sz="1400" i="1">
                              <a:latin typeface="Cambria Math"/>
                            </a:rPr>
                            <m:t>𝑚𝑜𝑣𝑖𝑚𝑖𝑒𝑛𝑡𝑜</m:t>
                          </m:r>
                          <m:r>
                            <a:rPr lang="es-MX" sz="1400" i="1">
                              <a:latin typeface="Cambria Math"/>
                            </a:rPr>
                            <m:t> </m:t>
                          </m:r>
                          <m:r>
                            <a:rPr lang="es-MX" sz="1400" i="1">
                              <a:latin typeface="Cambria Math"/>
                            </a:rPr>
                            <m:t>𝑒𝑛</m:t>
                          </m:r>
                          <m:r>
                            <a:rPr lang="es-MX" sz="1400" i="1">
                              <a:latin typeface="Cambria Math"/>
                            </a:rPr>
                            <m:t> </m:t>
                          </m:r>
                          <m:r>
                            <a:rPr lang="es-MX" sz="1400" i="1">
                              <a:latin typeface="Cambria Math"/>
                            </a:rPr>
                            <m:t>𝑒𝑙</m:t>
                          </m:r>
                          <m:r>
                            <a:rPr lang="es-MX" sz="1400" i="1">
                              <a:latin typeface="Cambria Math"/>
                            </a:rPr>
                            <m:t> </m:t>
                          </m:r>
                          <m:r>
                            <a:rPr lang="es-MX" sz="1400" i="1">
                              <a:latin typeface="Cambria Math"/>
                            </a:rPr>
                            <m:t>𝑒𝑗𝑒</m:t>
                          </m:r>
                          <m:r>
                            <a:rPr lang="es-MX" sz="1400" i="1">
                              <a:latin typeface="Cambria Math"/>
                            </a:rPr>
                            <m:t> </m:t>
                          </m:r>
                          <m:r>
                            <a:rPr lang="es-MX" sz="1400" i="1">
                              <a:latin typeface="Cambria Math"/>
                            </a:rPr>
                            <m:t>𝑥</m:t>
                          </m:r>
                        </m:den>
                      </m:f>
                    </m:oMath>
                  </m:oMathPara>
                </a14:m>
                <a:endParaRPr lang="es-MX" sz="1400" dirty="0"/>
              </a:p>
            </p:txBody>
          </p:sp>
        </mc:Choice>
        <mc:Fallback xmlns="">
          <p:sp>
            <p:nvSpPr>
              <p:cNvPr id="9" name="8 Rectángulo"/>
              <p:cNvSpPr>
                <a:spLocks noRot="1" noChangeAspect="1" noMove="1" noResize="1" noEditPoints="1" noAdjustHandles="1" noChangeArrowheads="1" noChangeShapeType="1" noTextEdit="1"/>
              </p:cNvSpPr>
              <p:nvPr/>
            </p:nvSpPr>
            <p:spPr>
              <a:xfrm>
                <a:off x="5610874" y="1178460"/>
                <a:ext cx="2833596" cy="539122"/>
              </a:xfrm>
              <a:prstGeom prst="rect">
                <a:avLst/>
              </a:prstGeom>
              <a:blipFill rotWithShape="1">
                <a:blip r:embed="rId6"/>
                <a:stretch>
                  <a:fillRect b="-4494"/>
                </a:stretch>
              </a:blipFill>
            </p:spPr>
            <p:txBody>
              <a:bodyPr/>
              <a:lstStyle/>
              <a:p>
                <a:r>
                  <a:rPr lang="es-MX">
                    <a:noFill/>
                  </a:rPr>
                  <a:t> </a:t>
                </a:r>
              </a:p>
            </p:txBody>
          </p:sp>
        </mc:Fallback>
      </mc:AlternateContent>
    </p:spTree>
    <p:extLst>
      <p:ext uri="{BB962C8B-B14F-4D97-AF65-F5344CB8AC3E}">
        <p14:creationId xmlns:p14="http://schemas.microsoft.com/office/powerpoint/2010/main" val="1180442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599" y="620688"/>
            <a:ext cx="6984777" cy="461665"/>
          </a:xfrm>
          <a:prstGeom prst="rect">
            <a:avLst/>
          </a:prstGeom>
          <a:noFill/>
        </p:spPr>
        <p:txBody>
          <a:bodyPr wrap="square" rtlCol="0">
            <a:spAutoFit/>
          </a:bodyPr>
          <a:lstStyle/>
          <a:p>
            <a:r>
              <a:rPr lang="es-MX" sz="2400" b="1" dirty="0" smtClean="0">
                <a:latin typeface="Arial" pitchFamily="34" charset="0"/>
                <a:cs typeface="Arial" pitchFamily="34" charset="0"/>
              </a:rPr>
              <a:t>MÉTODO DE INTERSECCIÓN CON LOS EJES</a:t>
            </a:r>
            <a:endParaRPr lang="es-MX" sz="2400" b="1" dirty="0">
              <a:latin typeface="Arial" pitchFamily="34" charset="0"/>
              <a:cs typeface="Arial" pitchFamily="34" charset="0"/>
            </a:endParaRPr>
          </a:p>
        </p:txBody>
      </p:sp>
      <p:sp>
        <p:nvSpPr>
          <p:cNvPr id="5" name="4 CuadroTexto"/>
          <p:cNvSpPr txBox="1"/>
          <p:nvPr/>
        </p:nvSpPr>
        <p:spPr>
          <a:xfrm>
            <a:off x="755576" y="1052736"/>
            <a:ext cx="3096344" cy="4524315"/>
          </a:xfrm>
          <a:prstGeom prst="rect">
            <a:avLst/>
          </a:prstGeom>
          <a:noFill/>
        </p:spPr>
        <p:txBody>
          <a:bodyPr wrap="square" rtlCol="0">
            <a:spAutoFit/>
          </a:bodyPr>
          <a:lstStyle/>
          <a:p>
            <a:pPr marL="457200" indent="-457200" algn="just">
              <a:buAutoNum type="alphaLcParenR"/>
            </a:pPr>
            <a:r>
              <a:rPr lang="es-MX" dirty="0" smtClean="0"/>
              <a:t>Con el eje “x”. En la ecuación dada, sustitúyase CERO en la variable “y” y resuélvase para x. con esto se obtienen las coordenadas (x, 0)</a:t>
            </a:r>
          </a:p>
          <a:p>
            <a:pPr marL="457200" indent="-457200" algn="just">
              <a:buAutoNum type="alphaLcParenR"/>
            </a:pPr>
            <a:r>
              <a:rPr lang="es-MX" dirty="0" smtClean="0"/>
              <a:t>Con el eje “y”. En la ecuación dada, sustitúyase CERO en la variable “x” y resuélvase para y. Con esto se obtiene la coordenada (0, y).</a:t>
            </a:r>
          </a:p>
          <a:p>
            <a:pPr marL="457200" indent="-457200" algn="just">
              <a:buAutoNum type="alphaLcParenR"/>
            </a:pPr>
            <a:r>
              <a:rPr lang="es-MX" dirty="0" smtClean="0"/>
              <a:t>Se unen las coordenadas y obtienes la gráfica.</a:t>
            </a:r>
            <a:endParaRPr lang="es-MX" sz="2000" dirty="0"/>
          </a:p>
        </p:txBody>
      </p:sp>
      <mc:AlternateContent xmlns:mc="http://schemas.openxmlformats.org/markup-compatibility/2006" xmlns:a14="http://schemas.microsoft.com/office/drawing/2010/main">
        <mc:Choice Requires="a14">
          <p:sp>
            <p:nvSpPr>
              <p:cNvPr id="6" name="5 Rectángulo"/>
              <p:cNvSpPr/>
              <p:nvPr/>
            </p:nvSpPr>
            <p:spPr>
              <a:xfrm>
                <a:off x="4194076" y="1078689"/>
                <a:ext cx="132440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i="1">
                          <a:latin typeface="Cambria Math"/>
                        </a:rPr>
                        <m:t>𝑦</m:t>
                      </m:r>
                      <m:r>
                        <a:rPr lang="es-MX" i="1">
                          <a:latin typeface="Cambria Math"/>
                        </a:rPr>
                        <m:t>=3</m:t>
                      </m:r>
                      <m:r>
                        <a:rPr lang="es-MX" i="1">
                          <a:latin typeface="Cambria Math"/>
                        </a:rPr>
                        <m:t>𝑥</m:t>
                      </m:r>
                      <m:r>
                        <a:rPr lang="es-MX" i="1">
                          <a:latin typeface="Cambria Math"/>
                        </a:rPr>
                        <m:t>+2</m:t>
                      </m:r>
                    </m:oMath>
                  </m:oMathPara>
                </a14:m>
                <a:endParaRPr lang="es-MX" dirty="0"/>
              </a:p>
            </p:txBody>
          </p:sp>
        </mc:Choice>
        <mc:Fallback xmlns="">
          <p:sp>
            <p:nvSpPr>
              <p:cNvPr id="6" name="5 Rectángulo"/>
              <p:cNvSpPr>
                <a:spLocks noRot="1" noChangeAspect="1" noMove="1" noResize="1" noEditPoints="1" noAdjustHandles="1" noChangeArrowheads="1" noChangeShapeType="1" noTextEdit="1"/>
              </p:cNvSpPr>
              <p:nvPr/>
            </p:nvSpPr>
            <p:spPr>
              <a:xfrm>
                <a:off x="4194076" y="1078689"/>
                <a:ext cx="1324401" cy="369332"/>
              </a:xfrm>
              <a:prstGeom prst="rect">
                <a:avLst/>
              </a:prstGeom>
              <a:blipFill rotWithShape="1">
                <a:blip r:embed="rId3"/>
                <a:stretch>
                  <a:fillRect b="-4918"/>
                </a:stretch>
              </a:blipFill>
            </p:spPr>
            <p:txBody>
              <a:bodyPr/>
              <a:lstStyle/>
              <a:p>
                <a:r>
                  <a:rPr lang="es-MX">
                    <a:noFill/>
                  </a:rPr>
                  <a:t> </a:t>
                </a:r>
              </a:p>
            </p:txBody>
          </p:sp>
        </mc:Fallback>
      </mc:AlternateContent>
      <p:graphicFrame>
        <p:nvGraphicFramePr>
          <p:cNvPr id="8" name="3 Gráfico"/>
          <p:cNvGraphicFramePr>
            <a:graphicFrameLocks/>
          </p:cNvGraphicFramePr>
          <p:nvPr>
            <p:extLst>
              <p:ext uri="{D42A27DB-BD31-4B8C-83A1-F6EECF244321}">
                <p14:modId xmlns:p14="http://schemas.microsoft.com/office/powerpoint/2010/main" val="3328914206"/>
              </p:ext>
            </p:extLst>
          </p:nvPr>
        </p:nvGraphicFramePr>
        <p:xfrm>
          <a:off x="5076056" y="2178564"/>
          <a:ext cx="3563888" cy="31605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90973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a:xfrm>
            <a:off x="457200" y="1600201"/>
            <a:ext cx="8229600" cy="3989040"/>
          </a:xfrm>
        </p:spPr>
        <p:txBody>
          <a:bodyPr>
            <a:normAutofit/>
          </a:bodyPr>
          <a:lstStyle/>
          <a:p>
            <a:r>
              <a:rPr lang="es-MX" sz="2000" dirty="0"/>
              <a:t>(s.f.). Recuperado el 24 de marzo de 2017, de http://www.prepa5.unam.mx/wwwP5/profesor/publicacionMate/09V.pdf</a:t>
            </a:r>
          </a:p>
          <a:p>
            <a:r>
              <a:rPr lang="es-MX" sz="2000" dirty="0" err="1"/>
              <a:t>Lehmann</a:t>
            </a:r>
            <a:r>
              <a:rPr lang="es-MX" sz="2000" dirty="0"/>
              <a:t>, C. H. (2008). </a:t>
            </a:r>
            <a:r>
              <a:rPr lang="es-MX" sz="2000" i="1" dirty="0"/>
              <a:t>Geometría Analítica.</a:t>
            </a:r>
            <a:r>
              <a:rPr lang="es-MX" sz="2000" dirty="0"/>
              <a:t> </a:t>
            </a:r>
            <a:r>
              <a:rPr lang="es-MX" sz="2000" dirty="0" err="1"/>
              <a:t>Limusa</a:t>
            </a:r>
            <a:r>
              <a:rPr lang="es-MX" sz="2000" dirty="0"/>
              <a:t>.</a:t>
            </a: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470</Words>
  <Application>Microsoft Office PowerPoint</Application>
  <PresentationFormat>Presentación en pantalla (4:3)</PresentationFormat>
  <Paragraphs>59</Paragraphs>
  <Slides>7</Slides>
  <Notes>0</Notes>
  <HiddenSlides>0</HiddenSlides>
  <MMClips>0</MMClips>
  <ScaleCrop>false</ScaleCrop>
  <HeadingPairs>
    <vt:vector size="4" baseType="variant">
      <vt:variant>
        <vt:lpstr>Tema</vt:lpstr>
      </vt:variant>
      <vt:variant>
        <vt:i4>2</vt:i4>
      </vt:variant>
      <vt:variant>
        <vt:lpstr>Títulos de diapositiva</vt:lpstr>
      </vt:variant>
      <vt:variant>
        <vt:i4>7</vt:i4>
      </vt:variant>
    </vt:vector>
  </HeadingPairs>
  <TitlesOfParts>
    <vt:vector size="9" baseType="lpstr">
      <vt:lpstr>Tema de Office</vt:lpstr>
      <vt:lpstr>1_Tema de Office</vt:lpstr>
      <vt:lpstr>Gráficas lineales</vt:lpstr>
      <vt:lpstr>Gráficas </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JUADIZ</cp:lastModifiedBy>
  <cp:revision>70</cp:revision>
  <dcterms:created xsi:type="dcterms:W3CDTF">2012-12-04T21:22:09Z</dcterms:created>
  <dcterms:modified xsi:type="dcterms:W3CDTF">2017-03-27T03:03:39Z</dcterms:modified>
</cp:coreProperties>
</file>