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9" r:id="rId4"/>
    <p:sldId id="262" r:id="rId5"/>
    <p:sldId id="263" r:id="rId6"/>
    <p:sldId id="264" r:id="rId7"/>
    <p:sldId id="265" r:id="rId8"/>
    <p:sldId id="266" r:id="rId9"/>
    <p:sldId id="261"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86" autoAdjust="0"/>
  </p:normalViewPr>
  <p:slideViewPr>
    <p:cSldViewPr>
      <p:cViewPr>
        <p:scale>
          <a:sx n="70" d="100"/>
          <a:sy n="70" d="100"/>
        </p:scale>
        <p:origin x="-138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26/03/2017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26/03/2017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26/03/2017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69241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3334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15143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51253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10132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504264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5517504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49579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26/03/2017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135193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002702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958761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pPr/>
              <a:t>26/03/2017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pPr/>
              <a:t>26/03/2017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pPr/>
              <a:t>26/03/2017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pPr/>
              <a:t>26/03/2017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pPr/>
              <a:t>26/03/2017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26/03/2017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26/03/2017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pPr/>
              <a:t>26/03/2017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pPr/>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26/03/2017</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111776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Autofit/>
          </a:bodyPr>
          <a:lstStyle/>
          <a:p>
            <a:r>
              <a:rPr lang="es-MX" sz="3600" dirty="0" smtClean="0"/>
              <a:t>Gráficos Estadísticos</a:t>
            </a:r>
            <a:endParaRPr lang="es-MX" sz="3600" dirty="0"/>
          </a:p>
        </p:txBody>
      </p:sp>
      <p:sp>
        <p:nvSpPr>
          <p:cNvPr id="4" name="3 Subtítulo"/>
          <p:cNvSpPr txBox="1">
            <a:spLocks noGrp="1"/>
          </p:cNvSpPr>
          <p:nvPr>
            <p:ph type="subTitle" idx="1"/>
          </p:nvPr>
        </p:nvSpPr>
        <p:spPr>
          <a:xfrm>
            <a:off x="1043608" y="3717032"/>
            <a:ext cx="7776864" cy="2616101"/>
          </a:xfrm>
          <a:prstGeom prst="rect">
            <a:avLst/>
          </a:prstGeom>
          <a:noFill/>
        </p:spPr>
        <p:txBody>
          <a:bodyPr wrap="square" rtlCol="0">
            <a:spAutoFit/>
          </a:bodyPr>
          <a:lstStyle/>
          <a:p>
            <a:pPr algn="r"/>
            <a:r>
              <a:rPr lang="es-MX" sz="2000" b="1" dirty="0" smtClean="0">
                <a:solidFill>
                  <a:schemeClr val="tx1"/>
                </a:solidFill>
                <a:latin typeface="Arial" pitchFamily="34" charset="0"/>
                <a:cs typeface="Arial" pitchFamily="34" charset="0"/>
              </a:rPr>
              <a:t>Área Académica: Licenciatura en Contaduría</a:t>
            </a:r>
          </a:p>
          <a:p>
            <a:pPr algn="r"/>
            <a:r>
              <a:rPr lang="es-MX" sz="2000" b="1" dirty="0" smtClean="0">
                <a:solidFill>
                  <a:prstClr val="black"/>
                </a:solidFill>
                <a:latin typeface="Arial" pitchFamily="34" charset="0"/>
                <a:ea typeface="+mj-ea"/>
                <a:cs typeface="Arial" pitchFamily="34" charset="0"/>
              </a:rPr>
              <a:t>Materia: Estadística Aplicada </a:t>
            </a:r>
            <a:endParaRPr lang="es-MX" sz="2000" b="1" dirty="0" smtClean="0">
              <a:solidFill>
                <a:schemeClr val="tx1"/>
              </a:solidFill>
              <a:latin typeface="Arial" pitchFamily="34" charset="0"/>
              <a:cs typeface="Arial" pitchFamily="34" charset="0"/>
            </a:endParaRPr>
          </a:p>
          <a:p>
            <a:pPr algn="r"/>
            <a:endParaRPr lang="es-MX" sz="2000" b="1" dirty="0" smtClean="0">
              <a:solidFill>
                <a:schemeClr val="tx1"/>
              </a:solidFill>
              <a:latin typeface="Arial" pitchFamily="34" charset="0"/>
              <a:cs typeface="Arial" pitchFamily="34" charset="0"/>
            </a:endParaRPr>
          </a:p>
          <a:p>
            <a:pPr algn="r"/>
            <a:r>
              <a:rPr lang="es-MX" sz="2000" b="1" dirty="0" smtClean="0">
                <a:solidFill>
                  <a:schemeClr val="tx1"/>
                </a:solidFill>
                <a:latin typeface="Arial" pitchFamily="34" charset="0"/>
                <a:cs typeface="Arial" pitchFamily="34" charset="0"/>
              </a:rPr>
              <a:t>Profesor(a):M. C. Juana Díaz Juárez</a:t>
            </a:r>
          </a:p>
          <a:p>
            <a:pPr algn="r"/>
            <a:endParaRPr lang="es-MX" sz="2000" b="1" dirty="0" smtClean="0">
              <a:solidFill>
                <a:schemeClr val="tx1"/>
              </a:solidFill>
              <a:latin typeface="Arial" pitchFamily="34" charset="0"/>
              <a:cs typeface="Arial" pitchFamily="34" charset="0"/>
            </a:endParaRPr>
          </a:p>
          <a:p>
            <a:pPr algn="r"/>
            <a:endParaRPr lang="es-MX" sz="2000" b="1" dirty="0" smtClean="0">
              <a:solidFill>
                <a:schemeClr val="tx1"/>
              </a:solidFill>
              <a:latin typeface="Arial" pitchFamily="34" charset="0"/>
              <a:cs typeface="Arial" pitchFamily="34" charset="0"/>
            </a:endParaRPr>
          </a:p>
          <a:p>
            <a:pPr algn="r"/>
            <a:r>
              <a:rPr lang="es-MX" sz="2000" b="1" dirty="0" smtClean="0">
                <a:solidFill>
                  <a:schemeClr val="tx1"/>
                </a:solidFill>
                <a:latin typeface="Arial" pitchFamily="34" charset="0"/>
                <a:cs typeface="Arial" pitchFamily="34" charset="0"/>
              </a:rPr>
              <a:t>Período: Enero-Junio 2017</a:t>
            </a:r>
            <a:endParaRPr lang="es-MX" sz="20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099427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395536" y="260648"/>
            <a:ext cx="8229600" cy="1143000"/>
          </a:xfrm>
        </p:spPr>
        <p:txBody>
          <a:bodyPr>
            <a:noAutofit/>
          </a:bodyPr>
          <a:lstStyle/>
          <a:p>
            <a:r>
              <a:rPr lang="es-MX" sz="3200" b="1" dirty="0" smtClean="0"/>
              <a:t>Gráficos </a:t>
            </a:r>
            <a:endParaRPr lang="es-MX" sz="3200" b="1" dirty="0"/>
          </a:p>
        </p:txBody>
      </p:sp>
      <p:sp>
        <p:nvSpPr>
          <p:cNvPr id="3" name="2 Marcador de contenido"/>
          <p:cNvSpPr>
            <a:spLocks noGrp="1"/>
          </p:cNvSpPr>
          <p:nvPr>
            <p:ph idx="1"/>
          </p:nvPr>
        </p:nvSpPr>
        <p:spPr>
          <a:xfrm>
            <a:off x="395536" y="1196752"/>
            <a:ext cx="8229600" cy="4137323"/>
          </a:xfrm>
        </p:spPr>
        <p:txBody>
          <a:bodyPr>
            <a:normAutofit fontScale="55000" lnSpcReduction="20000"/>
          </a:bodyPr>
          <a:lstStyle/>
          <a:p>
            <a:pPr marL="0" indent="0" algn="ctr">
              <a:buNone/>
            </a:pPr>
            <a:r>
              <a:rPr lang="es-MX" b="1" dirty="0">
                <a:latin typeface="Arial" pitchFamily="34" charset="0"/>
                <a:cs typeface="Arial" pitchFamily="34" charset="0"/>
              </a:rPr>
              <a:t>Resumen</a:t>
            </a:r>
          </a:p>
          <a:p>
            <a:pPr algn="just"/>
            <a:r>
              <a:rPr lang="es-MX" sz="3600" dirty="0" smtClean="0">
                <a:latin typeface="Arial" pitchFamily="34" charset="0"/>
                <a:cs typeface="Arial" pitchFamily="34" charset="0"/>
              </a:rPr>
              <a:t>A través de la explicación de la </a:t>
            </a:r>
            <a:r>
              <a:rPr lang="es-MX" sz="3600" dirty="0" err="1" smtClean="0">
                <a:latin typeface="Arial" pitchFamily="34" charset="0"/>
                <a:cs typeface="Arial" pitchFamily="34" charset="0"/>
              </a:rPr>
              <a:t>graficación</a:t>
            </a:r>
            <a:r>
              <a:rPr lang="es-MX" sz="3600" dirty="0" smtClean="0">
                <a:latin typeface="Arial" pitchFamily="34" charset="0"/>
                <a:cs typeface="Arial" pitchFamily="34" charset="0"/>
              </a:rPr>
              <a:t> de los diferentes tipos de gráficos estadísticos, se pretende que el estudiante comprenda cada uno de ellos y los aplique en los casos prácticos de la asignatura así como de otras asignaturas.</a:t>
            </a:r>
          </a:p>
          <a:p>
            <a:pPr algn="just"/>
            <a:r>
              <a:rPr lang="es-MX" sz="3600" b="1" dirty="0" err="1" smtClean="0">
                <a:latin typeface="Arial" pitchFamily="34" charset="0"/>
                <a:cs typeface="Arial" pitchFamily="34" charset="0"/>
              </a:rPr>
              <a:t>Abstract</a:t>
            </a:r>
            <a:endParaRPr lang="es-MX" sz="3600" b="1" dirty="0">
              <a:latin typeface="Arial" pitchFamily="34" charset="0"/>
              <a:cs typeface="Arial" pitchFamily="34" charset="0"/>
            </a:endParaRPr>
          </a:p>
          <a:p>
            <a:pPr marL="0" indent="0" algn="just">
              <a:buNone/>
            </a:pPr>
            <a:r>
              <a:rPr lang="en-US" sz="3600" dirty="0">
                <a:latin typeface="Arial" pitchFamily="34" charset="0"/>
                <a:cs typeface="Arial" pitchFamily="34" charset="0"/>
              </a:rPr>
              <a:t>Through the explanation of the graphing of the different types of statistical graphs, it is intended that the student understands each of them and applies them in the practical cases of the subject as well as </a:t>
            </a:r>
            <a:r>
              <a:rPr lang="en-US" sz="3600">
                <a:latin typeface="Arial" pitchFamily="34" charset="0"/>
                <a:cs typeface="Arial" pitchFamily="34" charset="0"/>
              </a:rPr>
              <a:t>other </a:t>
            </a:r>
            <a:r>
              <a:rPr lang="en-US" sz="3600" smtClean="0">
                <a:latin typeface="Arial" pitchFamily="34" charset="0"/>
                <a:cs typeface="Arial" pitchFamily="34" charset="0"/>
              </a:rPr>
              <a:t>subjects.</a:t>
            </a:r>
          </a:p>
          <a:p>
            <a:pPr marL="0" indent="0" algn="just">
              <a:buNone/>
            </a:pPr>
            <a:endParaRPr lang="es-MX" sz="3600" dirty="0">
              <a:latin typeface="Arial" pitchFamily="34" charset="0"/>
              <a:cs typeface="Arial" pitchFamily="34" charset="0"/>
            </a:endParaRPr>
          </a:p>
          <a:p>
            <a:pPr marL="0" indent="0">
              <a:buNone/>
            </a:pPr>
            <a:r>
              <a:rPr lang="es-MX" sz="3600" b="1" dirty="0" err="1" smtClean="0">
                <a:latin typeface="Arial" pitchFamily="34" charset="0"/>
                <a:cs typeface="Arial" pitchFamily="34" charset="0"/>
              </a:rPr>
              <a:t>Keywords</a:t>
            </a:r>
            <a:r>
              <a:rPr lang="es-MX" sz="3600" b="1" dirty="0" smtClean="0">
                <a:latin typeface="Arial" pitchFamily="34" charset="0"/>
                <a:cs typeface="Arial" pitchFamily="34" charset="0"/>
              </a:rPr>
              <a:t>: </a:t>
            </a:r>
            <a:r>
              <a:rPr lang="es-MX" sz="3600" dirty="0" smtClean="0">
                <a:latin typeface="Arial" pitchFamily="34" charset="0"/>
                <a:cs typeface="Arial" pitchFamily="34" charset="0"/>
              </a:rPr>
              <a:t>histograma, diagrama de barras, pastel, polígono de frecuencias.</a:t>
            </a:r>
            <a:endParaRPr lang="es-MX" sz="3600" dirty="0">
              <a:latin typeface="Arial" pitchFamily="34" charset="0"/>
              <a:cs typeface="Arial" pitchFamily="34" charset="0"/>
            </a:endParaRPr>
          </a:p>
        </p:txBody>
      </p:sp>
    </p:spTree>
    <p:extLst>
      <p:ext uri="{BB962C8B-B14F-4D97-AF65-F5344CB8AC3E}">
        <p14:creationId xmlns:p14="http://schemas.microsoft.com/office/powerpoint/2010/main" val="2862717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CuadroTexto"/>
          <p:cNvSpPr txBox="1"/>
          <p:nvPr/>
        </p:nvSpPr>
        <p:spPr>
          <a:xfrm>
            <a:off x="971600" y="620688"/>
            <a:ext cx="4176464" cy="461665"/>
          </a:xfrm>
          <a:prstGeom prst="rect">
            <a:avLst/>
          </a:prstGeom>
          <a:noFill/>
        </p:spPr>
        <p:txBody>
          <a:bodyPr wrap="square" rtlCol="0">
            <a:spAutoFit/>
          </a:bodyPr>
          <a:lstStyle/>
          <a:p>
            <a:r>
              <a:rPr lang="es-MX" sz="2400" b="1" dirty="0" smtClean="0">
                <a:latin typeface="Arial" pitchFamily="34" charset="0"/>
                <a:cs typeface="Arial" pitchFamily="34" charset="0"/>
              </a:rPr>
              <a:t>INTRODUCCIÓN</a:t>
            </a:r>
            <a:endParaRPr lang="es-MX" sz="2400" b="1" dirty="0">
              <a:latin typeface="Arial" pitchFamily="34" charset="0"/>
              <a:cs typeface="Arial" pitchFamily="34" charset="0"/>
            </a:endParaRPr>
          </a:p>
        </p:txBody>
      </p:sp>
      <p:sp>
        <p:nvSpPr>
          <p:cNvPr id="5" name="4 CuadroTexto"/>
          <p:cNvSpPr txBox="1"/>
          <p:nvPr/>
        </p:nvSpPr>
        <p:spPr>
          <a:xfrm>
            <a:off x="755576" y="1484784"/>
            <a:ext cx="7200800" cy="3046988"/>
          </a:xfrm>
          <a:prstGeom prst="rect">
            <a:avLst/>
          </a:prstGeom>
          <a:noFill/>
        </p:spPr>
        <p:txBody>
          <a:bodyPr wrap="square" rtlCol="0">
            <a:spAutoFit/>
          </a:bodyPr>
          <a:lstStyle/>
          <a:p>
            <a:pPr algn="just"/>
            <a:r>
              <a:rPr lang="es-MX" sz="3200" dirty="0" smtClean="0"/>
              <a:t>En la actualidad existen diversos </a:t>
            </a:r>
            <a:r>
              <a:rPr lang="es-MX" sz="3200" dirty="0" err="1" smtClean="0"/>
              <a:t>apps</a:t>
            </a:r>
            <a:r>
              <a:rPr lang="es-MX" sz="3200" dirty="0" smtClean="0"/>
              <a:t> para graficar datos estadísticos los cuales son de mucha utilidad para el estudiante.</a:t>
            </a:r>
          </a:p>
          <a:p>
            <a:pPr algn="just"/>
            <a:r>
              <a:rPr lang="es-MX" sz="3200" dirty="0" smtClean="0"/>
              <a:t>Sin embargo cuando se carece de estos medios es importante saber utilizar algún método manual para la </a:t>
            </a:r>
            <a:r>
              <a:rPr lang="es-MX" sz="3200" dirty="0" err="1" smtClean="0"/>
              <a:t>graficación</a:t>
            </a:r>
            <a:r>
              <a:rPr lang="es-MX" sz="3200" dirty="0" smtClean="0"/>
              <a:t>.</a:t>
            </a:r>
            <a:endParaRPr lang="es-MX" sz="3200" dirty="0"/>
          </a:p>
        </p:txBody>
      </p:sp>
    </p:spTree>
    <p:extLst>
      <p:ext uri="{BB962C8B-B14F-4D97-AF65-F5344CB8AC3E}">
        <p14:creationId xmlns:p14="http://schemas.microsoft.com/office/powerpoint/2010/main" val="1247890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CuadroTexto"/>
          <p:cNvSpPr txBox="1"/>
          <p:nvPr/>
        </p:nvSpPr>
        <p:spPr>
          <a:xfrm>
            <a:off x="971600" y="620688"/>
            <a:ext cx="4176464" cy="461665"/>
          </a:xfrm>
          <a:prstGeom prst="rect">
            <a:avLst/>
          </a:prstGeom>
          <a:noFill/>
        </p:spPr>
        <p:txBody>
          <a:bodyPr wrap="square" rtlCol="0">
            <a:spAutoFit/>
          </a:bodyPr>
          <a:lstStyle/>
          <a:p>
            <a:r>
              <a:rPr lang="es-MX" sz="2400" b="1" dirty="0" smtClean="0">
                <a:latin typeface="Arial" pitchFamily="34" charset="0"/>
                <a:cs typeface="Arial" pitchFamily="34" charset="0"/>
              </a:rPr>
              <a:t>DIAGRAMA DE BARRAS</a:t>
            </a:r>
            <a:endParaRPr lang="es-MX" sz="2400" b="1" dirty="0">
              <a:latin typeface="Arial" pitchFamily="34" charset="0"/>
              <a:cs typeface="Arial" pitchFamily="34" charset="0"/>
            </a:endParaRPr>
          </a:p>
        </p:txBody>
      </p:sp>
      <p:sp>
        <p:nvSpPr>
          <p:cNvPr id="5" name="4 CuadroTexto"/>
          <p:cNvSpPr txBox="1"/>
          <p:nvPr/>
        </p:nvSpPr>
        <p:spPr>
          <a:xfrm>
            <a:off x="755576" y="1484784"/>
            <a:ext cx="5976664" cy="707886"/>
          </a:xfrm>
          <a:prstGeom prst="rect">
            <a:avLst/>
          </a:prstGeom>
          <a:noFill/>
        </p:spPr>
        <p:txBody>
          <a:bodyPr wrap="square" rtlCol="0">
            <a:spAutoFit/>
          </a:bodyPr>
          <a:lstStyle/>
          <a:p>
            <a:pPr algn="just"/>
            <a:r>
              <a:rPr lang="es-MX" sz="2000" dirty="0" smtClean="0"/>
              <a:t>Puede mostrar cantidades o porcentajes para dos o más valores sobre el eje vertical.</a:t>
            </a:r>
            <a:endParaRPr lang="es-MX" sz="2000" dirty="0"/>
          </a:p>
        </p:txBody>
      </p:sp>
      <p:pic>
        <p:nvPicPr>
          <p:cNvPr id="16" name="0 Imagen"/>
          <p:cNvPicPr/>
          <p:nvPr/>
        </p:nvPicPr>
        <p:blipFill rotWithShape="1">
          <a:blip r:embed="rId3">
            <a:extLst>
              <a:ext uri="{28A0092B-C50C-407E-A947-70E740481C1C}">
                <a14:useLocalDpi xmlns:a14="http://schemas.microsoft.com/office/drawing/2010/main" val="0"/>
              </a:ext>
            </a:extLst>
          </a:blip>
          <a:srcRect l="29846" t="30069" r="22832" b="42781"/>
          <a:stretch/>
        </p:blipFill>
        <p:spPr bwMode="auto">
          <a:xfrm>
            <a:off x="2123728" y="2838132"/>
            <a:ext cx="3772247" cy="217504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7370618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CuadroTexto"/>
          <p:cNvSpPr txBox="1"/>
          <p:nvPr/>
        </p:nvSpPr>
        <p:spPr>
          <a:xfrm>
            <a:off x="971599" y="620688"/>
            <a:ext cx="6984777" cy="461665"/>
          </a:xfrm>
          <a:prstGeom prst="rect">
            <a:avLst/>
          </a:prstGeom>
          <a:noFill/>
        </p:spPr>
        <p:txBody>
          <a:bodyPr wrap="square" rtlCol="0">
            <a:spAutoFit/>
          </a:bodyPr>
          <a:lstStyle/>
          <a:p>
            <a:r>
              <a:rPr lang="es-MX" sz="2400" b="1" dirty="0" smtClean="0">
                <a:latin typeface="Arial" pitchFamily="34" charset="0"/>
                <a:cs typeface="Arial" pitchFamily="34" charset="0"/>
              </a:rPr>
              <a:t>HISTOGRAMA</a:t>
            </a:r>
            <a:endParaRPr lang="es-MX" sz="2400" b="1" dirty="0">
              <a:latin typeface="Arial" pitchFamily="34" charset="0"/>
              <a:cs typeface="Arial" pitchFamily="34" charset="0"/>
            </a:endParaRPr>
          </a:p>
        </p:txBody>
      </p:sp>
      <p:sp>
        <p:nvSpPr>
          <p:cNvPr id="5" name="4 CuadroTexto"/>
          <p:cNvSpPr txBox="1"/>
          <p:nvPr/>
        </p:nvSpPr>
        <p:spPr>
          <a:xfrm>
            <a:off x="755575" y="1196752"/>
            <a:ext cx="6120681" cy="707886"/>
          </a:xfrm>
          <a:prstGeom prst="rect">
            <a:avLst/>
          </a:prstGeom>
          <a:noFill/>
        </p:spPr>
        <p:txBody>
          <a:bodyPr wrap="square" rtlCol="0">
            <a:spAutoFit/>
          </a:bodyPr>
          <a:lstStyle/>
          <a:p>
            <a:pPr algn="just"/>
            <a:r>
              <a:rPr lang="es-MX" sz="2000" dirty="0" smtClean="0"/>
              <a:t>Coloca las clases de una distribución de frecuencias en el eje horizontal y las frecuencias en el eje vertical.</a:t>
            </a:r>
            <a:endParaRPr lang="es-MX" sz="2000" dirty="0"/>
          </a:p>
        </p:txBody>
      </p:sp>
      <p:pic>
        <p:nvPicPr>
          <p:cNvPr id="10" name="0 Imagen"/>
          <p:cNvPicPr/>
          <p:nvPr/>
        </p:nvPicPr>
        <p:blipFill rotWithShape="1">
          <a:blip r:embed="rId3">
            <a:extLst>
              <a:ext uri="{28A0092B-C50C-407E-A947-70E740481C1C}">
                <a14:useLocalDpi xmlns:a14="http://schemas.microsoft.com/office/drawing/2010/main" val="0"/>
              </a:ext>
            </a:extLst>
          </a:blip>
          <a:srcRect l="28307" t="55531" r="23231" b="14358"/>
          <a:stretch/>
        </p:blipFill>
        <p:spPr bwMode="auto">
          <a:xfrm>
            <a:off x="2051720" y="2570797"/>
            <a:ext cx="3878863" cy="237037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804420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CuadroTexto"/>
          <p:cNvSpPr txBox="1"/>
          <p:nvPr/>
        </p:nvSpPr>
        <p:spPr>
          <a:xfrm>
            <a:off x="971599" y="620688"/>
            <a:ext cx="6984777" cy="461665"/>
          </a:xfrm>
          <a:prstGeom prst="rect">
            <a:avLst/>
          </a:prstGeom>
          <a:noFill/>
        </p:spPr>
        <p:txBody>
          <a:bodyPr wrap="square" rtlCol="0">
            <a:spAutoFit/>
          </a:bodyPr>
          <a:lstStyle/>
          <a:p>
            <a:r>
              <a:rPr lang="es-MX" sz="2400" b="1" dirty="0" smtClean="0">
                <a:latin typeface="Arial" pitchFamily="34" charset="0"/>
                <a:cs typeface="Arial" pitchFamily="34" charset="0"/>
              </a:rPr>
              <a:t>POLÍGONO DE FRECUENCIAS</a:t>
            </a:r>
            <a:endParaRPr lang="es-MX" sz="2400" b="1" dirty="0">
              <a:latin typeface="Arial" pitchFamily="34" charset="0"/>
              <a:cs typeface="Arial" pitchFamily="34" charset="0"/>
            </a:endParaRPr>
          </a:p>
        </p:txBody>
      </p:sp>
      <p:sp>
        <p:nvSpPr>
          <p:cNvPr id="5" name="4 CuadroTexto"/>
          <p:cNvSpPr txBox="1"/>
          <p:nvPr/>
        </p:nvSpPr>
        <p:spPr>
          <a:xfrm>
            <a:off x="755576" y="1052736"/>
            <a:ext cx="6840760" cy="2246769"/>
          </a:xfrm>
          <a:prstGeom prst="rect">
            <a:avLst/>
          </a:prstGeom>
          <a:noFill/>
        </p:spPr>
        <p:txBody>
          <a:bodyPr wrap="square" rtlCol="0">
            <a:spAutoFit/>
          </a:bodyPr>
          <a:lstStyle/>
          <a:p>
            <a:pPr algn="just"/>
            <a:r>
              <a:rPr lang="es-MX" sz="2000" dirty="0" smtClean="0"/>
              <a:t>Es aquel que se forma al unir las marcas de clase señaladas en la parte superior de los rectángulos del histograma. Para dibujar los extremos de un polígono de frecuencias, es necesario suponer que existe un intervalo de clase, adyacente, a la izquierda y derecha del primer y último intervalo respectivamente, con amplitud igual a la de éste y frecuencia igual a cero.</a:t>
            </a:r>
            <a:endParaRPr lang="es-MX" sz="2000" dirty="0"/>
          </a:p>
        </p:txBody>
      </p:sp>
      <p:pic>
        <p:nvPicPr>
          <p:cNvPr id="7" name="0 Imagen"/>
          <p:cNvPicPr/>
          <p:nvPr/>
        </p:nvPicPr>
        <p:blipFill rotWithShape="1">
          <a:blip r:embed="rId3">
            <a:extLst>
              <a:ext uri="{28A0092B-C50C-407E-A947-70E740481C1C}">
                <a14:useLocalDpi xmlns:a14="http://schemas.microsoft.com/office/drawing/2010/main" val="0"/>
              </a:ext>
            </a:extLst>
          </a:blip>
          <a:srcRect l="21411" t="30565" r="13233" b="29563"/>
          <a:stretch/>
        </p:blipFill>
        <p:spPr bwMode="auto">
          <a:xfrm>
            <a:off x="2635187" y="3299505"/>
            <a:ext cx="3657600" cy="226822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0909732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CuadroTexto"/>
          <p:cNvSpPr txBox="1"/>
          <p:nvPr/>
        </p:nvSpPr>
        <p:spPr>
          <a:xfrm>
            <a:off x="971599" y="620688"/>
            <a:ext cx="6984777" cy="461665"/>
          </a:xfrm>
          <a:prstGeom prst="rect">
            <a:avLst/>
          </a:prstGeom>
          <a:noFill/>
        </p:spPr>
        <p:txBody>
          <a:bodyPr wrap="square" rtlCol="0">
            <a:spAutoFit/>
          </a:bodyPr>
          <a:lstStyle/>
          <a:p>
            <a:r>
              <a:rPr lang="es-MX" sz="2400" b="1" dirty="0" smtClean="0">
                <a:latin typeface="Arial" pitchFamily="34" charset="0"/>
                <a:cs typeface="Arial" pitchFamily="34" charset="0"/>
              </a:rPr>
              <a:t>DIAGRAMA DE PASTEL</a:t>
            </a:r>
            <a:endParaRPr lang="es-MX" sz="2400" b="1" dirty="0">
              <a:latin typeface="Arial" pitchFamily="34" charset="0"/>
              <a:cs typeface="Arial" pitchFamily="34" charset="0"/>
            </a:endParaRPr>
          </a:p>
        </p:txBody>
      </p:sp>
      <p:sp>
        <p:nvSpPr>
          <p:cNvPr id="5" name="4 CuadroTexto"/>
          <p:cNvSpPr txBox="1"/>
          <p:nvPr/>
        </p:nvSpPr>
        <p:spPr>
          <a:xfrm>
            <a:off x="755576" y="1052736"/>
            <a:ext cx="6984776" cy="1015663"/>
          </a:xfrm>
          <a:prstGeom prst="rect">
            <a:avLst/>
          </a:prstGeom>
          <a:noFill/>
        </p:spPr>
        <p:txBody>
          <a:bodyPr wrap="square" rtlCol="0">
            <a:spAutoFit/>
          </a:bodyPr>
          <a:lstStyle/>
          <a:p>
            <a:pPr algn="just"/>
            <a:r>
              <a:rPr lang="es-MX" sz="2000" dirty="0" smtClean="0"/>
              <a:t>Es de especial utilidad para mostrar proporciones (porcentajes) relativas de una variable. Se crea marcando una porción del círculo correspondiente a cada categoría de la variable.</a:t>
            </a:r>
            <a:endParaRPr lang="es-MX" sz="2000" dirty="0"/>
          </a:p>
        </p:txBody>
      </p:sp>
      <p:pic>
        <p:nvPicPr>
          <p:cNvPr id="7" name="0 Imagen"/>
          <p:cNvPicPr/>
          <p:nvPr/>
        </p:nvPicPr>
        <p:blipFill rotWithShape="1">
          <a:blip r:embed="rId3">
            <a:extLst>
              <a:ext uri="{28A0092B-C50C-407E-A947-70E740481C1C}">
                <a14:useLocalDpi xmlns:a14="http://schemas.microsoft.com/office/drawing/2010/main" val="0"/>
              </a:ext>
            </a:extLst>
          </a:blip>
          <a:srcRect l="17846" t="32532" r="15231" b="33271"/>
          <a:stretch/>
        </p:blipFill>
        <p:spPr bwMode="auto">
          <a:xfrm>
            <a:off x="1547664" y="2454274"/>
            <a:ext cx="4900443" cy="255890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684802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b="1" dirty="0">
                <a:latin typeface="Arial" pitchFamily="34" charset="0"/>
                <a:cs typeface="Arial" pitchFamily="34" charset="0"/>
              </a:rPr>
              <a:t>Referencias</a:t>
            </a:r>
          </a:p>
        </p:txBody>
      </p:sp>
      <p:sp>
        <p:nvSpPr>
          <p:cNvPr id="3" name="2 Marcador de contenido"/>
          <p:cNvSpPr>
            <a:spLocks noGrp="1"/>
          </p:cNvSpPr>
          <p:nvPr>
            <p:ph idx="1"/>
          </p:nvPr>
        </p:nvSpPr>
        <p:spPr>
          <a:xfrm>
            <a:off x="457200" y="1600201"/>
            <a:ext cx="8229600" cy="3989040"/>
          </a:xfrm>
        </p:spPr>
        <p:txBody>
          <a:bodyPr>
            <a:normAutofit/>
          </a:bodyPr>
          <a:lstStyle/>
          <a:p>
            <a:r>
              <a:rPr lang="es-MX" sz="2000" dirty="0"/>
              <a:t>(s.f.). Recuperado el 24 de marzo de 2017, de http://www.dcb.unam.mx/users/gustavorb/Probabilidad/PE52.pdf</a:t>
            </a:r>
          </a:p>
          <a:p>
            <a:r>
              <a:rPr lang="es-MX" sz="2000" dirty="0" err="1"/>
              <a:t>Webster</a:t>
            </a:r>
            <a:r>
              <a:rPr lang="es-MX" sz="2000" dirty="0"/>
              <a:t>, A. W. (2001). </a:t>
            </a:r>
            <a:r>
              <a:rPr lang="es-MX" sz="2000" i="1" dirty="0"/>
              <a:t>Estadísticas Aplicada a la economía y los negocios.</a:t>
            </a:r>
            <a:r>
              <a:rPr lang="es-MX" sz="2000" dirty="0"/>
              <a:t> Colombia: McGraw Hill.</a:t>
            </a:r>
            <a:endParaRPr lang="es-MX" sz="2000" b="1" dirty="0">
              <a:latin typeface="Arial" pitchFamily="34" charset="0"/>
              <a:cs typeface="Arial" pitchFamily="34" charset="0"/>
            </a:endParaRPr>
          </a:p>
          <a:p>
            <a:pPr algn="just"/>
            <a:endParaRPr lang="es-MX" sz="2000" b="1" dirty="0">
              <a:latin typeface="Arial" pitchFamily="34" charset="0"/>
              <a:cs typeface="Arial" pitchFamily="34" charset="0"/>
            </a:endParaRPr>
          </a:p>
        </p:txBody>
      </p:sp>
    </p:spTree>
    <p:extLst>
      <p:ext uri="{BB962C8B-B14F-4D97-AF65-F5344CB8AC3E}">
        <p14:creationId xmlns:p14="http://schemas.microsoft.com/office/powerpoint/2010/main" val="161079465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514</TotalTime>
  <Words>347</Words>
  <Application>Microsoft Office PowerPoint</Application>
  <PresentationFormat>Presentación en pantalla (4:3)</PresentationFormat>
  <Paragraphs>29</Paragraphs>
  <Slides>8</Slides>
  <Notes>0</Notes>
  <HiddenSlides>0</HiddenSlides>
  <MMClips>0</MMClips>
  <ScaleCrop>false</ScaleCrop>
  <HeadingPairs>
    <vt:vector size="4" baseType="variant">
      <vt:variant>
        <vt:lpstr>Tema</vt:lpstr>
      </vt:variant>
      <vt:variant>
        <vt:i4>2</vt:i4>
      </vt:variant>
      <vt:variant>
        <vt:lpstr>Títulos de diapositiva</vt:lpstr>
      </vt:variant>
      <vt:variant>
        <vt:i4>8</vt:i4>
      </vt:variant>
    </vt:vector>
  </HeadingPairs>
  <TitlesOfParts>
    <vt:vector size="10" baseType="lpstr">
      <vt:lpstr>Tema de Office</vt:lpstr>
      <vt:lpstr>1_Tema de Office</vt:lpstr>
      <vt:lpstr>Gráficos Estadísticos</vt:lpstr>
      <vt:lpstr>Gráficos </vt:lpstr>
      <vt:lpstr>Presentación de PowerPoint</vt:lpstr>
      <vt:lpstr>Presentación de PowerPoint</vt:lpstr>
      <vt:lpstr>Presentación de PowerPoint</vt:lpstr>
      <vt:lpstr>Presentación de PowerPoint</vt:lpstr>
      <vt:lpstr>Presentación de PowerPoint</vt:lpstr>
      <vt:lpstr>Referencias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JUADIZ</cp:lastModifiedBy>
  <cp:revision>73</cp:revision>
  <dcterms:created xsi:type="dcterms:W3CDTF">2012-12-04T21:22:09Z</dcterms:created>
  <dcterms:modified xsi:type="dcterms:W3CDTF">2017-03-27T03:03:16Z</dcterms:modified>
</cp:coreProperties>
</file>