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301" r:id="rId36"/>
    <p:sldId id="302" r:id="rId37"/>
    <p:sldId id="303" r:id="rId38"/>
    <p:sldId id="304" r:id="rId39"/>
    <p:sldId id="305" r:id="rId40"/>
    <p:sldId id="306" r:id="rId41"/>
    <p:sldId id="307" r:id="rId42"/>
    <p:sldId id="308" r:id="rId43"/>
    <p:sldId id="309" r:id="rId44"/>
    <p:sldId id="310" r:id="rId45"/>
    <p:sldId id="311" r:id="rId46"/>
    <p:sldId id="312" r:id="rId47"/>
    <p:sldId id="313" r:id="rId48"/>
    <p:sldId id="314" r:id="rId49"/>
    <p:sldId id="315" r:id="rId50"/>
    <p:sldId id="316" r:id="rId51"/>
    <p:sldId id="317" r:id="rId52"/>
    <p:sldId id="318" r:id="rId53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22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A1A2F4-F3CF-4003-962E-ED31D0AFCAE7}" type="doc">
      <dgm:prSet loTypeId="urn:microsoft.com/office/officeart/2005/8/layout/cycle2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CO"/>
        </a:p>
      </dgm:t>
    </dgm:pt>
    <dgm:pt modelId="{E35A406C-E81A-4693-ABCF-47EE714D0218}">
      <dgm:prSet phldrT="[Texto]" custT="1"/>
      <dgm:spPr/>
      <dgm:t>
        <a:bodyPr/>
        <a:lstStyle/>
        <a:p>
          <a:r>
            <a:rPr lang="es-CO" sz="2500" dirty="0" smtClean="0">
              <a:latin typeface="+mn-lt"/>
              <a:cs typeface="Arial" pitchFamily="34" charset="0"/>
            </a:rPr>
            <a:t>Economía</a:t>
          </a:r>
          <a:endParaRPr lang="es-CO" sz="2500" dirty="0">
            <a:latin typeface="+mn-lt"/>
            <a:cs typeface="Arial" pitchFamily="34" charset="0"/>
          </a:endParaRPr>
        </a:p>
      </dgm:t>
    </dgm:pt>
    <dgm:pt modelId="{6D65DBAE-8E6B-4D2D-A34A-FE6874D97116}" type="parTrans" cxnId="{91FB58FB-5577-4A10-9ADF-CF353B387FBF}">
      <dgm:prSet/>
      <dgm:spPr/>
      <dgm:t>
        <a:bodyPr/>
        <a:lstStyle/>
        <a:p>
          <a:endParaRPr lang="es-CO" sz="2000">
            <a:latin typeface="+mn-lt"/>
            <a:cs typeface="Arial" pitchFamily="34" charset="0"/>
          </a:endParaRPr>
        </a:p>
      </dgm:t>
    </dgm:pt>
    <dgm:pt modelId="{1398E24A-F0E5-4AA0-AF81-D054E5014BDC}" type="sibTrans" cxnId="{91FB58FB-5577-4A10-9ADF-CF353B387FBF}">
      <dgm:prSet custT="1"/>
      <dgm:spPr/>
      <dgm:t>
        <a:bodyPr/>
        <a:lstStyle/>
        <a:p>
          <a:endParaRPr lang="es-CO" sz="2000">
            <a:latin typeface="+mn-lt"/>
            <a:cs typeface="Arial" pitchFamily="34" charset="0"/>
          </a:endParaRPr>
        </a:p>
      </dgm:t>
    </dgm:pt>
    <dgm:pt modelId="{2F50F8E8-4525-4E19-929C-448F8A91A32C}">
      <dgm:prSet phldrT="[Texto]" custT="1"/>
      <dgm:spPr/>
      <dgm:t>
        <a:bodyPr/>
        <a:lstStyle/>
        <a:p>
          <a:r>
            <a:rPr lang="es-CO" sz="2500" dirty="0" smtClean="0">
              <a:latin typeface="+mn-lt"/>
              <a:cs typeface="Arial" pitchFamily="34" charset="0"/>
            </a:rPr>
            <a:t>Sistemas de Información</a:t>
          </a:r>
          <a:endParaRPr lang="es-CO" sz="2500" dirty="0">
            <a:latin typeface="+mn-lt"/>
            <a:cs typeface="Arial" pitchFamily="34" charset="0"/>
          </a:endParaRPr>
        </a:p>
      </dgm:t>
    </dgm:pt>
    <dgm:pt modelId="{44FD3E35-3754-4DAE-90EF-1944CF1B0D42}" type="parTrans" cxnId="{D255EED4-54B0-4FA2-960F-F213DAD4E1F3}">
      <dgm:prSet/>
      <dgm:spPr/>
      <dgm:t>
        <a:bodyPr/>
        <a:lstStyle/>
        <a:p>
          <a:endParaRPr lang="es-CO" sz="2000">
            <a:latin typeface="+mn-lt"/>
            <a:cs typeface="Arial" pitchFamily="34" charset="0"/>
          </a:endParaRPr>
        </a:p>
      </dgm:t>
    </dgm:pt>
    <dgm:pt modelId="{F1E615A0-4DA1-417F-A0A5-6E3289D012F3}" type="sibTrans" cxnId="{D255EED4-54B0-4FA2-960F-F213DAD4E1F3}">
      <dgm:prSet custT="1"/>
      <dgm:spPr/>
      <dgm:t>
        <a:bodyPr/>
        <a:lstStyle/>
        <a:p>
          <a:endParaRPr lang="es-CO" sz="2000">
            <a:latin typeface="+mn-lt"/>
            <a:cs typeface="Arial" pitchFamily="34" charset="0"/>
          </a:endParaRPr>
        </a:p>
      </dgm:t>
    </dgm:pt>
    <dgm:pt modelId="{8BD5DBFB-5751-4E1B-93E2-82CE3FE19570}">
      <dgm:prSet phldrT="[Texto]" custT="1"/>
      <dgm:spPr/>
      <dgm:t>
        <a:bodyPr/>
        <a:lstStyle/>
        <a:p>
          <a:r>
            <a:rPr lang="es-CO" sz="2500" dirty="0" smtClean="0">
              <a:latin typeface="+mn-lt"/>
              <a:cs typeface="Arial" pitchFamily="34" charset="0"/>
            </a:rPr>
            <a:t>Contabilidad</a:t>
          </a:r>
          <a:endParaRPr lang="es-CO" sz="2500" dirty="0">
            <a:latin typeface="+mn-lt"/>
            <a:cs typeface="Arial" pitchFamily="34" charset="0"/>
          </a:endParaRPr>
        </a:p>
      </dgm:t>
    </dgm:pt>
    <dgm:pt modelId="{B43EC8DE-89A7-4AE0-A601-25E32D580395}" type="parTrans" cxnId="{8F7A50BC-7A4F-4981-96C1-1A3A75BFF32C}">
      <dgm:prSet/>
      <dgm:spPr/>
      <dgm:t>
        <a:bodyPr/>
        <a:lstStyle/>
        <a:p>
          <a:endParaRPr lang="es-CO" sz="2000">
            <a:latin typeface="+mn-lt"/>
            <a:cs typeface="Arial" pitchFamily="34" charset="0"/>
          </a:endParaRPr>
        </a:p>
      </dgm:t>
    </dgm:pt>
    <dgm:pt modelId="{A79563D1-C597-409D-81D3-1E14DC624DF0}" type="sibTrans" cxnId="{8F7A50BC-7A4F-4981-96C1-1A3A75BFF32C}">
      <dgm:prSet custT="1"/>
      <dgm:spPr/>
      <dgm:t>
        <a:bodyPr/>
        <a:lstStyle/>
        <a:p>
          <a:endParaRPr lang="es-CO" sz="2000">
            <a:latin typeface="+mn-lt"/>
            <a:cs typeface="Arial" pitchFamily="34" charset="0"/>
          </a:endParaRPr>
        </a:p>
      </dgm:t>
    </dgm:pt>
    <dgm:pt modelId="{416785DC-57B6-4A06-89C9-F16D998D1F49}">
      <dgm:prSet phldrT="[Texto]" custT="1"/>
      <dgm:spPr/>
      <dgm:t>
        <a:bodyPr/>
        <a:lstStyle/>
        <a:p>
          <a:r>
            <a:rPr lang="es-CO" sz="2500" dirty="0" smtClean="0">
              <a:latin typeface="+mn-lt"/>
              <a:cs typeface="Arial" pitchFamily="34" charset="0"/>
            </a:rPr>
            <a:t>Administración</a:t>
          </a:r>
          <a:endParaRPr lang="es-CO" sz="2500" dirty="0">
            <a:latin typeface="+mn-lt"/>
            <a:cs typeface="Arial" pitchFamily="34" charset="0"/>
          </a:endParaRPr>
        </a:p>
      </dgm:t>
    </dgm:pt>
    <dgm:pt modelId="{592DC052-12FB-4F7D-942B-DFEF55CF1B03}" type="parTrans" cxnId="{BE091A7F-9AED-4F08-85E6-E1F32BD1908B}">
      <dgm:prSet/>
      <dgm:spPr/>
      <dgm:t>
        <a:bodyPr/>
        <a:lstStyle/>
        <a:p>
          <a:endParaRPr lang="es-CO" sz="2000">
            <a:latin typeface="+mn-lt"/>
            <a:cs typeface="Arial" pitchFamily="34" charset="0"/>
          </a:endParaRPr>
        </a:p>
      </dgm:t>
    </dgm:pt>
    <dgm:pt modelId="{748362C9-050F-40DD-90DC-DD934B3E3D91}" type="sibTrans" cxnId="{BE091A7F-9AED-4F08-85E6-E1F32BD1908B}">
      <dgm:prSet custT="1"/>
      <dgm:spPr/>
      <dgm:t>
        <a:bodyPr/>
        <a:lstStyle/>
        <a:p>
          <a:endParaRPr lang="es-CO" sz="2000">
            <a:latin typeface="+mn-lt"/>
            <a:cs typeface="Arial" pitchFamily="34" charset="0"/>
          </a:endParaRPr>
        </a:p>
      </dgm:t>
    </dgm:pt>
    <dgm:pt modelId="{AFECE5A1-4C67-4184-8DDD-DC0F64DBE51F}" type="pres">
      <dgm:prSet presAssocID="{7AA1A2F4-F3CF-4003-962E-ED31D0AFCAE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AF6E9E54-CEAC-47D6-90BE-90FAA2998346}" type="pres">
      <dgm:prSet presAssocID="{E35A406C-E81A-4693-ABCF-47EE714D0218}" presName="node" presStyleLbl="node1" presStyleIdx="0" presStyleCnt="4" custScaleX="20137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31D56F4-9FD3-4E04-8824-32C5038475DA}" type="pres">
      <dgm:prSet presAssocID="{1398E24A-F0E5-4AA0-AF81-D054E5014BDC}" presName="sibTrans" presStyleLbl="sibTrans2D1" presStyleIdx="0" presStyleCnt="4"/>
      <dgm:spPr/>
      <dgm:t>
        <a:bodyPr/>
        <a:lstStyle/>
        <a:p>
          <a:endParaRPr lang="es-CO"/>
        </a:p>
      </dgm:t>
    </dgm:pt>
    <dgm:pt modelId="{67A76067-725A-4E00-8B71-28951AFA8C96}" type="pres">
      <dgm:prSet presAssocID="{1398E24A-F0E5-4AA0-AF81-D054E5014BDC}" presName="connectorText" presStyleLbl="sibTrans2D1" presStyleIdx="0" presStyleCnt="4"/>
      <dgm:spPr/>
      <dgm:t>
        <a:bodyPr/>
        <a:lstStyle/>
        <a:p>
          <a:endParaRPr lang="es-CO"/>
        </a:p>
      </dgm:t>
    </dgm:pt>
    <dgm:pt modelId="{91372C72-E962-4C12-88A3-849E6220BC9C}" type="pres">
      <dgm:prSet presAssocID="{2F50F8E8-4525-4E19-929C-448F8A91A32C}" presName="node" presStyleLbl="node1" presStyleIdx="1" presStyleCnt="4" custScaleX="219776" custRadScaleRad="204907" custRadScaleInc="173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D399BFB-C95D-4466-B744-1249BB5FAFCF}" type="pres">
      <dgm:prSet presAssocID="{F1E615A0-4DA1-417F-A0A5-6E3289D012F3}" presName="sibTrans" presStyleLbl="sibTrans2D1" presStyleIdx="1" presStyleCnt="4"/>
      <dgm:spPr/>
      <dgm:t>
        <a:bodyPr/>
        <a:lstStyle/>
        <a:p>
          <a:endParaRPr lang="es-CO"/>
        </a:p>
      </dgm:t>
    </dgm:pt>
    <dgm:pt modelId="{EBDF8E23-0B11-49F8-8F62-842140231148}" type="pres">
      <dgm:prSet presAssocID="{F1E615A0-4DA1-417F-A0A5-6E3289D012F3}" presName="connectorText" presStyleLbl="sibTrans2D1" presStyleIdx="1" presStyleCnt="4"/>
      <dgm:spPr/>
      <dgm:t>
        <a:bodyPr/>
        <a:lstStyle/>
        <a:p>
          <a:endParaRPr lang="es-CO"/>
        </a:p>
      </dgm:t>
    </dgm:pt>
    <dgm:pt modelId="{A491EB4E-9D9B-483C-94B1-5541ED6EB80A}" type="pres">
      <dgm:prSet presAssocID="{8BD5DBFB-5751-4E1B-93E2-82CE3FE19570}" presName="node" presStyleLbl="node1" presStyleIdx="2" presStyleCnt="4" custScaleX="23492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3D6CFE8-1FF2-4248-B5A7-B3F28FF9F1EB}" type="pres">
      <dgm:prSet presAssocID="{A79563D1-C597-409D-81D3-1E14DC624DF0}" presName="sibTrans" presStyleLbl="sibTrans2D1" presStyleIdx="2" presStyleCnt="4"/>
      <dgm:spPr/>
      <dgm:t>
        <a:bodyPr/>
        <a:lstStyle/>
        <a:p>
          <a:endParaRPr lang="es-CO"/>
        </a:p>
      </dgm:t>
    </dgm:pt>
    <dgm:pt modelId="{4CFFCA97-3591-47EA-83F2-318D213472D9}" type="pres">
      <dgm:prSet presAssocID="{A79563D1-C597-409D-81D3-1E14DC624DF0}" presName="connectorText" presStyleLbl="sibTrans2D1" presStyleIdx="2" presStyleCnt="4"/>
      <dgm:spPr/>
      <dgm:t>
        <a:bodyPr/>
        <a:lstStyle/>
        <a:p>
          <a:endParaRPr lang="es-CO"/>
        </a:p>
      </dgm:t>
    </dgm:pt>
    <dgm:pt modelId="{25925A49-8EB7-46C1-A13C-11BE1DCBB153}" type="pres">
      <dgm:prSet presAssocID="{416785DC-57B6-4A06-89C9-F16D998D1F49}" presName="node" presStyleLbl="node1" presStyleIdx="3" presStyleCnt="4" custScaleX="260773" custRadScaleRad="210208" custRadScaleInc="144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A41183B-5062-445F-8F49-66ECAD206C69}" type="pres">
      <dgm:prSet presAssocID="{748362C9-050F-40DD-90DC-DD934B3E3D91}" presName="sibTrans" presStyleLbl="sibTrans2D1" presStyleIdx="3" presStyleCnt="4"/>
      <dgm:spPr/>
      <dgm:t>
        <a:bodyPr/>
        <a:lstStyle/>
        <a:p>
          <a:endParaRPr lang="es-CO"/>
        </a:p>
      </dgm:t>
    </dgm:pt>
    <dgm:pt modelId="{FCC73F49-1172-481B-8854-B3DA68168BDE}" type="pres">
      <dgm:prSet presAssocID="{748362C9-050F-40DD-90DC-DD934B3E3D91}" presName="connectorText" presStyleLbl="sibTrans2D1" presStyleIdx="3" presStyleCnt="4"/>
      <dgm:spPr/>
      <dgm:t>
        <a:bodyPr/>
        <a:lstStyle/>
        <a:p>
          <a:endParaRPr lang="es-CO"/>
        </a:p>
      </dgm:t>
    </dgm:pt>
  </dgm:ptLst>
  <dgm:cxnLst>
    <dgm:cxn modelId="{72C22C36-70B3-4D5A-8275-2C46F5A5A57D}" type="presOf" srcId="{F1E615A0-4DA1-417F-A0A5-6E3289D012F3}" destId="{EBDF8E23-0B11-49F8-8F62-842140231148}" srcOrd="1" destOrd="0" presId="urn:microsoft.com/office/officeart/2005/8/layout/cycle2"/>
    <dgm:cxn modelId="{D7685692-1A93-4D20-AE08-0E1460A0012F}" type="presOf" srcId="{1398E24A-F0E5-4AA0-AF81-D054E5014BDC}" destId="{531D56F4-9FD3-4E04-8824-32C5038475DA}" srcOrd="0" destOrd="0" presId="urn:microsoft.com/office/officeart/2005/8/layout/cycle2"/>
    <dgm:cxn modelId="{EDC91CF8-58E9-4E72-AB4C-853788E93C70}" type="presOf" srcId="{A79563D1-C597-409D-81D3-1E14DC624DF0}" destId="{73D6CFE8-1FF2-4248-B5A7-B3F28FF9F1EB}" srcOrd="0" destOrd="0" presId="urn:microsoft.com/office/officeart/2005/8/layout/cycle2"/>
    <dgm:cxn modelId="{91FB58FB-5577-4A10-9ADF-CF353B387FBF}" srcId="{7AA1A2F4-F3CF-4003-962E-ED31D0AFCAE7}" destId="{E35A406C-E81A-4693-ABCF-47EE714D0218}" srcOrd="0" destOrd="0" parTransId="{6D65DBAE-8E6B-4D2D-A34A-FE6874D97116}" sibTransId="{1398E24A-F0E5-4AA0-AF81-D054E5014BDC}"/>
    <dgm:cxn modelId="{CE37CE80-4C94-4D8A-B6E1-6DCE6691CF85}" type="presOf" srcId="{416785DC-57B6-4A06-89C9-F16D998D1F49}" destId="{25925A49-8EB7-46C1-A13C-11BE1DCBB153}" srcOrd="0" destOrd="0" presId="urn:microsoft.com/office/officeart/2005/8/layout/cycle2"/>
    <dgm:cxn modelId="{8D3D312D-9188-4540-A14C-CAD10C3F7E4A}" type="presOf" srcId="{7AA1A2F4-F3CF-4003-962E-ED31D0AFCAE7}" destId="{AFECE5A1-4C67-4184-8DDD-DC0F64DBE51F}" srcOrd="0" destOrd="0" presId="urn:microsoft.com/office/officeart/2005/8/layout/cycle2"/>
    <dgm:cxn modelId="{BE091A7F-9AED-4F08-85E6-E1F32BD1908B}" srcId="{7AA1A2F4-F3CF-4003-962E-ED31D0AFCAE7}" destId="{416785DC-57B6-4A06-89C9-F16D998D1F49}" srcOrd="3" destOrd="0" parTransId="{592DC052-12FB-4F7D-942B-DFEF55CF1B03}" sibTransId="{748362C9-050F-40DD-90DC-DD934B3E3D91}"/>
    <dgm:cxn modelId="{4462C95D-F50A-4C19-B1E7-4A70B8211AB6}" type="presOf" srcId="{8BD5DBFB-5751-4E1B-93E2-82CE3FE19570}" destId="{A491EB4E-9D9B-483C-94B1-5541ED6EB80A}" srcOrd="0" destOrd="0" presId="urn:microsoft.com/office/officeart/2005/8/layout/cycle2"/>
    <dgm:cxn modelId="{0C2DB6A4-FC7D-4E37-A015-E1A9D3316CDA}" type="presOf" srcId="{748362C9-050F-40DD-90DC-DD934B3E3D91}" destId="{FCC73F49-1172-481B-8854-B3DA68168BDE}" srcOrd="1" destOrd="0" presId="urn:microsoft.com/office/officeart/2005/8/layout/cycle2"/>
    <dgm:cxn modelId="{18AFBD0F-26B1-40F2-B07B-A65DCCF2B9EB}" type="presOf" srcId="{F1E615A0-4DA1-417F-A0A5-6E3289D012F3}" destId="{2D399BFB-C95D-4466-B744-1249BB5FAFCF}" srcOrd="0" destOrd="0" presId="urn:microsoft.com/office/officeart/2005/8/layout/cycle2"/>
    <dgm:cxn modelId="{8F7A50BC-7A4F-4981-96C1-1A3A75BFF32C}" srcId="{7AA1A2F4-F3CF-4003-962E-ED31D0AFCAE7}" destId="{8BD5DBFB-5751-4E1B-93E2-82CE3FE19570}" srcOrd="2" destOrd="0" parTransId="{B43EC8DE-89A7-4AE0-A601-25E32D580395}" sibTransId="{A79563D1-C597-409D-81D3-1E14DC624DF0}"/>
    <dgm:cxn modelId="{CB2F7A43-FBC8-4AE0-B2AC-CDE454392183}" type="presOf" srcId="{1398E24A-F0E5-4AA0-AF81-D054E5014BDC}" destId="{67A76067-725A-4E00-8B71-28951AFA8C96}" srcOrd="1" destOrd="0" presId="urn:microsoft.com/office/officeart/2005/8/layout/cycle2"/>
    <dgm:cxn modelId="{D2550731-BEEA-4A38-8A6B-1DF3D846BC6B}" type="presOf" srcId="{748362C9-050F-40DD-90DC-DD934B3E3D91}" destId="{2A41183B-5062-445F-8F49-66ECAD206C69}" srcOrd="0" destOrd="0" presId="urn:microsoft.com/office/officeart/2005/8/layout/cycle2"/>
    <dgm:cxn modelId="{D255EED4-54B0-4FA2-960F-F213DAD4E1F3}" srcId="{7AA1A2F4-F3CF-4003-962E-ED31D0AFCAE7}" destId="{2F50F8E8-4525-4E19-929C-448F8A91A32C}" srcOrd="1" destOrd="0" parTransId="{44FD3E35-3754-4DAE-90EF-1944CF1B0D42}" sibTransId="{F1E615A0-4DA1-417F-A0A5-6E3289D012F3}"/>
    <dgm:cxn modelId="{1BC10F9D-B6CC-4AFA-93A1-B43C1D450D92}" type="presOf" srcId="{A79563D1-C597-409D-81D3-1E14DC624DF0}" destId="{4CFFCA97-3591-47EA-83F2-318D213472D9}" srcOrd="1" destOrd="0" presId="urn:microsoft.com/office/officeart/2005/8/layout/cycle2"/>
    <dgm:cxn modelId="{7270B6B3-BB9E-4FDF-9F44-482E47C41950}" type="presOf" srcId="{2F50F8E8-4525-4E19-929C-448F8A91A32C}" destId="{91372C72-E962-4C12-88A3-849E6220BC9C}" srcOrd="0" destOrd="0" presId="urn:microsoft.com/office/officeart/2005/8/layout/cycle2"/>
    <dgm:cxn modelId="{E41545F3-768E-4597-B2FC-FD1F2A6955CA}" type="presOf" srcId="{E35A406C-E81A-4693-ABCF-47EE714D0218}" destId="{AF6E9E54-CEAC-47D6-90BE-90FAA2998346}" srcOrd="0" destOrd="0" presId="urn:microsoft.com/office/officeart/2005/8/layout/cycle2"/>
    <dgm:cxn modelId="{F0C6686C-D8C4-47CD-A43E-E85F82D31EA4}" type="presParOf" srcId="{AFECE5A1-4C67-4184-8DDD-DC0F64DBE51F}" destId="{AF6E9E54-CEAC-47D6-90BE-90FAA2998346}" srcOrd="0" destOrd="0" presId="urn:microsoft.com/office/officeart/2005/8/layout/cycle2"/>
    <dgm:cxn modelId="{49C60893-7FFC-4624-8A3F-BA8D979E3A27}" type="presParOf" srcId="{AFECE5A1-4C67-4184-8DDD-DC0F64DBE51F}" destId="{531D56F4-9FD3-4E04-8824-32C5038475DA}" srcOrd="1" destOrd="0" presId="urn:microsoft.com/office/officeart/2005/8/layout/cycle2"/>
    <dgm:cxn modelId="{570219AF-8ECC-4748-87D4-1591C65F80AA}" type="presParOf" srcId="{531D56F4-9FD3-4E04-8824-32C5038475DA}" destId="{67A76067-725A-4E00-8B71-28951AFA8C96}" srcOrd="0" destOrd="0" presId="urn:microsoft.com/office/officeart/2005/8/layout/cycle2"/>
    <dgm:cxn modelId="{926AFF33-CACA-4E68-AFB4-F65239858534}" type="presParOf" srcId="{AFECE5A1-4C67-4184-8DDD-DC0F64DBE51F}" destId="{91372C72-E962-4C12-88A3-849E6220BC9C}" srcOrd="2" destOrd="0" presId="urn:microsoft.com/office/officeart/2005/8/layout/cycle2"/>
    <dgm:cxn modelId="{FD0A7A4E-249D-416A-8D1C-4BAFF31D5C98}" type="presParOf" srcId="{AFECE5A1-4C67-4184-8DDD-DC0F64DBE51F}" destId="{2D399BFB-C95D-4466-B744-1249BB5FAFCF}" srcOrd="3" destOrd="0" presId="urn:microsoft.com/office/officeart/2005/8/layout/cycle2"/>
    <dgm:cxn modelId="{B69CC57E-2DCE-4C33-85A2-994383DD33A1}" type="presParOf" srcId="{2D399BFB-C95D-4466-B744-1249BB5FAFCF}" destId="{EBDF8E23-0B11-49F8-8F62-842140231148}" srcOrd="0" destOrd="0" presId="urn:microsoft.com/office/officeart/2005/8/layout/cycle2"/>
    <dgm:cxn modelId="{2C0B8C26-F1FB-4906-9AAB-1148F31A51E0}" type="presParOf" srcId="{AFECE5A1-4C67-4184-8DDD-DC0F64DBE51F}" destId="{A491EB4E-9D9B-483C-94B1-5541ED6EB80A}" srcOrd="4" destOrd="0" presId="urn:microsoft.com/office/officeart/2005/8/layout/cycle2"/>
    <dgm:cxn modelId="{BCDEB1E6-51FF-4FB8-BBE1-019247184949}" type="presParOf" srcId="{AFECE5A1-4C67-4184-8DDD-DC0F64DBE51F}" destId="{73D6CFE8-1FF2-4248-B5A7-B3F28FF9F1EB}" srcOrd="5" destOrd="0" presId="urn:microsoft.com/office/officeart/2005/8/layout/cycle2"/>
    <dgm:cxn modelId="{866FC2BE-B8D3-4CB2-8D3B-2EA56628809C}" type="presParOf" srcId="{73D6CFE8-1FF2-4248-B5A7-B3F28FF9F1EB}" destId="{4CFFCA97-3591-47EA-83F2-318D213472D9}" srcOrd="0" destOrd="0" presId="urn:microsoft.com/office/officeart/2005/8/layout/cycle2"/>
    <dgm:cxn modelId="{9D92A0F1-B183-49DD-8B5E-D26099988861}" type="presParOf" srcId="{AFECE5A1-4C67-4184-8DDD-DC0F64DBE51F}" destId="{25925A49-8EB7-46C1-A13C-11BE1DCBB153}" srcOrd="6" destOrd="0" presId="urn:microsoft.com/office/officeart/2005/8/layout/cycle2"/>
    <dgm:cxn modelId="{C417676A-20BD-4E5C-933F-DC6661A23FA2}" type="presParOf" srcId="{AFECE5A1-4C67-4184-8DDD-DC0F64DBE51F}" destId="{2A41183B-5062-445F-8F49-66ECAD206C69}" srcOrd="7" destOrd="0" presId="urn:microsoft.com/office/officeart/2005/8/layout/cycle2"/>
    <dgm:cxn modelId="{E78AC379-8277-4F30-898D-F939849CA196}" type="presParOf" srcId="{2A41183B-5062-445F-8F49-66ECAD206C69}" destId="{FCC73F49-1172-481B-8854-B3DA68168BDE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26E8731-3F00-4468-8361-5DEA42F24A4F}" type="doc">
      <dgm:prSet loTypeId="urn:microsoft.com/office/officeart/2005/8/layout/cycle5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75D18964-A758-450A-B769-6AAB10BB1876}">
      <dgm:prSet phldrT="[Texto]" custT="1"/>
      <dgm:spPr/>
      <dgm:t>
        <a:bodyPr/>
        <a:lstStyle/>
        <a:p>
          <a:r>
            <a:rPr lang="es-MX" sz="1800" dirty="0" smtClean="0">
              <a:latin typeface="Calibri" pitchFamily="34" charset="0"/>
              <a:cs typeface="Calibri" pitchFamily="34" charset="0"/>
            </a:rPr>
            <a:t>La realización requiere de:</a:t>
          </a:r>
          <a:endParaRPr lang="es-MX" sz="1800" dirty="0">
            <a:latin typeface="Calibri" pitchFamily="34" charset="0"/>
            <a:cs typeface="Calibri" pitchFamily="34" charset="0"/>
          </a:endParaRPr>
        </a:p>
      </dgm:t>
    </dgm:pt>
    <dgm:pt modelId="{CACD817F-5A6F-4B2E-8870-8ABCDA276AE7}" type="parTrans" cxnId="{AC72058C-45AC-4BFE-B29F-1F2FDBD6F7AE}">
      <dgm:prSet/>
      <dgm:spPr/>
      <dgm:t>
        <a:bodyPr/>
        <a:lstStyle/>
        <a:p>
          <a:endParaRPr lang="es-MX" sz="1800">
            <a:latin typeface="Calibri" pitchFamily="34" charset="0"/>
            <a:cs typeface="Calibri" pitchFamily="34" charset="0"/>
          </a:endParaRPr>
        </a:p>
      </dgm:t>
    </dgm:pt>
    <dgm:pt modelId="{8AA9E1B0-AD29-4707-AE3F-0097A0318575}" type="sibTrans" cxnId="{AC72058C-45AC-4BFE-B29F-1F2FDBD6F7AE}">
      <dgm:prSet/>
      <dgm:spPr/>
      <dgm:t>
        <a:bodyPr/>
        <a:lstStyle/>
        <a:p>
          <a:endParaRPr lang="es-MX" sz="1800">
            <a:latin typeface="Calibri" pitchFamily="34" charset="0"/>
            <a:cs typeface="Calibri" pitchFamily="34" charset="0"/>
          </a:endParaRPr>
        </a:p>
      </dgm:t>
    </dgm:pt>
    <dgm:pt modelId="{C7C83D54-2C9D-40F8-90E6-5417152C800E}">
      <dgm:prSet phldrT="[Texto]" custT="1"/>
      <dgm:spPr/>
      <dgm:t>
        <a:bodyPr/>
        <a:lstStyle/>
        <a:p>
          <a:r>
            <a:rPr lang="es-MX" sz="1800" dirty="0" smtClean="0">
              <a:latin typeface="Calibri" pitchFamily="34" charset="0"/>
              <a:cs typeface="Calibri" pitchFamily="34" charset="0"/>
            </a:rPr>
            <a:t>Aplicar estrategias financieras.</a:t>
          </a:r>
          <a:endParaRPr lang="es-MX" sz="1800" dirty="0">
            <a:latin typeface="Calibri" pitchFamily="34" charset="0"/>
            <a:cs typeface="Calibri" pitchFamily="34" charset="0"/>
          </a:endParaRPr>
        </a:p>
      </dgm:t>
    </dgm:pt>
    <dgm:pt modelId="{CB223AC7-D892-4D97-89D9-38BE6790FFD3}" type="parTrans" cxnId="{5B3D3CCD-CFAE-4D83-BAEB-4EB15D938EAC}">
      <dgm:prSet/>
      <dgm:spPr/>
      <dgm:t>
        <a:bodyPr/>
        <a:lstStyle/>
        <a:p>
          <a:endParaRPr lang="es-MX" sz="1800">
            <a:latin typeface="Calibri" pitchFamily="34" charset="0"/>
            <a:cs typeface="Calibri" pitchFamily="34" charset="0"/>
          </a:endParaRPr>
        </a:p>
      </dgm:t>
    </dgm:pt>
    <dgm:pt modelId="{3CBE8FDE-B6BB-4001-A3D4-9FF85224B4B7}" type="sibTrans" cxnId="{5B3D3CCD-CFAE-4D83-BAEB-4EB15D938EAC}">
      <dgm:prSet/>
      <dgm:spPr/>
      <dgm:t>
        <a:bodyPr/>
        <a:lstStyle/>
        <a:p>
          <a:endParaRPr lang="es-MX" sz="1800">
            <a:latin typeface="Calibri" pitchFamily="34" charset="0"/>
            <a:cs typeface="Calibri" pitchFamily="34" charset="0"/>
          </a:endParaRPr>
        </a:p>
      </dgm:t>
    </dgm:pt>
    <dgm:pt modelId="{79E9D8D7-B6F8-4649-9396-4DF05DD1C236}">
      <dgm:prSet phldrT="[Texto]" custT="1"/>
      <dgm:spPr/>
      <dgm:t>
        <a:bodyPr/>
        <a:lstStyle/>
        <a:p>
          <a:pPr algn="ctr"/>
          <a:r>
            <a:rPr lang="es-MX" sz="1800" dirty="0" smtClean="0">
              <a:latin typeface="Calibri" pitchFamily="34" charset="0"/>
              <a:cs typeface="Calibri" pitchFamily="34" charset="0"/>
            </a:rPr>
            <a:t>Concentrar fondos.</a:t>
          </a:r>
          <a:endParaRPr lang="es-MX" sz="1800" dirty="0">
            <a:latin typeface="Calibri" pitchFamily="34" charset="0"/>
            <a:cs typeface="Calibri" pitchFamily="34" charset="0"/>
          </a:endParaRPr>
        </a:p>
      </dgm:t>
    </dgm:pt>
    <dgm:pt modelId="{9B5DE9B2-229E-47A2-84D7-BBAD0A03F497}" type="parTrans" cxnId="{7B02020B-2E25-4532-8F01-F5E4481B42F1}">
      <dgm:prSet/>
      <dgm:spPr/>
      <dgm:t>
        <a:bodyPr/>
        <a:lstStyle/>
        <a:p>
          <a:endParaRPr lang="es-MX" sz="1800">
            <a:latin typeface="Calibri" pitchFamily="34" charset="0"/>
            <a:cs typeface="Calibri" pitchFamily="34" charset="0"/>
          </a:endParaRPr>
        </a:p>
      </dgm:t>
    </dgm:pt>
    <dgm:pt modelId="{635F0B48-1CEE-466F-84EE-615223002061}" type="sibTrans" cxnId="{7B02020B-2E25-4532-8F01-F5E4481B42F1}">
      <dgm:prSet/>
      <dgm:spPr/>
      <dgm:t>
        <a:bodyPr/>
        <a:lstStyle/>
        <a:p>
          <a:endParaRPr lang="es-MX" sz="1800">
            <a:latin typeface="Calibri" pitchFamily="34" charset="0"/>
            <a:cs typeface="Calibri" pitchFamily="34" charset="0"/>
          </a:endParaRPr>
        </a:p>
      </dgm:t>
    </dgm:pt>
    <dgm:pt modelId="{F1492FF7-A3B7-49A4-B3C4-E7F6DCDB3E98}">
      <dgm:prSet phldrT="[Texto]" custT="1"/>
      <dgm:spPr/>
      <dgm:t>
        <a:bodyPr/>
        <a:lstStyle/>
        <a:p>
          <a:r>
            <a:rPr lang="es-MX" sz="1800" dirty="0" smtClean="0">
              <a:latin typeface="Calibri" pitchFamily="34" charset="0"/>
              <a:cs typeface="Calibri" pitchFamily="34" charset="0"/>
            </a:rPr>
            <a:t>Controlar desembolsos.</a:t>
          </a:r>
          <a:endParaRPr lang="es-MX" sz="1800" dirty="0">
            <a:latin typeface="Calibri" pitchFamily="34" charset="0"/>
            <a:cs typeface="Calibri" pitchFamily="34" charset="0"/>
          </a:endParaRPr>
        </a:p>
      </dgm:t>
    </dgm:pt>
    <dgm:pt modelId="{4F74BE23-0B1C-445B-B6CA-33629F10B263}" type="parTrans" cxnId="{0A39E34D-8FC6-42B2-9D66-6EE6FC1A61BA}">
      <dgm:prSet/>
      <dgm:spPr/>
      <dgm:t>
        <a:bodyPr/>
        <a:lstStyle/>
        <a:p>
          <a:endParaRPr lang="es-MX" sz="1800">
            <a:latin typeface="Calibri" pitchFamily="34" charset="0"/>
            <a:cs typeface="Calibri" pitchFamily="34" charset="0"/>
          </a:endParaRPr>
        </a:p>
      </dgm:t>
    </dgm:pt>
    <dgm:pt modelId="{DD86E97E-DB91-489F-900C-80393F0D1140}" type="sibTrans" cxnId="{0A39E34D-8FC6-42B2-9D66-6EE6FC1A61BA}">
      <dgm:prSet/>
      <dgm:spPr/>
      <dgm:t>
        <a:bodyPr/>
        <a:lstStyle/>
        <a:p>
          <a:endParaRPr lang="es-MX" sz="1800">
            <a:latin typeface="Calibri" pitchFamily="34" charset="0"/>
            <a:cs typeface="Calibri" pitchFamily="34" charset="0"/>
          </a:endParaRPr>
        </a:p>
      </dgm:t>
    </dgm:pt>
    <dgm:pt modelId="{ED5F52C6-A8D2-4D49-91B8-70FCA939F651}">
      <dgm:prSet phldrT="[Texto]" custT="1"/>
      <dgm:spPr/>
      <dgm:t>
        <a:bodyPr/>
        <a:lstStyle/>
        <a:p>
          <a:r>
            <a:rPr lang="es-MX" sz="1800" dirty="0" smtClean="0">
              <a:latin typeface="Calibri" pitchFamily="34" charset="0"/>
              <a:cs typeface="Calibri" pitchFamily="34" charset="0"/>
            </a:rPr>
            <a:t>Invertir los fondos ociosos.</a:t>
          </a:r>
          <a:endParaRPr lang="es-MX" sz="1800" dirty="0">
            <a:latin typeface="Calibri" pitchFamily="34" charset="0"/>
            <a:cs typeface="Calibri" pitchFamily="34" charset="0"/>
          </a:endParaRPr>
        </a:p>
      </dgm:t>
    </dgm:pt>
    <dgm:pt modelId="{000534AD-4863-4DA3-8DD7-D328824C8054}" type="parTrans" cxnId="{8AA3DF7D-9F59-4B88-907A-C17EC3005981}">
      <dgm:prSet/>
      <dgm:spPr/>
      <dgm:t>
        <a:bodyPr/>
        <a:lstStyle/>
        <a:p>
          <a:endParaRPr lang="es-MX" sz="1800">
            <a:latin typeface="Calibri" pitchFamily="34" charset="0"/>
            <a:cs typeface="Calibri" pitchFamily="34" charset="0"/>
          </a:endParaRPr>
        </a:p>
      </dgm:t>
    </dgm:pt>
    <dgm:pt modelId="{4A73B4F6-E751-46B1-B50B-107C942AA67C}" type="sibTrans" cxnId="{8AA3DF7D-9F59-4B88-907A-C17EC3005981}">
      <dgm:prSet/>
      <dgm:spPr/>
      <dgm:t>
        <a:bodyPr/>
        <a:lstStyle/>
        <a:p>
          <a:endParaRPr lang="es-MX" sz="1800">
            <a:latin typeface="Calibri" pitchFamily="34" charset="0"/>
            <a:cs typeface="Calibri" pitchFamily="34" charset="0"/>
          </a:endParaRPr>
        </a:p>
      </dgm:t>
    </dgm:pt>
    <dgm:pt modelId="{57B9727C-C7B5-4F76-9163-29A4304F9E08}" type="pres">
      <dgm:prSet presAssocID="{326E8731-3F00-4468-8361-5DEA42F24A4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859E1A78-E46E-4035-BF62-ECF6E0D99A57}" type="pres">
      <dgm:prSet presAssocID="{75D18964-A758-450A-B769-6AAB10BB1876}" presName="node" presStyleLbl="node1" presStyleIdx="0" presStyleCnt="5" custScaleX="14470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19F57CA-3B02-40FD-85F6-D2992B6BB488}" type="pres">
      <dgm:prSet presAssocID="{75D18964-A758-450A-B769-6AAB10BB1876}" presName="spNode" presStyleCnt="0"/>
      <dgm:spPr/>
      <dgm:t>
        <a:bodyPr/>
        <a:lstStyle/>
        <a:p>
          <a:endParaRPr lang="es-MX"/>
        </a:p>
      </dgm:t>
    </dgm:pt>
    <dgm:pt modelId="{1A87F695-8389-43D1-A146-3467060A0E92}" type="pres">
      <dgm:prSet presAssocID="{8AA9E1B0-AD29-4707-AE3F-0097A0318575}" presName="sibTrans" presStyleLbl="sibTrans1D1" presStyleIdx="0" presStyleCnt="5"/>
      <dgm:spPr/>
      <dgm:t>
        <a:bodyPr/>
        <a:lstStyle/>
        <a:p>
          <a:endParaRPr lang="es-MX"/>
        </a:p>
      </dgm:t>
    </dgm:pt>
    <dgm:pt modelId="{ADE289C9-B7CB-4B89-AE0F-6614D2FAD122}" type="pres">
      <dgm:prSet presAssocID="{C7C83D54-2C9D-40F8-90E6-5417152C800E}" presName="node" presStyleLbl="node1" presStyleIdx="1" presStyleCnt="5" custScaleX="15913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B2FB55B-4304-4DBD-AE15-60AF575C51A1}" type="pres">
      <dgm:prSet presAssocID="{C7C83D54-2C9D-40F8-90E6-5417152C800E}" presName="spNode" presStyleCnt="0"/>
      <dgm:spPr/>
      <dgm:t>
        <a:bodyPr/>
        <a:lstStyle/>
        <a:p>
          <a:endParaRPr lang="es-MX"/>
        </a:p>
      </dgm:t>
    </dgm:pt>
    <dgm:pt modelId="{430E0229-808F-480E-A806-BFBA17CEECA5}" type="pres">
      <dgm:prSet presAssocID="{3CBE8FDE-B6BB-4001-A3D4-9FF85224B4B7}" presName="sibTrans" presStyleLbl="sibTrans1D1" presStyleIdx="1" presStyleCnt="5"/>
      <dgm:spPr/>
      <dgm:t>
        <a:bodyPr/>
        <a:lstStyle/>
        <a:p>
          <a:endParaRPr lang="es-MX"/>
        </a:p>
      </dgm:t>
    </dgm:pt>
    <dgm:pt modelId="{480FA200-D546-43AA-9911-B860F11F832C}" type="pres">
      <dgm:prSet presAssocID="{79E9D8D7-B6F8-4649-9396-4DF05DD1C236}" presName="node" presStyleLbl="node1" presStyleIdx="2" presStyleCnt="5" custScaleX="13756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E3BCBE1-5A5A-4FA5-A9EA-BF900D55FC29}" type="pres">
      <dgm:prSet presAssocID="{79E9D8D7-B6F8-4649-9396-4DF05DD1C236}" presName="spNode" presStyleCnt="0"/>
      <dgm:spPr/>
      <dgm:t>
        <a:bodyPr/>
        <a:lstStyle/>
        <a:p>
          <a:endParaRPr lang="es-MX"/>
        </a:p>
      </dgm:t>
    </dgm:pt>
    <dgm:pt modelId="{B4C3712A-A39C-4109-B028-2B7235412830}" type="pres">
      <dgm:prSet presAssocID="{635F0B48-1CEE-466F-84EE-615223002061}" presName="sibTrans" presStyleLbl="sibTrans1D1" presStyleIdx="2" presStyleCnt="5"/>
      <dgm:spPr/>
      <dgm:t>
        <a:bodyPr/>
        <a:lstStyle/>
        <a:p>
          <a:endParaRPr lang="es-MX"/>
        </a:p>
      </dgm:t>
    </dgm:pt>
    <dgm:pt modelId="{A723FB5F-949F-46FD-87AB-F0A0BB8A1820}" type="pres">
      <dgm:prSet presAssocID="{F1492FF7-A3B7-49A4-B3C4-E7F6DCDB3E98}" presName="node" presStyleLbl="node1" presStyleIdx="3" presStyleCnt="5" custScaleX="144356" custRadScaleRad="109652" custRadScaleInc="5207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AA6FD2C-208C-4673-AB23-983E57DC460E}" type="pres">
      <dgm:prSet presAssocID="{F1492FF7-A3B7-49A4-B3C4-E7F6DCDB3E98}" presName="spNode" presStyleCnt="0"/>
      <dgm:spPr/>
      <dgm:t>
        <a:bodyPr/>
        <a:lstStyle/>
        <a:p>
          <a:endParaRPr lang="es-MX"/>
        </a:p>
      </dgm:t>
    </dgm:pt>
    <dgm:pt modelId="{99E832D5-0827-4F9F-AE3D-5CDC47F749A5}" type="pres">
      <dgm:prSet presAssocID="{DD86E97E-DB91-489F-900C-80393F0D1140}" presName="sibTrans" presStyleLbl="sibTrans1D1" presStyleIdx="3" presStyleCnt="5"/>
      <dgm:spPr/>
      <dgm:t>
        <a:bodyPr/>
        <a:lstStyle/>
        <a:p>
          <a:endParaRPr lang="es-MX"/>
        </a:p>
      </dgm:t>
    </dgm:pt>
    <dgm:pt modelId="{3D145678-3976-42FC-B338-5BCBC4639F00}" type="pres">
      <dgm:prSet presAssocID="{ED5F52C6-A8D2-4D49-91B8-70FCA939F65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E96EEAD-7A0F-4C5F-9E89-FE9D58E2D669}" type="pres">
      <dgm:prSet presAssocID="{ED5F52C6-A8D2-4D49-91B8-70FCA939F651}" presName="spNode" presStyleCnt="0"/>
      <dgm:spPr/>
      <dgm:t>
        <a:bodyPr/>
        <a:lstStyle/>
        <a:p>
          <a:endParaRPr lang="es-MX"/>
        </a:p>
      </dgm:t>
    </dgm:pt>
    <dgm:pt modelId="{16897724-4AFC-46BD-ADDE-070D35D823AB}" type="pres">
      <dgm:prSet presAssocID="{4A73B4F6-E751-46B1-B50B-107C942AA67C}" presName="sibTrans" presStyleLbl="sibTrans1D1" presStyleIdx="4" presStyleCnt="5"/>
      <dgm:spPr/>
      <dgm:t>
        <a:bodyPr/>
        <a:lstStyle/>
        <a:p>
          <a:endParaRPr lang="es-MX"/>
        </a:p>
      </dgm:t>
    </dgm:pt>
  </dgm:ptLst>
  <dgm:cxnLst>
    <dgm:cxn modelId="{8AE0939E-43CC-4DD7-B11F-774527BD941F}" type="presOf" srcId="{F1492FF7-A3B7-49A4-B3C4-E7F6DCDB3E98}" destId="{A723FB5F-949F-46FD-87AB-F0A0BB8A1820}" srcOrd="0" destOrd="0" presId="urn:microsoft.com/office/officeart/2005/8/layout/cycle5"/>
    <dgm:cxn modelId="{8AA3DF7D-9F59-4B88-907A-C17EC3005981}" srcId="{326E8731-3F00-4468-8361-5DEA42F24A4F}" destId="{ED5F52C6-A8D2-4D49-91B8-70FCA939F651}" srcOrd="4" destOrd="0" parTransId="{000534AD-4863-4DA3-8DD7-D328824C8054}" sibTransId="{4A73B4F6-E751-46B1-B50B-107C942AA67C}"/>
    <dgm:cxn modelId="{72ECFF5F-EA8E-4364-8933-C60AE663D959}" type="presOf" srcId="{75D18964-A758-450A-B769-6AAB10BB1876}" destId="{859E1A78-E46E-4035-BF62-ECF6E0D99A57}" srcOrd="0" destOrd="0" presId="urn:microsoft.com/office/officeart/2005/8/layout/cycle5"/>
    <dgm:cxn modelId="{E2CB039B-D052-4FCB-A70D-C412CD061BCE}" type="presOf" srcId="{4A73B4F6-E751-46B1-B50B-107C942AA67C}" destId="{16897724-4AFC-46BD-ADDE-070D35D823AB}" srcOrd="0" destOrd="0" presId="urn:microsoft.com/office/officeart/2005/8/layout/cycle5"/>
    <dgm:cxn modelId="{E5CD7FA4-E8E8-432C-846D-DCDD14209D05}" type="presOf" srcId="{3CBE8FDE-B6BB-4001-A3D4-9FF85224B4B7}" destId="{430E0229-808F-480E-A806-BFBA17CEECA5}" srcOrd="0" destOrd="0" presId="urn:microsoft.com/office/officeart/2005/8/layout/cycle5"/>
    <dgm:cxn modelId="{4EF0742A-44B4-4C78-BC81-20BDE4EA88D3}" type="presOf" srcId="{79E9D8D7-B6F8-4649-9396-4DF05DD1C236}" destId="{480FA200-D546-43AA-9911-B860F11F832C}" srcOrd="0" destOrd="0" presId="urn:microsoft.com/office/officeart/2005/8/layout/cycle5"/>
    <dgm:cxn modelId="{7B02020B-2E25-4532-8F01-F5E4481B42F1}" srcId="{326E8731-3F00-4468-8361-5DEA42F24A4F}" destId="{79E9D8D7-B6F8-4649-9396-4DF05DD1C236}" srcOrd="2" destOrd="0" parTransId="{9B5DE9B2-229E-47A2-84D7-BBAD0A03F497}" sibTransId="{635F0B48-1CEE-466F-84EE-615223002061}"/>
    <dgm:cxn modelId="{6E533245-A9B9-4958-8E0E-44066F7F25A3}" type="presOf" srcId="{ED5F52C6-A8D2-4D49-91B8-70FCA939F651}" destId="{3D145678-3976-42FC-B338-5BCBC4639F00}" srcOrd="0" destOrd="0" presId="urn:microsoft.com/office/officeart/2005/8/layout/cycle5"/>
    <dgm:cxn modelId="{A10B4CAD-FA0C-4A1A-AA72-83F66EDAD251}" type="presOf" srcId="{C7C83D54-2C9D-40F8-90E6-5417152C800E}" destId="{ADE289C9-B7CB-4B89-AE0F-6614D2FAD122}" srcOrd="0" destOrd="0" presId="urn:microsoft.com/office/officeart/2005/8/layout/cycle5"/>
    <dgm:cxn modelId="{D44E61B8-97E8-4C65-836B-A6FCA518E20B}" type="presOf" srcId="{326E8731-3F00-4468-8361-5DEA42F24A4F}" destId="{57B9727C-C7B5-4F76-9163-29A4304F9E08}" srcOrd="0" destOrd="0" presId="urn:microsoft.com/office/officeart/2005/8/layout/cycle5"/>
    <dgm:cxn modelId="{AC72058C-45AC-4BFE-B29F-1F2FDBD6F7AE}" srcId="{326E8731-3F00-4468-8361-5DEA42F24A4F}" destId="{75D18964-A758-450A-B769-6AAB10BB1876}" srcOrd="0" destOrd="0" parTransId="{CACD817F-5A6F-4B2E-8870-8ABCDA276AE7}" sibTransId="{8AA9E1B0-AD29-4707-AE3F-0097A0318575}"/>
    <dgm:cxn modelId="{C6C75E90-B4DD-4CF1-A519-5C04AAF34AC8}" type="presOf" srcId="{8AA9E1B0-AD29-4707-AE3F-0097A0318575}" destId="{1A87F695-8389-43D1-A146-3467060A0E92}" srcOrd="0" destOrd="0" presId="urn:microsoft.com/office/officeart/2005/8/layout/cycle5"/>
    <dgm:cxn modelId="{0A39E34D-8FC6-42B2-9D66-6EE6FC1A61BA}" srcId="{326E8731-3F00-4468-8361-5DEA42F24A4F}" destId="{F1492FF7-A3B7-49A4-B3C4-E7F6DCDB3E98}" srcOrd="3" destOrd="0" parTransId="{4F74BE23-0B1C-445B-B6CA-33629F10B263}" sibTransId="{DD86E97E-DB91-489F-900C-80393F0D1140}"/>
    <dgm:cxn modelId="{5B3D3CCD-CFAE-4D83-BAEB-4EB15D938EAC}" srcId="{326E8731-3F00-4468-8361-5DEA42F24A4F}" destId="{C7C83D54-2C9D-40F8-90E6-5417152C800E}" srcOrd="1" destOrd="0" parTransId="{CB223AC7-D892-4D97-89D9-38BE6790FFD3}" sibTransId="{3CBE8FDE-B6BB-4001-A3D4-9FF85224B4B7}"/>
    <dgm:cxn modelId="{00C8802F-2818-44D4-8E52-6F9EC54D069B}" type="presOf" srcId="{DD86E97E-DB91-489F-900C-80393F0D1140}" destId="{99E832D5-0827-4F9F-AE3D-5CDC47F749A5}" srcOrd="0" destOrd="0" presId="urn:microsoft.com/office/officeart/2005/8/layout/cycle5"/>
    <dgm:cxn modelId="{C536C113-87A2-4D95-8EAF-BEE5D7C7E08D}" type="presOf" srcId="{635F0B48-1CEE-466F-84EE-615223002061}" destId="{B4C3712A-A39C-4109-B028-2B7235412830}" srcOrd="0" destOrd="0" presId="urn:microsoft.com/office/officeart/2005/8/layout/cycle5"/>
    <dgm:cxn modelId="{C9F567AC-C8B9-4CB7-A802-34F504739F3A}" type="presParOf" srcId="{57B9727C-C7B5-4F76-9163-29A4304F9E08}" destId="{859E1A78-E46E-4035-BF62-ECF6E0D99A57}" srcOrd="0" destOrd="0" presId="urn:microsoft.com/office/officeart/2005/8/layout/cycle5"/>
    <dgm:cxn modelId="{B5AD4010-9317-49CE-8A56-0A23D68A331C}" type="presParOf" srcId="{57B9727C-C7B5-4F76-9163-29A4304F9E08}" destId="{519F57CA-3B02-40FD-85F6-D2992B6BB488}" srcOrd="1" destOrd="0" presId="urn:microsoft.com/office/officeart/2005/8/layout/cycle5"/>
    <dgm:cxn modelId="{8F51A5FB-0A8F-4950-992E-BEDF556A7274}" type="presParOf" srcId="{57B9727C-C7B5-4F76-9163-29A4304F9E08}" destId="{1A87F695-8389-43D1-A146-3467060A0E92}" srcOrd="2" destOrd="0" presId="urn:microsoft.com/office/officeart/2005/8/layout/cycle5"/>
    <dgm:cxn modelId="{E71AD347-313D-4B84-8B95-5705CFCA41FA}" type="presParOf" srcId="{57B9727C-C7B5-4F76-9163-29A4304F9E08}" destId="{ADE289C9-B7CB-4B89-AE0F-6614D2FAD122}" srcOrd="3" destOrd="0" presId="urn:microsoft.com/office/officeart/2005/8/layout/cycle5"/>
    <dgm:cxn modelId="{4BC8EC48-E84C-4B08-86D6-FFA1A3E69093}" type="presParOf" srcId="{57B9727C-C7B5-4F76-9163-29A4304F9E08}" destId="{2B2FB55B-4304-4DBD-AE15-60AF575C51A1}" srcOrd="4" destOrd="0" presId="urn:microsoft.com/office/officeart/2005/8/layout/cycle5"/>
    <dgm:cxn modelId="{6E2CBFE9-6E85-4210-9075-838959C8A8E6}" type="presParOf" srcId="{57B9727C-C7B5-4F76-9163-29A4304F9E08}" destId="{430E0229-808F-480E-A806-BFBA17CEECA5}" srcOrd="5" destOrd="0" presId="urn:microsoft.com/office/officeart/2005/8/layout/cycle5"/>
    <dgm:cxn modelId="{4C234F13-F832-4D7A-886D-B5AF345F8CD1}" type="presParOf" srcId="{57B9727C-C7B5-4F76-9163-29A4304F9E08}" destId="{480FA200-D546-43AA-9911-B860F11F832C}" srcOrd="6" destOrd="0" presId="urn:microsoft.com/office/officeart/2005/8/layout/cycle5"/>
    <dgm:cxn modelId="{F3B0D153-A3CB-47CA-B13B-20AE6307018B}" type="presParOf" srcId="{57B9727C-C7B5-4F76-9163-29A4304F9E08}" destId="{5E3BCBE1-5A5A-4FA5-A9EA-BF900D55FC29}" srcOrd="7" destOrd="0" presId="urn:microsoft.com/office/officeart/2005/8/layout/cycle5"/>
    <dgm:cxn modelId="{49BE3D68-966E-4E69-8314-809AE7971D38}" type="presParOf" srcId="{57B9727C-C7B5-4F76-9163-29A4304F9E08}" destId="{B4C3712A-A39C-4109-B028-2B7235412830}" srcOrd="8" destOrd="0" presId="urn:microsoft.com/office/officeart/2005/8/layout/cycle5"/>
    <dgm:cxn modelId="{51E61E2B-BCF6-4388-BD8F-28C4027D321D}" type="presParOf" srcId="{57B9727C-C7B5-4F76-9163-29A4304F9E08}" destId="{A723FB5F-949F-46FD-87AB-F0A0BB8A1820}" srcOrd="9" destOrd="0" presId="urn:microsoft.com/office/officeart/2005/8/layout/cycle5"/>
    <dgm:cxn modelId="{E07FCA60-4F58-4A88-BC7E-BEB13C986F3C}" type="presParOf" srcId="{57B9727C-C7B5-4F76-9163-29A4304F9E08}" destId="{9AA6FD2C-208C-4673-AB23-983E57DC460E}" srcOrd="10" destOrd="0" presId="urn:microsoft.com/office/officeart/2005/8/layout/cycle5"/>
    <dgm:cxn modelId="{08F48510-E3A6-4E79-97C3-6D27D23B6C22}" type="presParOf" srcId="{57B9727C-C7B5-4F76-9163-29A4304F9E08}" destId="{99E832D5-0827-4F9F-AE3D-5CDC47F749A5}" srcOrd="11" destOrd="0" presId="urn:microsoft.com/office/officeart/2005/8/layout/cycle5"/>
    <dgm:cxn modelId="{B21FBD51-2515-4468-BE2B-F58D15B07B3B}" type="presParOf" srcId="{57B9727C-C7B5-4F76-9163-29A4304F9E08}" destId="{3D145678-3976-42FC-B338-5BCBC4639F00}" srcOrd="12" destOrd="0" presId="urn:microsoft.com/office/officeart/2005/8/layout/cycle5"/>
    <dgm:cxn modelId="{BD013629-3C0B-4613-9D3F-5DA93FF3B034}" type="presParOf" srcId="{57B9727C-C7B5-4F76-9163-29A4304F9E08}" destId="{DE96EEAD-7A0F-4C5F-9E89-FE9D58E2D669}" srcOrd="13" destOrd="0" presId="urn:microsoft.com/office/officeart/2005/8/layout/cycle5"/>
    <dgm:cxn modelId="{238AD7A1-B2F5-4C66-ADF8-C490B447E57C}" type="presParOf" srcId="{57B9727C-C7B5-4F76-9163-29A4304F9E08}" destId="{16897724-4AFC-46BD-ADDE-070D35D823AB}" srcOrd="14" destOrd="0" presId="urn:microsoft.com/office/officeart/2005/8/layout/cycle5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98B40E5-6063-4405-A50C-9C938E08F037}" type="doc">
      <dgm:prSet loTypeId="urn:microsoft.com/office/officeart/2005/8/layout/pyramid2" loCatId="list" qsTypeId="urn:microsoft.com/office/officeart/2005/8/quickstyle/simple2" qsCatId="simple" csTypeId="urn:microsoft.com/office/officeart/2005/8/colors/colorful5" csCatId="colorful" phldr="1"/>
      <dgm:spPr/>
    </dgm:pt>
    <dgm:pt modelId="{35417BE0-B94B-4EC1-8B0E-7405469AA6E3}">
      <dgm:prSet phldrT="[Texto]" custT="1"/>
      <dgm:spPr/>
      <dgm:t>
        <a:bodyPr/>
        <a:lstStyle/>
        <a:p>
          <a:r>
            <a:rPr lang="es-MX" sz="1800" dirty="0" smtClean="0">
              <a:latin typeface="Calibri" pitchFamily="34" charset="0"/>
              <a:cs typeface="Calibri" pitchFamily="34" charset="0"/>
            </a:rPr>
            <a:t>Técnica aplicable  a la interpretación.</a:t>
          </a:r>
          <a:endParaRPr lang="es-MX" sz="1800" dirty="0">
            <a:latin typeface="Calibri" pitchFamily="34" charset="0"/>
            <a:cs typeface="Calibri" pitchFamily="34" charset="0"/>
          </a:endParaRPr>
        </a:p>
      </dgm:t>
    </dgm:pt>
    <dgm:pt modelId="{1DDEEC8C-C9FE-491C-B959-1CFD545BC6F2}" type="parTrans" cxnId="{4C365F73-55AA-4899-B106-42C8E2489372}">
      <dgm:prSet/>
      <dgm:spPr/>
      <dgm:t>
        <a:bodyPr/>
        <a:lstStyle/>
        <a:p>
          <a:endParaRPr lang="es-MX" sz="1800">
            <a:latin typeface="Calibri" pitchFamily="34" charset="0"/>
            <a:cs typeface="Calibri" pitchFamily="34" charset="0"/>
          </a:endParaRPr>
        </a:p>
      </dgm:t>
    </dgm:pt>
    <dgm:pt modelId="{443A17F7-C9D9-42D5-B7C3-8D78575C6559}" type="sibTrans" cxnId="{4C365F73-55AA-4899-B106-42C8E2489372}">
      <dgm:prSet/>
      <dgm:spPr/>
      <dgm:t>
        <a:bodyPr/>
        <a:lstStyle/>
        <a:p>
          <a:endParaRPr lang="es-MX" sz="1800">
            <a:latin typeface="Calibri" pitchFamily="34" charset="0"/>
            <a:cs typeface="Calibri" pitchFamily="34" charset="0"/>
          </a:endParaRPr>
        </a:p>
      </dgm:t>
    </dgm:pt>
    <dgm:pt modelId="{138B053D-C6D0-4D75-8524-57E612B7A203}">
      <dgm:prSet phldrT="[Texto]" custT="1"/>
      <dgm:spPr/>
      <dgm:t>
        <a:bodyPr/>
        <a:lstStyle/>
        <a:p>
          <a:r>
            <a:rPr lang="es-MX" sz="1800" dirty="0" smtClean="0">
              <a:latin typeface="Calibri" pitchFamily="34" charset="0"/>
              <a:cs typeface="Calibri" pitchFamily="34" charset="0"/>
            </a:rPr>
            <a:t>El orden que se sigue para separar y conocer los elementos.</a:t>
          </a:r>
          <a:endParaRPr lang="es-MX" sz="1800" dirty="0">
            <a:latin typeface="Calibri" pitchFamily="34" charset="0"/>
            <a:cs typeface="Calibri" pitchFamily="34" charset="0"/>
          </a:endParaRPr>
        </a:p>
      </dgm:t>
    </dgm:pt>
    <dgm:pt modelId="{CA777CE2-79B8-45BB-B67A-B3ABF509D280}" type="parTrans" cxnId="{A8EA106F-C586-4970-B047-EDE5AC4C3AFE}">
      <dgm:prSet/>
      <dgm:spPr/>
      <dgm:t>
        <a:bodyPr/>
        <a:lstStyle/>
        <a:p>
          <a:endParaRPr lang="es-MX" sz="1800">
            <a:latin typeface="Calibri" pitchFamily="34" charset="0"/>
            <a:cs typeface="Calibri" pitchFamily="34" charset="0"/>
          </a:endParaRPr>
        </a:p>
      </dgm:t>
    </dgm:pt>
    <dgm:pt modelId="{592E3BB6-8103-49F1-B9EF-D220AB0EA83B}" type="sibTrans" cxnId="{A8EA106F-C586-4970-B047-EDE5AC4C3AFE}">
      <dgm:prSet/>
      <dgm:spPr/>
      <dgm:t>
        <a:bodyPr/>
        <a:lstStyle/>
        <a:p>
          <a:endParaRPr lang="es-MX" sz="1800">
            <a:latin typeface="Calibri" pitchFamily="34" charset="0"/>
            <a:cs typeface="Calibri" pitchFamily="34" charset="0"/>
          </a:endParaRPr>
        </a:p>
      </dgm:t>
    </dgm:pt>
    <dgm:pt modelId="{AA07C472-E9A3-4717-99BE-51F5721B4B32}">
      <dgm:prSet phldrT="[Texto]" custT="1"/>
      <dgm:spPr/>
      <dgm:t>
        <a:bodyPr/>
        <a:lstStyle/>
        <a:p>
          <a:r>
            <a:rPr lang="es-MX" sz="1800" dirty="0" smtClean="0">
              <a:latin typeface="Calibri" pitchFamily="34" charset="0"/>
              <a:cs typeface="Calibri" pitchFamily="34" charset="0"/>
            </a:rPr>
            <a:t>Tanto descriptivos como numéricos, que integran el contenido de los estados financieros. </a:t>
          </a:r>
          <a:endParaRPr lang="es-MX" sz="1800" dirty="0">
            <a:latin typeface="Calibri" pitchFamily="34" charset="0"/>
            <a:cs typeface="Calibri" pitchFamily="34" charset="0"/>
          </a:endParaRPr>
        </a:p>
      </dgm:t>
    </dgm:pt>
    <dgm:pt modelId="{5FD72360-44F7-4D61-A977-222EF5A44D7E}" type="parTrans" cxnId="{FF69E52D-AA92-4FF8-8D8A-0D3BB6FBA16B}">
      <dgm:prSet/>
      <dgm:spPr/>
      <dgm:t>
        <a:bodyPr/>
        <a:lstStyle/>
        <a:p>
          <a:endParaRPr lang="es-MX" sz="1800">
            <a:latin typeface="Calibri" pitchFamily="34" charset="0"/>
            <a:cs typeface="Calibri" pitchFamily="34" charset="0"/>
          </a:endParaRPr>
        </a:p>
      </dgm:t>
    </dgm:pt>
    <dgm:pt modelId="{0CDE24AF-B789-4003-808E-4F4C101F7793}" type="sibTrans" cxnId="{FF69E52D-AA92-4FF8-8D8A-0D3BB6FBA16B}">
      <dgm:prSet/>
      <dgm:spPr/>
      <dgm:t>
        <a:bodyPr/>
        <a:lstStyle/>
        <a:p>
          <a:endParaRPr lang="es-MX" sz="1800">
            <a:latin typeface="Calibri" pitchFamily="34" charset="0"/>
            <a:cs typeface="Calibri" pitchFamily="34" charset="0"/>
          </a:endParaRPr>
        </a:p>
      </dgm:t>
    </dgm:pt>
    <dgm:pt modelId="{7B449FF0-7E79-443E-B4BC-FB4742BA3F2B}" type="pres">
      <dgm:prSet presAssocID="{B98B40E5-6063-4405-A50C-9C938E08F037}" presName="compositeShape" presStyleCnt="0">
        <dgm:presLayoutVars>
          <dgm:dir/>
          <dgm:resizeHandles/>
        </dgm:presLayoutVars>
      </dgm:prSet>
      <dgm:spPr/>
    </dgm:pt>
    <dgm:pt modelId="{C3C68A7F-FA54-4E76-9C0C-8AFD85E9830D}" type="pres">
      <dgm:prSet presAssocID="{B98B40E5-6063-4405-A50C-9C938E08F037}" presName="pyramid" presStyleLbl="node1" presStyleIdx="0" presStyleCn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</dgm:pt>
    <dgm:pt modelId="{C85CAD0D-9D14-4377-817E-5DB0E01F4E85}" type="pres">
      <dgm:prSet presAssocID="{B98B40E5-6063-4405-A50C-9C938E08F037}" presName="theList" presStyleCnt="0"/>
      <dgm:spPr/>
    </dgm:pt>
    <dgm:pt modelId="{10FC7889-AC33-4B42-B115-D0A1526B876D}" type="pres">
      <dgm:prSet presAssocID="{35417BE0-B94B-4EC1-8B0E-7405469AA6E3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7DEDCE1-783C-4E79-880D-660713F647E6}" type="pres">
      <dgm:prSet presAssocID="{35417BE0-B94B-4EC1-8B0E-7405469AA6E3}" presName="aSpace" presStyleCnt="0"/>
      <dgm:spPr/>
    </dgm:pt>
    <dgm:pt modelId="{82F1B3CE-36B3-45EB-AD7C-B9D552A9CDB9}" type="pres">
      <dgm:prSet presAssocID="{138B053D-C6D0-4D75-8524-57E612B7A203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8FF4ECE-299B-4EF6-8037-772869450B31}" type="pres">
      <dgm:prSet presAssocID="{138B053D-C6D0-4D75-8524-57E612B7A203}" presName="aSpace" presStyleCnt="0"/>
      <dgm:spPr/>
    </dgm:pt>
    <dgm:pt modelId="{F1D6D1EB-CEE7-4095-B1BD-EE062066BAF6}" type="pres">
      <dgm:prSet presAssocID="{AA07C472-E9A3-4717-99BE-51F5721B4B32}" presName="aNode" presStyleLbl="fgAcc1" presStyleIdx="2" presStyleCnt="3" custScaleX="11439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705C06A-1FA8-4DBF-BA20-EFF283772D33}" type="pres">
      <dgm:prSet presAssocID="{AA07C472-E9A3-4717-99BE-51F5721B4B32}" presName="aSpace" presStyleCnt="0"/>
      <dgm:spPr/>
    </dgm:pt>
  </dgm:ptLst>
  <dgm:cxnLst>
    <dgm:cxn modelId="{4C365F73-55AA-4899-B106-42C8E2489372}" srcId="{B98B40E5-6063-4405-A50C-9C938E08F037}" destId="{35417BE0-B94B-4EC1-8B0E-7405469AA6E3}" srcOrd="0" destOrd="0" parTransId="{1DDEEC8C-C9FE-491C-B959-1CFD545BC6F2}" sibTransId="{443A17F7-C9D9-42D5-B7C3-8D78575C6559}"/>
    <dgm:cxn modelId="{A8EA106F-C586-4970-B047-EDE5AC4C3AFE}" srcId="{B98B40E5-6063-4405-A50C-9C938E08F037}" destId="{138B053D-C6D0-4D75-8524-57E612B7A203}" srcOrd="1" destOrd="0" parTransId="{CA777CE2-79B8-45BB-B67A-B3ABF509D280}" sibTransId="{592E3BB6-8103-49F1-B9EF-D220AB0EA83B}"/>
    <dgm:cxn modelId="{5FEF7C78-223F-44D1-82D1-D64A3A57A875}" type="presOf" srcId="{138B053D-C6D0-4D75-8524-57E612B7A203}" destId="{82F1B3CE-36B3-45EB-AD7C-B9D552A9CDB9}" srcOrd="0" destOrd="0" presId="urn:microsoft.com/office/officeart/2005/8/layout/pyramid2"/>
    <dgm:cxn modelId="{5DD39560-C5FA-452E-B37B-6286E9DBC825}" type="presOf" srcId="{B98B40E5-6063-4405-A50C-9C938E08F037}" destId="{7B449FF0-7E79-443E-B4BC-FB4742BA3F2B}" srcOrd="0" destOrd="0" presId="urn:microsoft.com/office/officeart/2005/8/layout/pyramid2"/>
    <dgm:cxn modelId="{FF69E52D-AA92-4FF8-8D8A-0D3BB6FBA16B}" srcId="{B98B40E5-6063-4405-A50C-9C938E08F037}" destId="{AA07C472-E9A3-4717-99BE-51F5721B4B32}" srcOrd="2" destOrd="0" parTransId="{5FD72360-44F7-4D61-A977-222EF5A44D7E}" sibTransId="{0CDE24AF-B789-4003-808E-4F4C101F7793}"/>
    <dgm:cxn modelId="{6EA3EF8B-9C08-45D3-AD74-F2D585CA143D}" type="presOf" srcId="{AA07C472-E9A3-4717-99BE-51F5721B4B32}" destId="{F1D6D1EB-CEE7-4095-B1BD-EE062066BAF6}" srcOrd="0" destOrd="0" presId="urn:microsoft.com/office/officeart/2005/8/layout/pyramid2"/>
    <dgm:cxn modelId="{19E9208F-CB8F-47B8-A6A8-A01C58335A17}" type="presOf" srcId="{35417BE0-B94B-4EC1-8B0E-7405469AA6E3}" destId="{10FC7889-AC33-4B42-B115-D0A1526B876D}" srcOrd="0" destOrd="0" presId="urn:microsoft.com/office/officeart/2005/8/layout/pyramid2"/>
    <dgm:cxn modelId="{2DCF1996-4751-4AB0-AAE0-937A5A6442B9}" type="presParOf" srcId="{7B449FF0-7E79-443E-B4BC-FB4742BA3F2B}" destId="{C3C68A7F-FA54-4E76-9C0C-8AFD85E9830D}" srcOrd="0" destOrd="0" presId="urn:microsoft.com/office/officeart/2005/8/layout/pyramid2"/>
    <dgm:cxn modelId="{1DECBA65-99DD-463B-A13F-F014AFECD0F3}" type="presParOf" srcId="{7B449FF0-7E79-443E-B4BC-FB4742BA3F2B}" destId="{C85CAD0D-9D14-4377-817E-5DB0E01F4E85}" srcOrd="1" destOrd="0" presId="urn:microsoft.com/office/officeart/2005/8/layout/pyramid2"/>
    <dgm:cxn modelId="{09A7DF65-B713-4FD1-945F-8E432872CC63}" type="presParOf" srcId="{C85CAD0D-9D14-4377-817E-5DB0E01F4E85}" destId="{10FC7889-AC33-4B42-B115-D0A1526B876D}" srcOrd="0" destOrd="0" presId="urn:microsoft.com/office/officeart/2005/8/layout/pyramid2"/>
    <dgm:cxn modelId="{3B59EBDD-9F82-4B28-B203-4A77B5A85397}" type="presParOf" srcId="{C85CAD0D-9D14-4377-817E-5DB0E01F4E85}" destId="{17DEDCE1-783C-4E79-880D-660713F647E6}" srcOrd="1" destOrd="0" presId="urn:microsoft.com/office/officeart/2005/8/layout/pyramid2"/>
    <dgm:cxn modelId="{A76A0CE0-A870-48F0-8AB6-7562CF08D842}" type="presParOf" srcId="{C85CAD0D-9D14-4377-817E-5DB0E01F4E85}" destId="{82F1B3CE-36B3-45EB-AD7C-B9D552A9CDB9}" srcOrd="2" destOrd="0" presId="urn:microsoft.com/office/officeart/2005/8/layout/pyramid2"/>
    <dgm:cxn modelId="{95D18DBE-4692-475C-8CAA-3348AC0C67A7}" type="presParOf" srcId="{C85CAD0D-9D14-4377-817E-5DB0E01F4E85}" destId="{A8FF4ECE-299B-4EF6-8037-772869450B31}" srcOrd="3" destOrd="0" presId="urn:microsoft.com/office/officeart/2005/8/layout/pyramid2"/>
    <dgm:cxn modelId="{3BC015B6-8E9B-4A4D-8161-DD2267015335}" type="presParOf" srcId="{C85CAD0D-9D14-4377-817E-5DB0E01F4E85}" destId="{F1D6D1EB-CEE7-4095-B1BD-EE062066BAF6}" srcOrd="4" destOrd="0" presId="urn:microsoft.com/office/officeart/2005/8/layout/pyramid2"/>
    <dgm:cxn modelId="{715AD636-3912-427D-B39E-3B5117AC4F5E}" type="presParOf" srcId="{C85CAD0D-9D14-4377-817E-5DB0E01F4E85}" destId="{D705C06A-1FA8-4DBF-BA20-EFF283772D33}" srcOrd="5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BD4EB33-DCC8-4A18-A831-75D36747D592}" type="doc">
      <dgm:prSet loTypeId="urn:microsoft.com/office/officeart/2005/8/layout/vList6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EA29C81C-7EC0-4CB9-832C-E6C725DB9831}">
      <dgm:prSet phldrT="[Texto]" custT="1"/>
      <dgm:spPr/>
      <dgm:t>
        <a:bodyPr/>
        <a:lstStyle/>
        <a:p>
          <a:r>
            <a:rPr lang="es-MX" sz="1800" dirty="0" smtClean="0">
              <a:latin typeface="+mn-lt"/>
              <a:cs typeface="Calibri" pitchFamily="34" charset="0"/>
            </a:rPr>
            <a:t>Método vertical.</a:t>
          </a:r>
          <a:endParaRPr lang="es-MX" sz="1800" dirty="0">
            <a:latin typeface="+mn-lt"/>
            <a:cs typeface="Calibri" pitchFamily="34" charset="0"/>
          </a:endParaRPr>
        </a:p>
      </dgm:t>
    </dgm:pt>
    <dgm:pt modelId="{ECEA49A5-D2FD-4470-A5D3-E25F20815211}" type="parTrans" cxnId="{6C4C0546-FA44-4F7C-8A71-8C444633A7B1}">
      <dgm:prSet/>
      <dgm:spPr/>
      <dgm:t>
        <a:bodyPr/>
        <a:lstStyle/>
        <a:p>
          <a:endParaRPr lang="es-MX" sz="1800">
            <a:latin typeface="+mn-lt"/>
            <a:cs typeface="Calibri" pitchFamily="34" charset="0"/>
          </a:endParaRPr>
        </a:p>
      </dgm:t>
    </dgm:pt>
    <dgm:pt modelId="{AB0E70BD-73D2-4200-A0E0-9F3B21ABA815}" type="sibTrans" cxnId="{6C4C0546-FA44-4F7C-8A71-8C444633A7B1}">
      <dgm:prSet/>
      <dgm:spPr/>
      <dgm:t>
        <a:bodyPr/>
        <a:lstStyle/>
        <a:p>
          <a:endParaRPr lang="es-MX" sz="1800">
            <a:latin typeface="+mn-lt"/>
            <a:cs typeface="Calibri" pitchFamily="34" charset="0"/>
          </a:endParaRPr>
        </a:p>
      </dgm:t>
    </dgm:pt>
    <dgm:pt modelId="{F93E5D48-160C-4979-A9C8-B6A2BF305DA5}">
      <dgm:prSet phldrT="[Texto]" custT="1"/>
      <dgm:spPr/>
      <dgm:t>
        <a:bodyPr/>
        <a:lstStyle/>
        <a:p>
          <a:r>
            <a:rPr lang="es-MX" sz="1800" dirty="0" smtClean="0">
              <a:latin typeface="+mn-lt"/>
              <a:cs typeface="Calibri" pitchFamily="34" charset="0"/>
            </a:rPr>
            <a:t>% integral.</a:t>
          </a:r>
          <a:endParaRPr lang="es-MX" sz="1800" dirty="0">
            <a:latin typeface="+mn-lt"/>
            <a:cs typeface="Calibri" pitchFamily="34" charset="0"/>
          </a:endParaRPr>
        </a:p>
      </dgm:t>
    </dgm:pt>
    <dgm:pt modelId="{BE3E10C1-1FF4-462F-BEB6-B4FAD1C67020}" type="parTrans" cxnId="{320C65E0-A711-4E98-B2D7-586E0505FCE8}">
      <dgm:prSet/>
      <dgm:spPr/>
      <dgm:t>
        <a:bodyPr/>
        <a:lstStyle/>
        <a:p>
          <a:endParaRPr lang="es-MX" sz="1800">
            <a:latin typeface="+mn-lt"/>
            <a:cs typeface="Calibri" pitchFamily="34" charset="0"/>
          </a:endParaRPr>
        </a:p>
      </dgm:t>
    </dgm:pt>
    <dgm:pt modelId="{E6891B43-5EC0-4270-828F-8133DE7D0828}" type="sibTrans" cxnId="{320C65E0-A711-4E98-B2D7-586E0505FCE8}">
      <dgm:prSet/>
      <dgm:spPr/>
      <dgm:t>
        <a:bodyPr/>
        <a:lstStyle/>
        <a:p>
          <a:endParaRPr lang="es-MX" sz="1800">
            <a:latin typeface="+mn-lt"/>
            <a:cs typeface="Calibri" pitchFamily="34" charset="0"/>
          </a:endParaRPr>
        </a:p>
      </dgm:t>
    </dgm:pt>
    <dgm:pt modelId="{BA6EE519-F6F5-4FF6-A54C-B11F96CD47B8}">
      <dgm:prSet phldrT="[Texto]" custT="1"/>
      <dgm:spPr/>
      <dgm:t>
        <a:bodyPr/>
        <a:lstStyle/>
        <a:p>
          <a:r>
            <a:rPr lang="es-MX" sz="1800" dirty="0" smtClean="0">
              <a:latin typeface="+mn-lt"/>
              <a:cs typeface="Calibri" pitchFamily="34" charset="0"/>
            </a:rPr>
            <a:t>Razones simples.</a:t>
          </a:r>
          <a:endParaRPr lang="es-MX" sz="1800" dirty="0">
            <a:latin typeface="+mn-lt"/>
            <a:cs typeface="Calibri" pitchFamily="34" charset="0"/>
          </a:endParaRPr>
        </a:p>
      </dgm:t>
    </dgm:pt>
    <dgm:pt modelId="{F7F26D34-6513-465B-94DF-35CF6BDF3738}" type="parTrans" cxnId="{F970CA86-6FB0-4A5A-98A1-6F970B42B07A}">
      <dgm:prSet/>
      <dgm:spPr/>
      <dgm:t>
        <a:bodyPr/>
        <a:lstStyle/>
        <a:p>
          <a:endParaRPr lang="es-MX" sz="1800">
            <a:latin typeface="+mn-lt"/>
            <a:cs typeface="Calibri" pitchFamily="34" charset="0"/>
          </a:endParaRPr>
        </a:p>
      </dgm:t>
    </dgm:pt>
    <dgm:pt modelId="{EC074AC0-E58D-4C0A-B29D-85F6E3FDE1F1}" type="sibTrans" cxnId="{F970CA86-6FB0-4A5A-98A1-6F970B42B07A}">
      <dgm:prSet/>
      <dgm:spPr/>
      <dgm:t>
        <a:bodyPr/>
        <a:lstStyle/>
        <a:p>
          <a:endParaRPr lang="es-MX" sz="1800">
            <a:latin typeface="+mn-lt"/>
            <a:cs typeface="Calibri" pitchFamily="34" charset="0"/>
          </a:endParaRPr>
        </a:p>
      </dgm:t>
    </dgm:pt>
    <dgm:pt modelId="{9692FE01-F190-4AA0-B263-1F2F0C17FD40}">
      <dgm:prSet phldrT="[Texto]" custT="1"/>
      <dgm:spPr/>
      <dgm:t>
        <a:bodyPr/>
        <a:lstStyle/>
        <a:p>
          <a:r>
            <a:rPr lang="es-MX" sz="1800" dirty="0" smtClean="0">
              <a:latin typeface="+mn-lt"/>
              <a:cs typeface="Calibri" pitchFamily="34" charset="0"/>
            </a:rPr>
            <a:t>Horizontal ó</a:t>
          </a:r>
        </a:p>
        <a:p>
          <a:r>
            <a:rPr lang="es-MX" sz="1800" dirty="0" smtClean="0">
              <a:latin typeface="+mn-lt"/>
              <a:cs typeface="Calibri" pitchFamily="34" charset="0"/>
            </a:rPr>
            <a:t>dinamico</a:t>
          </a:r>
          <a:endParaRPr lang="es-MX" sz="1800" dirty="0">
            <a:latin typeface="+mn-lt"/>
            <a:cs typeface="Calibri" pitchFamily="34" charset="0"/>
          </a:endParaRPr>
        </a:p>
      </dgm:t>
    </dgm:pt>
    <dgm:pt modelId="{9FE4C611-6482-4A27-A013-CF3A56AF2669}" type="parTrans" cxnId="{320878CF-83E7-49EE-BC46-A497FE265684}">
      <dgm:prSet/>
      <dgm:spPr/>
      <dgm:t>
        <a:bodyPr/>
        <a:lstStyle/>
        <a:p>
          <a:endParaRPr lang="es-MX" sz="1800">
            <a:latin typeface="+mn-lt"/>
            <a:cs typeface="Calibri" pitchFamily="34" charset="0"/>
          </a:endParaRPr>
        </a:p>
      </dgm:t>
    </dgm:pt>
    <dgm:pt modelId="{5C6A9756-5EF9-4918-831A-DECB7E80D0BB}" type="sibTrans" cxnId="{320878CF-83E7-49EE-BC46-A497FE265684}">
      <dgm:prSet/>
      <dgm:spPr/>
      <dgm:t>
        <a:bodyPr/>
        <a:lstStyle/>
        <a:p>
          <a:endParaRPr lang="es-MX" sz="1800">
            <a:latin typeface="+mn-lt"/>
            <a:cs typeface="Calibri" pitchFamily="34" charset="0"/>
          </a:endParaRPr>
        </a:p>
      </dgm:t>
    </dgm:pt>
    <dgm:pt modelId="{C388D6DE-ECC3-42BE-AB9D-92160B0A2007}">
      <dgm:prSet phldrT="[Texto]" custT="1"/>
      <dgm:spPr/>
      <dgm:t>
        <a:bodyPr/>
        <a:lstStyle/>
        <a:p>
          <a:r>
            <a:rPr lang="es-MX" sz="1800" dirty="0" smtClean="0">
              <a:latin typeface="+mn-lt"/>
              <a:cs typeface="Calibri" pitchFamily="34" charset="0"/>
            </a:rPr>
            <a:t>Procedimientos de aumentos y disminuciones.</a:t>
          </a:r>
          <a:endParaRPr lang="es-MX" sz="1800" dirty="0">
            <a:latin typeface="+mn-lt"/>
            <a:cs typeface="Calibri" pitchFamily="34" charset="0"/>
          </a:endParaRPr>
        </a:p>
      </dgm:t>
    </dgm:pt>
    <dgm:pt modelId="{C69A4D3B-B8EA-4829-8A27-45881B5CBF4D}" type="parTrans" cxnId="{10975813-7EB7-4D9A-B852-5BA6E7C125EB}">
      <dgm:prSet/>
      <dgm:spPr/>
      <dgm:t>
        <a:bodyPr/>
        <a:lstStyle/>
        <a:p>
          <a:endParaRPr lang="es-MX" sz="1800">
            <a:latin typeface="+mn-lt"/>
            <a:cs typeface="Calibri" pitchFamily="34" charset="0"/>
          </a:endParaRPr>
        </a:p>
      </dgm:t>
    </dgm:pt>
    <dgm:pt modelId="{B74FB5C4-4B02-4116-9876-4A1D75637E2A}" type="sibTrans" cxnId="{10975813-7EB7-4D9A-B852-5BA6E7C125EB}">
      <dgm:prSet/>
      <dgm:spPr/>
      <dgm:t>
        <a:bodyPr/>
        <a:lstStyle/>
        <a:p>
          <a:endParaRPr lang="es-MX" sz="1800">
            <a:latin typeface="+mn-lt"/>
            <a:cs typeface="Calibri" pitchFamily="34" charset="0"/>
          </a:endParaRPr>
        </a:p>
      </dgm:t>
    </dgm:pt>
    <dgm:pt modelId="{29F9E681-E32D-4CDB-91D5-75E1EDED514A}">
      <dgm:prSet phldrT="[Texto]" custT="1"/>
      <dgm:spPr/>
      <dgm:t>
        <a:bodyPr/>
        <a:lstStyle/>
        <a:p>
          <a:r>
            <a:rPr lang="es-MX" sz="1800" dirty="0" smtClean="0">
              <a:latin typeface="+mn-lt"/>
              <a:cs typeface="Calibri" pitchFamily="34" charset="0"/>
            </a:rPr>
            <a:t>Razones estandar.</a:t>
          </a:r>
          <a:endParaRPr lang="es-MX" sz="1800" dirty="0">
            <a:latin typeface="+mn-lt"/>
            <a:cs typeface="Calibri" pitchFamily="34" charset="0"/>
          </a:endParaRPr>
        </a:p>
      </dgm:t>
    </dgm:pt>
    <dgm:pt modelId="{D069B04B-804E-490F-A10D-737028DC8A13}" type="parTrans" cxnId="{F173EC38-6A94-4A71-8BD4-0E3B9ACA2CB9}">
      <dgm:prSet/>
      <dgm:spPr/>
      <dgm:t>
        <a:bodyPr/>
        <a:lstStyle/>
        <a:p>
          <a:endParaRPr lang="es-MX" sz="1800">
            <a:latin typeface="+mn-lt"/>
            <a:cs typeface="Calibri" pitchFamily="34" charset="0"/>
          </a:endParaRPr>
        </a:p>
      </dgm:t>
    </dgm:pt>
    <dgm:pt modelId="{63AF0300-A405-4B72-8BA5-E4F1DF4A6DE2}" type="sibTrans" cxnId="{F173EC38-6A94-4A71-8BD4-0E3B9ACA2CB9}">
      <dgm:prSet/>
      <dgm:spPr/>
      <dgm:t>
        <a:bodyPr/>
        <a:lstStyle/>
        <a:p>
          <a:endParaRPr lang="es-MX" sz="1800">
            <a:latin typeface="+mn-lt"/>
            <a:cs typeface="Calibri" pitchFamily="34" charset="0"/>
          </a:endParaRPr>
        </a:p>
      </dgm:t>
    </dgm:pt>
    <dgm:pt modelId="{E4743494-264D-41C7-B4E3-63D40F8A716E}" type="pres">
      <dgm:prSet presAssocID="{4BD4EB33-DCC8-4A18-A831-75D36747D592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322F4F91-B15D-4444-9069-3E1EDC6B6AB1}" type="pres">
      <dgm:prSet presAssocID="{EA29C81C-7EC0-4CB9-832C-E6C725DB9831}" presName="linNode" presStyleCnt="0"/>
      <dgm:spPr/>
      <dgm:t>
        <a:bodyPr/>
        <a:lstStyle/>
        <a:p>
          <a:endParaRPr lang="es-MX"/>
        </a:p>
      </dgm:t>
    </dgm:pt>
    <dgm:pt modelId="{C8CBE3C9-1F07-46B8-90F6-A60BBCCE3C3E}" type="pres">
      <dgm:prSet presAssocID="{EA29C81C-7EC0-4CB9-832C-E6C725DB9831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C6A81EB-BBE0-4527-9E71-8F73032726BF}" type="pres">
      <dgm:prSet presAssocID="{EA29C81C-7EC0-4CB9-832C-E6C725DB9831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C517C7A-054B-4156-8EBA-6930AFEFFEC8}" type="pres">
      <dgm:prSet presAssocID="{AB0E70BD-73D2-4200-A0E0-9F3B21ABA815}" presName="spacing" presStyleCnt="0"/>
      <dgm:spPr/>
      <dgm:t>
        <a:bodyPr/>
        <a:lstStyle/>
        <a:p>
          <a:endParaRPr lang="es-MX"/>
        </a:p>
      </dgm:t>
    </dgm:pt>
    <dgm:pt modelId="{DF079B06-1C03-4C25-8C13-647B626F42B3}" type="pres">
      <dgm:prSet presAssocID="{9692FE01-F190-4AA0-B263-1F2F0C17FD40}" presName="linNode" presStyleCnt="0"/>
      <dgm:spPr/>
      <dgm:t>
        <a:bodyPr/>
        <a:lstStyle/>
        <a:p>
          <a:endParaRPr lang="es-MX"/>
        </a:p>
      </dgm:t>
    </dgm:pt>
    <dgm:pt modelId="{4CBD2826-6CFE-4FB2-AF15-61FA031CB32A}" type="pres">
      <dgm:prSet presAssocID="{9692FE01-F190-4AA0-B263-1F2F0C17FD40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9CBD714-9888-4D48-AFFE-069675B42163}" type="pres">
      <dgm:prSet presAssocID="{9692FE01-F190-4AA0-B263-1F2F0C17FD40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2416F02E-52CE-4E60-853F-22DE8E58B4CC}" type="presOf" srcId="{F93E5D48-160C-4979-A9C8-B6A2BF305DA5}" destId="{4C6A81EB-BBE0-4527-9E71-8F73032726BF}" srcOrd="0" destOrd="0" presId="urn:microsoft.com/office/officeart/2005/8/layout/vList6"/>
    <dgm:cxn modelId="{EAE65BEA-A4C7-479E-8AD2-C1FE758E3377}" type="presOf" srcId="{BA6EE519-F6F5-4FF6-A54C-B11F96CD47B8}" destId="{4C6A81EB-BBE0-4527-9E71-8F73032726BF}" srcOrd="0" destOrd="1" presId="urn:microsoft.com/office/officeart/2005/8/layout/vList6"/>
    <dgm:cxn modelId="{F970CA86-6FB0-4A5A-98A1-6F970B42B07A}" srcId="{EA29C81C-7EC0-4CB9-832C-E6C725DB9831}" destId="{BA6EE519-F6F5-4FF6-A54C-B11F96CD47B8}" srcOrd="1" destOrd="0" parTransId="{F7F26D34-6513-465B-94DF-35CF6BDF3738}" sibTransId="{EC074AC0-E58D-4C0A-B29D-85F6E3FDE1F1}"/>
    <dgm:cxn modelId="{320C65E0-A711-4E98-B2D7-586E0505FCE8}" srcId="{EA29C81C-7EC0-4CB9-832C-E6C725DB9831}" destId="{F93E5D48-160C-4979-A9C8-B6A2BF305DA5}" srcOrd="0" destOrd="0" parTransId="{BE3E10C1-1FF4-462F-BEB6-B4FAD1C67020}" sibTransId="{E6891B43-5EC0-4270-828F-8133DE7D0828}"/>
    <dgm:cxn modelId="{DD4E9DA3-EFFA-4FFF-9353-FF9E2F68DE5D}" type="presOf" srcId="{4BD4EB33-DCC8-4A18-A831-75D36747D592}" destId="{E4743494-264D-41C7-B4E3-63D40F8A716E}" srcOrd="0" destOrd="0" presId="urn:microsoft.com/office/officeart/2005/8/layout/vList6"/>
    <dgm:cxn modelId="{0C77E34E-3326-480E-A103-7C793D1C21FD}" type="presOf" srcId="{9692FE01-F190-4AA0-B263-1F2F0C17FD40}" destId="{4CBD2826-6CFE-4FB2-AF15-61FA031CB32A}" srcOrd="0" destOrd="0" presId="urn:microsoft.com/office/officeart/2005/8/layout/vList6"/>
    <dgm:cxn modelId="{6C4C0546-FA44-4F7C-8A71-8C444633A7B1}" srcId="{4BD4EB33-DCC8-4A18-A831-75D36747D592}" destId="{EA29C81C-7EC0-4CB9-832C-E6C725DB9831}" srcOrd="0" destOrd="0" parTransId="{ECEA49A5-D2FD-4470-A5D3-E25F20815211}" sibTransId="{AB0E70BD-73D2-4200-A0E0-9F3B21ABA815}"/>
    <dgm:cxn modelId="{61BD9115-7586-4831-90AB-55665EBBC04A}" type="presOf" srcId="{C388D6DE-ECC3-42BE-AB9D-92160B0A2007}" destId="{89CBD714-9888-4D48-AFFE-069675B42163}" srcOrd="0" destOrd="0" presId="urn:microsoft.com/office/officeart/2005/8/layout/vList6"/>
    <dgm:cxn modelId="{F173EC38-6A94-4A71-8BD4-0E3B9ACA2CB9}" srcId="{EA29C81C-7EC0-4CB9-832C-E6C725DB9831}" destId="{29F9E681-E32D-4CDB-91D5-75E1EDED514A}" srcOrd="2" destOrd="0" parTransId="{D069B04B-804E-490F-A10D-737028DC8A13}" sibTransId="{63AF0300-A405-4B72-8BA5-E4F1DF4A6DE2}"/>
    <dgm:cxn modelId="{9C1A9A5D-AE03-4529-BFDF-417BF0ECE58D}" type="presOf" srcId="{EA29C81C-7EC0-4CB9-832C-E6C725DB9831}" destId="{C8CBE3C9-1F07-46B8-90F6-A60BBCCE3C3E}" srcOrd="0" destOrd="0" presId="urn:microsoft.com/office/officeart/2005/8/layout/vList6"/>
    <dgm:cxn modelId="{10975813-7EB7-4D9A-B852-5BA6E7C125EB}" srcId="{9692FE01-F190-4AA0-B263-1F2F0C17FD40}" destId="{C388D6DE-ECC3-42BE-AB9D-92160B0A2007}" srcOrd="0" destOrd="0" parTransId="{C69A4D3B-B8EA-4829-8A27-45881B5CBF4D}" sibTransId="{B74FB5C4-4B02-4116-9876-4A1D75637E2A}"/>
    <dgm:cxn modelId="{320878CF-83E7-49EE-BC46-A497FE265684}" srcId="{4BD4EB33-DCC8-4A18-A831-75D36747D592}" destId="{9692FE01-F190-4AA0-B263-1F2F0C17FD40}" srcOrd="1" destOrd="0" parTransId="{9FE4C611-6482-4A27-A013-CF3A56AF2669}" sibTransId="{5C6A9756-5EF9-4918-831A-DECB7E80D0BB}"/>
    <dgm:cxn modelId="{3072B71F-4F0D-466D-AB5A-9AFD99BD8241}" type="presOf" srcId="{29F9E681-E32D-4CDB-91D5-75E1EDED514A}" destId="{4C6A81EB-BBE0-4527-9E71-8F73032726BF}" srcOrd="0" destOrd="2" presId="urn:microsoft.com/office/officeart/2005/8/layout/vList6"/>
    <dgm:cxn modelId="{54DB4D60-253B-428B-8E4B-46CEC8EDBAB8}" type="presParOf" srcId="{E4743494-264D-41C7-B4E3-63D40F8A716E}" destId="{322F4F91-B15D-4444-9069-3E1EDC6B6AB1}" srcOrd="0" destOrd="0" presId="urn:microsoft.com/office/officeart/2005/8/layout/vList6"/>
    <dgm:cxn modelId="{A8DFFF17-C088-4E03-BF9F-0B6DB7980942}" type="presParOf" srcId="{322F4F91-B15D-4444-9069-3E1EDC6B6AB1}" destId="{C8CBE3C9-1F07-46B8-90F6-A60BBCCE3C3E}" srcOrd="0" destOrd="0" presId="urn:microsoft.com/office/officeart/2005/8/layout/vList6"/>
    <dgm:cxn modelId="{5A4B72DF-8D6E-4A18-A450-15DC74E91BF6}" type="presParOf" srcId="{322F4F91-B15D-4444-9069-3E1EDC6B6AB1}" destId="{4C6A81EB-BBE0-4527-9E71-8F73032726BF}" srcOrd="1" destOrd="0" presId="urn:microsoft.com/office/officeart/2005/8/layout/vList6"/>
    <dgm:cxn modelId="{7D4228E6-12EE-448E-8659-8D6E7CCA6D62}" type="presParOf" srcId="{E4743494-264D-41C7-B4E3-63D40F8A716E}" destId="{3C517C7A-054B-4156-8EBA-6930AFEFFEC8}" srcOrd="1" destOrd="0" presId="urn:microsoft.com/office/officeart/2005/8/layout/vList6"/>
    <dgm:cxn modelId="{14AF6460-D361-4656-AAFC-D954795374D0}" type="presParOf" srcId="{E4743494-264D-41C7-B4E3-63D40F8A716E}" destId="{DF079B06-1C03-4C25-8C13-647B626F42B3}" srcOrd="2" destOrd="0" presId="urn:microsoft.com/office/officeart/2005/8/layout/vList6"/>
    <dgm:cxn modelId="{5AE69E8A-4305-4DD5-B906-4A2A66B2130D}" type="presParOf" srcId="{DF079B06-1C03-4C25-8C13-647B626F42B3}" destId="{4CBD2826-6CFE-4FB2-AF15-61FA031CB32A}" srcOrd="0" destOrd="0" presId="urn:microsoft.com/office/officeart/2005/8/layout/vList6"/>
    <dgm:cxn modelId="{F3DB6649-8012-4A1B-85C5-67106A279BDE}" type="presParOf" srcId="{DF079B06-1C03-4C25-8C13-647B626F42B3}" destId="{89CBD714-9888-4D48-AFFE-069675B4216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76E2C30-656E-413A-B0CB-A5665AD20F14}" type="doc">
      <dgm:prSet loTypeId="urn:microsoft.com/office/officeart/2005/8/layout/v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82E97565-4C0D-418A-B07B-E42DBB1D2150}">
      <dgm:prSet phldrT="[Texto]" custT="1"/>
      <dgm:spPr/>
      <dgm:t>
        <a:bodyPr/>
        <a:lstStyle/>
        <a:p>
          <a:r>
            <a:rPr lang="es-MX" sz="1600" dirty="0" smtClean="0">
              <a:latin typeface="+mn-lt"/>
              <a:cs typeface="Calibri" pitchFamily="34" charset="0"/>
            </a:rPr>
            <a:t>Historico.</a:t>
          </a:r>
          <a:endParaRPr lang="es-MX" sz="1600" dirty="0">
            <a:latin typeface="+mn-lt"/>
            <a:cs typeface="Calibri" pitchFamily="34" charset="0"/>
          </a:endParaRPr>
        </a:p>
      </dgm:t>
    </dgm:pt>
    <dgm:pt modelId="{A2B70ACD-A823-4FBE-B098-02C49BA93D51}" type="parTrans" cxnId="{A0A6F96E-87F9-480A-81F9-F83EE890A121}">
      <dgm:prSet/>
      <dgm:spPr/>
      <dgm:t>
        <a:bodyPr/>
        <a:lstStyle/>
        <a:p>
          <a:endParaRPr lang="es-MX" sz="1600">
            <a:latin typeface="+mn-lt"/>
            <a:cs typeface="Calibri" pitchFamily="34" charset="0"/>
          </a:endParaRPr>
        </a:p>
      </dgm:t>
    </dgm:pt>
    <dgm:pt modelId="{6E042632-979D-42D2-BD9F-FB4D6C91B4A1}" type="sibTrans" cxnId="{A0A6F96E-87F9-480A-81F9-F83EE890A121}">
      <dgm:prSet/>
      <dgm:spPr/>
      <dgm:t>
        <a:bodyPr/>
        <a:lstStyle/>
        <a:p>
          <a:endParaRPr lang="es-MX" sz="1600">
            <a:latin typeface="+mn-lt"/>
            <a:cs typeface="Calibri" pitchFamily="34" charset="0"/>
          </a:endParaRPr>
        </a:p>
      </dgm:t>
    </dgm:pt>
    <dgm:pt modelId="{70B20F64-BE8C-4C5C-9762-108A35C35441}">
      <dgm:prSet phldrT="[Texto]" custT="1"/>
      <dgm:spPr/>
      <dgm:t>
        <a:bodyPr/>
        <a:lstStyle/>
        <a:p>
          <a:r>
            <a:rPr lang="es-MX" sz="1600" dirty="0" smtClean="0">
              <a:latin typeface="+mn-lt"/>
              <a:cs typeface="Calibri" pitchFamily="34" charset="0"/>
            </a:rPr>
            <a:t>Serie de índices, cifras y valores.</a:t>
          </a:r>
          <a:endParaRPr lang="es-MX" sz="1600" dirty="0">
            <a:latin typeface="+mn-lt"/>
            <a:cs typeface="Calibri" pitchFamily="34" charset="0"/>
          </a:endParaRPr>
        </a:p>
      </dgm:t>
    </dgm:pt>
    <dgm:pt modelId="{4CFFD56F-876B-4C44-95BF-0D90437D182C}" type="parTrans" cxnId="{C8DA2E06-30C7-4714-8485-6A8F58AE1C5B}">
      <dgm:prSet/>
      <dgm:spPr/>
      <dgm:t>
        <a:bodyPr/>
        <a:lstStyle/>
        <a:p>
          <a:endParaRPr lang="es-MX" sz="1600">
            <a:latin typeface="+mn-lt"/>
            <a:cs typeface="Calibri" pitchFamily="34" charset="0"/>
          </a:endParaRPr>
        </a:p>
      </dgm:t>
    </dgm:pt>
    <dgm:pt modelId="{A9521E35-4779-4801-9E72-B6D3885B408B}" type="sibTrans" cxnId="{C8DA2E06-30C7-4714-8485-6A8F58AE1C5B}">
      <dgm:prSet/>
      <dgm:spPr/>
      <dgm:t>
        <a:bodyPr/>
        <a:lstStyle/>
        <a:p>
          <a:endParaRPr lang="es-MX" sz="1600">
            <a:latin typeface="+mn-lt"/>
            <a:cs typeface="Calibri" pitchFamily="34" charset="0"/>
          </a:endParaRPr>
        </a:p>
      </dgm:t>
    </dgm:pt>
    <dgm:pt modelId="{07EDAF5B-3F6A-4BD3-92C1-5FD5CF4E53C9}">
      <dgm:prSet phldrT="[Texto]" custT="1"/>
      <dgm:spPr/>
      <dgm:t>
        <a:bodyPr/>
        <a:lstStyle/>
        <a:p>
          <a:r>
            <a:rPr lang="es-MX" sz="1600" dirty="0" smtClean="0">
              <a:latin typeface="+mn-lt"/>
              <a:cs typeface="Calibri" pitchFamily="34" charset="0"/>
            </a:rPr>
            <a:t>Método de análisis</a:t>
          </a:r>
          <a:endParaRPr lang="es-MX" sz="1600" dirty="0">
            <a:latin typeface="+mn-lt"/>
            <a:cs typeface="Calibri" pitchFamily="34" charset="0"/>
          </a:endParaRPr>
        </a:p>
      </dgm:t>
    </dgm:pt>
    <dgm:pt modelId="{A47E390F-3D28-4356-A5DD-891A531C74AF}" type="parTrans" cxnId="{E73DC5EE-B5D9-43EE-B2B8-79E2BDADDA8F}">
      <dgm:prSet/>
      <dgm:spPr/>
      <dgm:t>
        <a:bodyPr/>
        <a:lstStyle/>
        <a:p>
          <a:endParaRPr lang="es-MX" sz="1600">
            <a:latin typeface="+mn-lt"/>
            <a:cs typeface="Calibri" pitchFamily="34" charset="0"/>
          </a:endParaRPr>
        </a:p>
      </dgm:t>
    </dgm:pt>
    <dgm:pt modelId="{A65EB7A5-F02C-4F27-831F-9F0E3A337936}" type="sibTrans" cxnId="{E73DC5EE-B5D9-43EE-B2B8-79E2BDADDA8F}">
      <dgm:prSet/>
      <dgm:spPr/>
      <dgm:t>
        <a:bodyPr/>
        <a:lstStyle/>
        <a:p>
          <a:endParaRPr lang="es-MX" sz="1600">
            <a:latin typeface="+mn-lt"/>
            <a:cs typeface="Calibri" pitchFamily="34" charset="0"/>
          </a:endParaRPr>
        </a:p>
      </dgm:t>
    </dgm:pt>
    <dgm:pt modelId="{729D2FFF-BA9E-472B-A662-49D66AE55013}">
      <dgm:prSet phldrT="[Texto]" custT="1"/>
      <dgm:spPr/>
      <dgm:t>
        <a:bodyPr/>
        <a:lstStyle/>
        <a:p>
          <a:r>
            <a:rPr lang="es-MX" sz="1600" dirty="0" smtClean="0">
              <a:latin typeface="+mn-lt"/>
              <a:cs typeface="Calibri" pitchFamily="34" charset="0"/>
            </a:rPr>
            <a:t>Control presupuestal.</a:t>
          </a:r>
          <a:endParaRPr lang="es-MX" sz="1600" dirty="0">
            <a:latin typeface="+mn-lt"/>
            <a:cs typeface="Calibri" pitchFamily="34" charset="0"/>
          </a:endParaRPr>
        </a:p>
      </dgm:t>
    </dgm:pt>
    <dgm:pt modelId="{A07875D7-D22A-4B63-8C3D-3E76A4A45289}" type="parTrans" cxnId="{33B7E30C-4F0E-4ADB-9080-0384FB56A9B7}">
      <dgm:prSet/>
      <dgm:spPr/>
      <dgm:t>
        <a:bodyPr/>
        <a:lstStyle/>
        <a:p>
          <a:endParaRPr lang="es-MX" sz="1600">
            <a:latin typeface="+mn-lt"/>
            <a:cs typeface="Calibri" pitchFamily="34" charset="0"/>
          </a:endParaRPr>
        </a:p>
      </dgm:t>
    </dgm:pt>
    <dgm:pt modelId="{B372BE9F-8B44-4F72-89E4-1E5C71D6EA65}" type="sibTrans" cxnId="{33B7E30C-4F0E-4ADB-9080-0384FB56A9B7}">
      <dgm:prSet/>
      <dgm:spPr/>
      <dgm:t>
        <a:bodyPr/>
        <a:lstStyle/>
        <a:p>
          <a:endParaRPr lang="es-MX" sz="1600">
            <a:latin typeface="+mn-lt"/>
            <a:cs typeface="Calibri" pitchFamily="34" charset="0"/>
          </a:endParaRPr>
        </a:p>
      </dgm:t>
    </dgm:pt>
    <dgm:pt modelId="{F2ED22D2-B43E-4B91-A62D-775669EACB0B}">
      <dgm:prSet phldrT="[Texto]" custT="1"/>
      <dgm:spPr/>
      <dgm:t>
        <a:bodyPr/>
        <a:lstStyle/>
        <a:p>
          <a:r>
            <a:rPr lang="es-MX" sz="1600" dirty="0" smtClean="0">
              <a:latin typeface="+mn-lt"/>
              <a:cs typeface="Calibri" pitchFamily="34" charset="0"/>
            </a:rPr>
            <a:t>Punto de equilibrio.</a:t>
          </a:r>
          <a:endParaRPr lang="es-MX" sz="1600" dirty="0">
            <a:latin typeface="+mn-lt"/>
            <a:cs typeface="Calibri" pitchFamily="34" charset="0"/>
          </a:endParaRPr>
        </a:p>
      </dgm:t>
    </dgm:pt>
    <dgm:pt modelId="{745FEF82-50D5-4DD4-9BCF-159E66FC62D5}" type="parTrans" cxnId="{D0B165E6-C705-46FA-86B7-70E4282F979B}">
      <dgm:prSet/>
      <dgm:spPr/>
      <dgm:t>
        <a:bodyPr/>
        <a:lstStyle/>
        <a:p>
          <a:endParaRPr lang="es-MX" sz="1600">
            <a:latin typeface="+mn-lt"/>
            <a:cs typeface="Calibri" pitchFamily="34" charset="0"/>
          </a:endParaRPr>
        </a:p>
      </dgm:t>
    </dgm:pt>
    <dgm:pt modelId="{55E4E041-B5EF-4768-A643-079DDDF0DA32}" type="sibTrans" cxnId="{D0B165E6-C705-46FA-86B7-70E4282F979B}">
      <dgm:prSet/>
      <dgm:spPr/>
      <dgm:t>
        <a:bodyPr/>
        <a:lstStyle/>
        <a:p>
          <a:endParaRPr lang="es-MX" sz="1600">
            <a:latin typeface="+mn-lt"/>
            <a:cs typeface="Calibri" pitchFamily="34" charset="0"/>
          </a:endParaRPr>
        </a:p>
      </dgm:t>
    </dgm:pt>
    <dgm:pt modelId="{80FED6C4-9310-4529-9AF8-81D36670831E}">
      <dgm:prSet phldrT="[Texto]" custT="1"/>
      <dgm:spPr/>
      <dgm:t>
        <a:bodyPr/>
        <a:lstStyle/>
        <a:p>
          <a:r>
            <a:rPr lang="es-MX" sz="1600" dirty="0" smtClean="0">
              <a:latin typeface="+mn-lt"/>
              <a:cs typeface="Calibri" pitchFamily="34" charset="0"/>
            </a:rPr>
            <a:t>Control financiero Du- Pont.</a:t>
          </a:r>
          <a:endParaRPr lang="es-MX" sz="1600" dirty="0">
            <a:latin typeface="+mn-lt"/>
            <a:cs typeface="Calibri" pitchFamily="34" charset="0"/>
          </a:endParaRPr>
        </a:p>
      </dgm:t>
    </dgm:pt>
    <dgm:pt modelId="{773E7EBC-CC8D-4E6D-8312-DFA9162818F4}" type="parTrans" cxnId="{B41AE135-0409-4E5C-A2D7-9AF2E417D8F5}">
      <dgm:prSet/>
      <dgm:spPr/>
      <dgm:t>
        <a:bodyPr/>
        <a:lstStyle/>
        <a:p>
          <a:endParaRPr lang="es-MX" sz="1600">
            <a:latin typeface="+mn-lt"/>
            <a:cs typeface="Calibri" pitchFamily="34" charset="0"/>
          </a:endParaRPr>
        </a:p>
      </dgm:t>
    </dgm:pt>
    <dgm:pt modelId="{B1B96146-8E6E-4E70-9501-4B6500036C61}" type="sibTrans" cxnId="{B41AE135-0409-4E5C-A2D7-9AF2E417D8F5}">
      <dgm:prSet/>
      <dgm:spPr/>
      <dgm:t>
        <a:bodyPr/>
        <a:lstStyle/>
        <a:p>
          <a:endParaRPr lang="es-MX" sz="1600">
            <a:latin typeface="+mn-lt"/>
            <a:cs typeface="Calibri" pitchFamily="34" charset="0"/>
          </a:endParaRPr>
        </a:p>
      </dgm:t>
    </dgm:pt>
    <dgm:pt modelId="{135DBDC1-1683-42E0-9ABC-E0FCFE0719B1}" type="pres">
      <dgm:prSet presAssocID="{A76E2C30-656E-413A-B0CB-A5665AD20F14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013019BA-1F3D-4D6A-9C0E-E9243CB73324}" type="pres">
      <dgm:prSet presAssocID="{82E97565-4C0D-418A-B07B-E42DBB1D2150}" presName="linNode" presStyleCnt="0"/>
      <dgm:spPr/>
      <dgm:t>
        <a:bodyPr/>
        <a:lstStyle/>
        <a:p>
          <a:endParaRPr lang="es-MX"/>
        </a:p>
      </dgm:t>
    </dgm:pt>
    <dgm:pt modelId="{C1EA8023-0C9B-45A6-BBCA-DA37E1B0C0DF}" type="pres">
      <dgm:prSet presAssocID="{82E97565-4C0D-418A-B07B-E42DBB1D2150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9BC17FE-658B-4BB2-B95F-0105BE8E0339}" type="pres">
      <dgm:prSet presAssocID="{82E97565-4C0D-418A-B07B-E42DBB1D2150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499B0B3-CD6D-4646-B870-777C946287E3}" type="pres">
      <dgm:prSet presAssocID="{6E042632-979D-42D2-BD9F-FB4D6C91B4A1}" presName="spacing" presStyleCnt="0"/>
      <dgm:spPr/>
      <dgm:t>
        <a:bodyPr/>
        <a:lstStyle/>
        <a:p>
          <a:endParaRPr lang="es-MX"/>
        </a:p>
      </dgm:t>
    </dgm:pt>
    <dgm:pt modelId="{057EC36D-BA29-44CE-A396-56AB19BB7686}" type="pres">
      <dgm:prSet presAssocID="{07EDAF5B-3F6A-4BD3-92C1-5FD5CF4E53C9}" presName="linNode" presStyleCnt="0"/>
      <dgm:spPr/>
      <dgm:t>
        <a:bodyPr/>
        <a:lstStyle/>
        <a:p>
          <a:endParaRPr lang="es-MX"/>
        </a:p>
      </dgm:t>
    </dgm:pt>
    <dgm:pt modelId="{FD21C089-F143-43C8-91D1-8F5B2EEA6115}" type="pres">
      <dgm:prSet presAssocID="{07EDAF5B-3F6A-4BD3-92C1-5FD5CF4E53C9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3384101-1382-44D1-917A-EF17FB1632EB}" type="pres">
      <dgm:prSet presAssocID="{07EDAF5B-3F6A-4BD3-92C1-5FD5CF4E53C9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C8DA2E06-30C7-4714-8485-6A8F58AE1C5B}" srcId="{82E97565-4C0D-418A-B07B-E42DBB1D2150}" destId="{70B20F64-BE8C-4C5C-9762-108A35C35441}" srcOrd="0" destOrd="0" parTransId="{4CFFD56F-876B-4C44-95BF-0D90437D182C}" sibTransId="{A9521E35-4779-4801-9E72-B6D3885B408B}"/>
    <dgm:cxn modelId="{E73DC5EE-B5D9-43EE-B2B8-79E2BDADDA8F}" srcId="{A76E2C30-656E-413A-B0CB-A5665AD20F14}" destId="{07EDAF5B-3F6A-4BD3-92C1-5FD5CF4E53C9}" srcOrd="1" destOrd="0" parTransId="{A47E390F-3D28-4356-A5DD-891A531C74AF}" sibTransId="{A65EB7A5-F02C-4F27-831F-9F0E3A337936}"/>
    <dgm:cxn modelId="{33B7E30C-4F0E-4ADB-9080-0384FB56A9B7}" srcId="{07EDAF5B-3F6A-4BD3-92C1-5FD5CF4E53C9}" destId="{729D2FFF-BA9E-472B-A662-49D66AE55013}" srcOrd="0" destOrd="0" parTransId="{A07875D7-D22A-4B63-8C3D-3E76A4A45289}" sibTransId="{B372BE9F-8B44-4F72-89E4-1E5C71D6EA65}"/>
    <dgm:cxn modelId="{D0B165E6-C705-46FA-86B7-70E4282F979B}" srcId="{07EDAF5B-3F6A-4BD3-92C1-5FD5CF4E53C9}" destId="{F2ED22D2-B43E-4B91-A62D-775669EACB0B}" srcOrd="1" destOrd="0" parTransId="{745FEF82-50D5-4DD4-9BCF-159E66FC62D5}" sibTransId="{55E4E041-B5EF-4768-A643-079DDDF0DA32}"/>
    <dgm:cxn modelId="{C3363D70-B5F3-4521-89DF-F585118F3F64}" type="presOf" srcId="{F2ED22D2-B43E-4B91-A62D-775669EACB0B}" destId="{E3384101-1382-44D1-917A-EF17FB1632EB}" srcOrd="0" destOrd="1" presId="urn:microsoft.com/office/officeart/2005/8/layout/vList6"/>
    <dgm:cxn modelId="{A0A6F96E-87F9-480A-81F9-F83EE890A121}" srcId="{A76E2C30-656E-413A-B0CB-A5665AD20F14}" destId="{82E97565-4C0D-418A-B07B-E42DBB1D2150}" srcOrd="0" destOrd="0" parTransId="{A2B70ACD-A823-4FBE-B098-02C49BA93D51}" sibTransId="{6E042632-979D-42D2-BD9F-FB4D6C91B4A1}"/>
    <dgm:cxn modelId="{B41AE135-0409-4E5C-A2D7-9AF2E417D8F5}" srcId="{07EDAF5B-3F6A-4BD3-92C1-5FD5CF4E53C9}" destId="{80FED6C4-9310-4529-9AF8-81D36670831E}" srcOrd="2" destOrd="0" parTransId="{773E7EBC-CC8D-4E6D-8312-DFA9162818F4}" sibTransId="{B1B96146-8E6E-4E70-9501-4B6500036C61}"/>
    <dgm:cxn modelId="{C7C8C02F-1C04-4D0B-BB50-8756B2093121}" type="presOf" srcId="{80FED6C4-9310-4529-9AF8-81D36670831E}" destId="{E3384101-1382-44D1-917A-EF17FB1632EB}" srcOrd="0" destOrd="2" presId="urn:microsoft.com/office/officeart/2005/8/layout/vList6"/>
    <dgm:cxn modelId="{124FF1AA-0FB2-4B93-A2BA-2A6732C2FD9C}" type="presOf" srcId="{82E97565-4C0D-418A-B07B-E42DBB1D2150}" destId="{C1EA8023-0C9B-45A6-BBCA-DA37E1B0C0DF}" srcOrd="0" destOrd="0" presId="urn:microsoft.com/office/officeart/2005/8/layout/vList6"/>
    <dgm:cxn modelId="{71A79B9A-47D2-4CFB-B6CA-AABB570B7410}" type="presOf" srcId="{07EDAF5B-3F6A-4BD3-92C1-5FD5CF4E53C9}" destId="{FD21C089-F143-43C8-91D1-8F5B2EEA6115}" srcOrd="0" destOrd="0" presId="urn:microsoft.com/office/officeart/2005/8/layout/vList6"/>
    <dgm:cxn modelId="{9F4BC0BF-4D9E-4557-B52D-19ECE268DD71}" type="presOf" srcId="{729D2FFF-BA9E-472B-A662-49D66AE55013}" destId="{E3384101-1382-44D1-917A-EF17FB1632EB}" srcOrd="0" destOrd="0" presId="urn:microsoft.com/office/officeart/2005/8/layout/vList6"/>
    <dgm:cxn modelId="{CC214D92-1E94-4FBF-8C43-4675A015F7DF}" type="presOf" srcId="{70B20F64-BE8C-4C5C-9762-108A35C35441}" destId="{B9BC17FE-658B-4BB2-B95F-0105BE8E0339}" srcOrd="0" destOrd="0" presId="urn:microsoft.com/office/officeart/2005/8/layout/vList6"/>
    <dgm:cxn modelId="{AD1D06CB-E9A8-494C-A1E1-AAF1C3349E2E}" type="presOf" srcId="{A76E2C30-656E-413A-B0CB-A5665AD20F14}" destId="{135DBDC1-1683-42E0-9ABC-E0FCFE0719B1}" srcOrd="0" destOrd="0" presId="urn:microsoft.com/office/officeart/2005/8/layout/vList6"/>
    <dgm:cxn modelId="{D5E15BE6-9DC7-44BA-9CC7-FA8E3F6032AD}" type="presParOf" srcId="{135DBDC1-1683-42E0-9ABC-E0FCFE0719B1}" destId="{013019BA-1F3D-4D6A-9C0E-E9243CB73324}" srcOrd="0" destOrd="0" presId="urn:microsoft.com/office/officeart/2005/8/layout/vList6"/>
    <dgm:cxn modelId="{E94D585E-F7DC-4D30-985C-F9E22502BE43}" type="presParOf" srcId="{013019BA-1F3D-4D6A-9C0E-E9243CB73324}" destId="{C1EA8023-0C9B-45A6-BBCA-DA37E1B0C0DF}" srcOrd="0" destOrd="0" presId="urn:microsoft.com/office/officeart/2005/8/layout/vList6"/>
    <dgm:cxn modelId="{41F41779-0164-41C3-95B1-54F1D37AE2A0}" type="presParOf" srcId="{013019BA-1F3D-4D6A-9C0E-E9243CB73324}" destId="{B9BC17FE-658B-4BB2-B95F-0105BE8E0339}" srcOrd="1" destOrd="0" presId="urn:microsoft.com/office/officeart/2005/8/layout/vList6"/>
    <dgm:cxn modelId="{427AC23F-1775-4FAC-8199-8B7D93C0E42E}" type="presParOf" srcId="{135DBDC1-1683-42E0-9ABC-E0FCFE0719B1}" destId="{0499B0B3-CD6D-4646-B870-777C946287E3}" srcOrd="1" destOrd="0" presId="urn:microsoft.com/office/officeart/2005/8/layout/vList6"/>
    <dgm:cxn modelId="{92B11C1E-26AB-4077-A2F8-1535043F10EC}" type="presParOf" srcId="{135DBDC1-1683-42E0-9ABC-E0FCFE0719B1}" destId="{057EC36D-BA29-44CE-A396-56AB19BB7686}" srcOrd="2" destOrd="0" presId="urn:microsoft.com/office/officeart/2005/8/layout/vList6"/>
    <dgm:cxn modelId="{F17BAADA-3EBC-40A2-9864-9A2BA865ADF6}" type="presParOf" srcId="{057EC36D-BA29-44CE-A396-56AB19BB7686}" destId="{FD21C089-F143-43C8-91D1-8F5B2EEA6115}" srcOrd="0" destOrd="0" presId="urn:microsoft.com/office/officeart/2005/8/layout/vList6"/>
    <dgm:cxn modelId="{CFAEE062-2886-461B-8DB9-5EF1A4506333}" type="presParOf" srcId="{057EC36D-BA29-44CE-A396-56AB19BB7686}" destId="{E3384101-1382-44D1-917A-EF17FB1632E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516A2EF-FAED-4273-9291-589646786BE4}" type="doc">
      <dgm:prSet loTypeId="urn:microsoft.com/office/officeart/2005/8/layout/vList6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2D145FBF-E6D2-4ECA-B439-09C92B5E8D2E}">
      <dgm:prSet phldrT="[Texto]" custT="1"/>
      <dgm:spPr/>
      <dgm:t>
        <a:bodyPr/>
        <a:lstStyle/>
        <a:p>
          <a:r>
            <a:rPr lang="es-MX" sz="2400" dirty="0" smtClean="0">
              <a:latin typeface="+mn-lt"/>
              <a:cs typeface="Calibri" pitchFamily="34" charset="0"/>
            </a:rPr>
            <a:t>Método Bursátil.</a:t>
          </a:r>
          <a:endParaRPr lang="es-MX" sz="2400" dirty="0">
            <a:latin typeface="+mn-lt"/>
            <a:cs typeface="Calibri" pitchFamily="34" charset="0"/>
          </a:endParaRPr>
        </a:p>
      </dgm:t>
    </dgm:pt>
    <dgm:pt modelId="{E1B7173E-490A-407C-B4B3-12C85E631E6B}" type="parTrans" cxnId="{F61FF4DB-BC9F-462A-A01D-1E0C72132C22}">
      <dgm:prSet/>
      <dgm:spPr/>
      <dgm:t>
        <a:bodyPr/>
        <a:lstStyle/>
        <a:p>
          <a:endParaRPr lang="es-MX" sz="2400">
            <a:latin typeface="+mn-lt"/>
            <a:cs typeface="Calibri" pitchFamily="34" charset="0"/>
          </a:endParaRPr>
        </a:p>
      </dgm:t>
    </dgm:pt>
    <dgm:pt modelId="{44016069-8B77-4A6D-B39C-4168F3E62D89}" type="sibTrans" cxnId="{F61FF4DB-BC9F-462A-A01D-1E0C72132C22}">
      <dgm:prSet/>
      <dgm:spPr/>
      <dgm:t>
        <a:bodyPr/>
        <a:lstStyle/>
        <a:p>
          <a:endParaRPr lang="es-MX" sz="2400">
            <a:latin typeface="+mn-lt"/>
            <a:cs typeface="Calibri" pitchFamily="34" charset="0"/>
          </a:endParaRPr>
        </a:p>
      </dgm:t>
    </dgm:pt>
    <dgm:pt modelId="{C05A0337-1313-4AC5-9BCB-3F166C7CC4AF}">
      <dgm:prSet phldrT="[Texto]" custT="1"/>
      <dgm:spPr/>
      <dgm:t>
        <a:bodyPr/>
        <a:lstStyle/>
        <a:p>
          <a:r>
            <a:rPr lang="es-MX" sz="2400" dirty="0" smtClean="0">
              <a:latin typeface="+mn-lt"/>
              <a:cs typeface="Calibri" pitchFamily="34" charset="0"/>
            </a:rPr>
            <a:t>Análisis Técnico.</a:t>
          </a:r>
          <a:endParaRPr lang="es-MX" sz="2400" dirty="0">
            <a:latin typeface="+mn-lt"/>
            <a:cs typeface="Calibri" pitchFamily="34" charset="0"/>
          </a:endParaRPr>
        </a:p>
      </dgm:t>
    </dgm:pt>
    <dgm:pt modelId="{1818DD42-B39B-4BAD-BD2E-12D66306BE56}" type="parTrans" cxnId="{24E6CA6B-0F45-4A68-9438-18A08AACDA68}">
      <dgm:prSet/>
      <dgm:spPr/>
      <dgm:t>
        <a:bodyPr/>
        <a:lstStyle/>
        <a:p>
          <a:endParaRPr lang="es-MX" sz="2400">
            <a:latin typeface="+mn-lt"/>
            <a:cs typeface="Calibri" pitchFamily="34" charset="0"/>
          </a:endParaRPr>
        </a:p>
      </dgm:t>
    </dgm:pt>
    <dgm:pt modelId="{C86A94EB-F41B-489E-826A-73941D4312D3}" type="sibTrans" cxnId="{24E6CA6B-0F45-4A68-9438-18A08AACDA68}">
      <dgm:prSet/>
      <dgm:spPr/>
      <dgm:t>
        <a:bodyPr/>
        <a:lstStyle/>
        <a:p>
          <a:endParaRPr lang="es-MX" sz="2400">
            <a:latin typeface="+mn-lt"/>
            <a:cs typeface="Calibri" pitchFamily="34" charset="0"/>
          </a:endParaRPr>
        </a:p>
      </dgm:t>
    </dgm:pt>
    <dgm:pt modelId="{37DE2CB9-6A41-4BCD-8B6E-DB31F2E09D04}">
      <dgm:prSet phldrT="[Texto]" custT="1"/>
      <dgm:spPr/>
      <dgm:t>
        <a:bodyPr/>
        <a:lstStyle/>
        <a:p>
          <a:r>
            <a:rPr lang="es-MX" sz="2400" dirty="0" smtClean="0">
              <a:latin typeface="+mn-lt"/>
              <a:cs typeface="Calibri" pitchFamily="34" charset="0"/>
            </a:rPr>
            <a:t>Análisis fundamental.</a:t>
          </a:r>
          <a:endParaRPr lang="es-MX" sz="2400" dirty="0">
            <a:latin typeface="+mn-lt"/>
            <a:cs typeface="Calibri" pitchFamily="34" charset="0"/>
          </a:endParaRPr>
        </a:p>
      </dgm:t>
    </dgm:pt>
    <dgm:pt modelId="{8CFC7941-BB0A-4991-AB78-3F14AE7E1644}" type="parTrans" cxnId="{C4E4724A-E01F-4188-8A5A-CCC699963623}">
      <dgm:prSet/>
      <dgm:spPr/>
      <dgm:t>
        <a:bodyPr/>
        <a:lstStyle/>
        <a:p>
          <a:endParaRPr lang="es-MX" sz="2400">
            <a:latin typeface="+mn-lt"/>
            <a:cs typeface="Calibri" pitchFamily="34" charset="0"/>
          </a:endParaRPr>
        </a:p>
      </dgm:t>
    </dgm:pt>
    <dgm:pt modelId="{EC405D6D-3628-4287-8A32-3B97596B78C7}" type="sibTrans" cxnId="{C4E4724A-E01F-4188-8A5A-CCC699963623}">
      <dgm:prSet/>
      <dgm:spPr/>
      <dgm:t>
        <a:bodyPr/>
        <a:lstStyle/>
        <a:p>
          <a:endParaRPr lang="es-MX" sz="2400">
            <a:latin typeface="+mn-lt"/>
            <a:cs typeface="Calibri" pitchFamily="34" charset="0"/>
          </a:endParaRPr>
        </a:p>
      </dgm:t>
    </dgm:pt>
    <dgm:pt modelId="{EB967035-E835-4090-9DBC-AF47196694E5}" type="pres">
      <dgm:prSet presAssocID="{8516A2EF-FAED-4273-9291-589646786BE4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352156D7-5E9C-4B4B-9139-B1E71DBF8F0B}" type="pres">
      <dgm:prSet presAssocID="{2D145FBF-E6D2-4ECA-B439-09C92B5E8D2E}" presName="linNode" presStyleCnt="0"/>
      <dgm:spPr/>
      <dgm:t>
        <a:bodyPr/>
        <a:lstStyle/>
        <a:p>
          <a:endParaRPr lang="es-MX"/>
        </a:p>
      </dgm:t>
    </dgm:pt>
    <dgm:pt modelId="{6F86739D-771E-4DBA-A646-47F840AF2F0A}" type="pres">
      <dgm:prSet presAssocID="{2D145FBF-E6D2-4ECA-B439-09C92B5E8D2E}" presName="parentShp" presStyleLbl="node1" presStyleIdx="0" presStyleCnt="1" custLinFactNeighborX="-196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E6F0B13-FF02-46FD-ACCE-1DB724E6CAD0}" type="pres">
      <dgm:prSet presAssocID="{2D145FBF-E6D2-4ECA-B439-09C92B5E8D2E}" presName="childShp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1FB2E744-92A4-4F16-9491-36CA8F277FEB}" type="presOf" srcId="{8516A2EF-FAED-4273-9291-589646786BE4}" destId="{EB967035-E835-4090-9DBC-AF47196694E5}" srcOrd="0" destOrd="0" presId="urn:microsoft.com/office/officeart/2005/8/layout/vList6"/>
    <dgm:cxn modelId="{43FD05B4-2B1B-4421-B5A4-1694ED7D89C3}" type="presOf" srcId="{2D145FBF-E6D2-4ECA-B439-09C92B5E8D2E}" destId="{6F86739D-771E-4DBA-A646-47F840AF2F0A}" srcOrd="0" destOrd="0" presId="urn:microsoft.com/office/officeart/2005/8/layout/vList6"/>
    <dgm:cxn modelId="{24E6CA6B-0F45-4A68-9438-18A08AACDA68}" srcId="{2D145FBF-E6D2-4ECA-B439-09C92B5E8D2E}" destId="{C05A0337-1313-4AC5-9BCB-3F166C7CC4AF}" srcOrd="0" destOrd="0" parTransId="{1818DD42-B39B-4BAD-BD2E-12D66306BE56}" sibTransId="{C86A94EB-F41B-489E-826A-73941D4312D3}"/>
    <dgm:cxn modelId="{05F65626-8502-4EB8-B813-8410DB66D729}" type="presOf" srcId="{C05A0337-1313-4AC5-9BCB-3F166C7CC4AF}" destId="{AE6F0B13-FF02-46FD-ACCE-1DB724E6CAD0}" srcOrd="0" destOrd="0" presId="urn:microsoft.com/office/officeart/2005/8/layout/vList6"/>
    <dgm:cxn modelId="{F61FF4DB-BC9F-462A-A01D-1E0C72132C22}" srcId="{8516A2EF-FAED-4273-9291-589646786BE4}" destId="{2D145FBF-E6D2-4ECA-B439-09C92B5E8D2E}" srcOrd="0" destOrd="0" parTransId="{E1B7173E-490A-407C-B4B3-12C85E631E6B}" sibTransId="{44016069-8B77-4A6D-B39C-4168F3E62D89}"/>
    <dgm:cxn modelId="{CCA810C7-4CDF-4B3E-8506-A09247C7AB4F}" type="presOf" srcId="{37DE2CB9-6A41-4BCD-8B6E-DB31F2E09D04}" destId="{AE6F0B13-FF02-46FD-ACCE-1DB724E6CAD0}" srcOrd="0" destOrd="1" presId="urn:microsoft.com/office/officeart/2005/8/layout/vList6"/>
    <dgm:cxn modelId="{C4E4724A-E01F-4188-8A5A-CCC699963623}" srcId="{2D145FBF-E6D2-4ECA-B439-09C92B5E8D2E}" destId="{37DE2CB9-6A41-4BCD-8B6E-DB31F2E09D04}" srcOrd="1" destOrd="0" parTransId="{8CFC7941-BB0A-4991-AB78-3F14AE7E1644}" sibTransId="{EC405D6D-3628-4287-8A32-3B97596B78C7}"/>
    <dgm:cxn modelId="{CF306FC1-8D74-40BA-92A8-CBB9EFAB917C}" type="presParOf" srcId="{EB967035-E835-4090-9DBC-AF47196694E5}" destId="{352156D7-5E9C-4B4B-9139-B1E71DBF8F0B}" srcOrd="0" destOrd="0" presId="urn:microsoft.com/office/officeart/2005/8/layout/vList6"/>
    <dgm:cxn modelId="{B3EA831B-2328-4FA1-9DFB-98AA8B54759E}" type="presParOf" srcId="{352156D7-5E9C-4B4B-9139-B1E71DBF8F0B}" destId="{6F86739D-771E-4DBA-A646-47F840AF2F0A}" srcOrd="0" destOrd="0" presId="urn:microsoft.com/office/officeart/2005/8/layout/vList6"/>
    <dgm:cxn modelId="{59F250B4-A0A4-4AAB-A721-FA082B3F5602}" type="presParOf" srcId="{352156D7-5E9C-4B4B-9139-B1E71DBF8F0B}" destId="{AE6F0B13-FF02-46FD-ACCE-1DB724E6CAD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54B9044-F98D-4562-9415-79AC21098C37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D97FB387-5318-4CB8-A08C-F7B54DB2BE0C}">
      <dgm:prSet phldrT="[Texto]" custT="1"/>
      <dgm:spPr/>
      <dgm:t>
        <a:bodyPr/>
        <a:lstStyle/>
        <a:p>
          <a:r>
            <a:rPr lang="es-MX" sz="1800" dirty="0" smtClean="0">
              <a:latin typeface="+mn-lt"/>
              <a:cs typeface="Calibri" pitchFamily="34" charset="0"/>
            </a:rPr>
            <a:t>Tiene por objeto:</a:t>
          </a:r>
          <a:endParaRPr lang="es-MX" sz="1800" dirty="0">
            <a:latin typeface="+mn-lt"/>
            <a:cs typeface="Calibri" pitchFamily="34" charset="0"/>
          </a:endParaRPr>
        </a:p>
      </dgm:t>
    </dgm:pt>
    <dgm:pt modelId="{2D654A9F-F08E-429F-B727-B07CA317ED82}" type="parTrans" cxnId="{DC6636DC-E55A-43E2-88B3-0CE3B9C88512}">
      <dgm:prSet/>
      <dgm:spPr/>
      <dgm:t>
        <a:bodyPr/>
        <a:lstStyle/>
        <a:p>
          <a:endParaRPr lang="es-MX" sz="1800">
            <a:latin typeface="+mn-lt"/>
            <a:cs typeface="Calibri" pitchFamily="34" charset="0"/>
          </a:endParaRPr>
        </a:p>
      </dgm:t>
    </dgm:pt>
    <dgm:pt modelId="{E7828581-4E5C-43E7-920F-E29CDED9AE55}" type="sibTrans" cxnId="{DC6636DC-E55A-43E2-88B3-0CE3B9C88512}">
      <dgm:prSet/>
      <dgm:spPr/>
      <dgm:t>
        <a:bodyPr/>
        <a:lstStyle/>
        <a:p>
          <a:endParaRPr lang="es-MX" sz="1800">
            <a:latin typeface="+mn-lt"/>
            <a:cs typeface="Calibri" pitchFamily="34" charset="0"/>
          </a:endParaRPr>
        </a:p>
      </dgm:t>
    </dgm:pt>
    <dgm:pt modelId="{8BA360AF-172A-4C2E-B261-6CF52C37B56C}">
      <dgm:prSet phldrT="[Texto]" custT="1"/>
      <dgm:spPr/>
      <dgm:t>
        <a:bodyPr/>
        <a:lstStyle/>
        <a:p>
          <a:r>
            <a:rPr lang="es-MX" sz="1800" dirty="0" smtClean="0">
              <a:latin typeface="+mn-lt"/>
              <a:cs typeface="Calibri" pitchFamily="34" charset="0"/>
            </a:rPr>
            <a:t>1) Coordinar los elementos de una empresa  para maximizar su patrimonio.</a:t>
          </a:r>
          <a:endParaRPr lang="es-MX" sz="1800" dirty="0">
            <a:latin typeface="+mn-lt"/>
            <a:cs typeface="Calibri" pitchFamily="34" charset="0"/>
          </a:endParaRPr>
        </a:p>
      </dgm:t>
    </dgm:pt>
    <dgm:pt modelId="{B3657D9A-92C8-4DC7-BFCD-C746428E5C2C}" type="parTrans" cxnId="{78EBBE09-3D3C-4868-90E4-FF1B5D3B94D8}">
      <dgm:prSet/>
      <dgm:spPr/>
      <dgm:t>
        <a:bodyPr/>
        <a:lstStyle/>
        <a:p>
          <a:endParaRPr lang="es-MX" sz="1800">
            <a:latin typeface="+mn-lt"/>
            <a:cs typeface="Calibri" pitchFamily="34" charset="0"/>
          </a:endParaRPr>
        </a:p>
      </dgm:t>
    </dgm:pt>
    <dgm:pt modelId="{FDB8E74E-DF9C-4070-8E13-9CF6E9710053}" type="sibTrans" cxnId="{78EBBE09-3D3C-4868-90E4-FF1B5D3B94D8}">
      <dgm:prSet/>
      <dgm:spPr/>
      <dgm:t>
        <a:bodyPr/>
        <a:lstStyle/>
        <a:p>
          <a:endParaRPr lang="es-MX" sz="1800">
            <a:latin typeface="+mn-lt"/>
            <a:cs typeface="Calibri" pitchFamily="34" charset="0"/>
          </a:endParaRPr>
        </a:p>
      </dgm:t>
    </dgm:pt>
    <dgm:pt modelId="{FBA251FC-5D23-4F64-9257-97F5AB646DE1}">
      <dgm:prSet phldrT="[Texto]" custT="1"/>
      <dgm:spPr/>
      <dgm:t>
        <a:bodyPr/>
        <a:lstStyle/>
        <a:p>
          <a:r>
            <a:rPr lang="es-MX" sz="1800" dirty="0" smtClean="0">
              <a:latin typeface="+mn-lt"/>
              <a:cs typeface="Calibri" pitchFamily="34" charset="0"/>
            </a:rPr>
            <a:t>2) Reducir el riesgo de una liquidez: mediante el manejo optimo de efectivo, caja, bancos y valores negociables en bolsa.</a:t>
          </a:r>
          <a:endParaRPr lang="es-MX" sz="1800" dirty="0">
            <a:latin typeface="+mn-lt"/>
            <a:cs typeface="Calibri" pitchFamily="34" charset="0"/>
          </a:endParaRPr>
        </a:p>
      </dgm:t>
    </dgm:pt>
    <dgm:pt modelId="{3B83DCBB-8EEB-4EEB-A4B6-4C876B85B6E9}" type="parTrans" cxnId="{57FD3D7E-B01B-489F-B303-885C4CD2D5C2}">
      <dgm:prSet/>
      <dgm:spPr/>
      <dgm:t>
        <a:bodyPr/>
        <a:lstStyle/>
        <a:p>
          <a:endParaRPr lang="es-MX" sz="1800">
            <a:latin typeface="+mn-lt"/>
            <a:cs typeface="Calibri" pitchFamily="34" charset="0"/>
          </a:endParaRPr>
        </a:p>
      </dgm:t>
    </dgm:pt>
    <dgm:pt modelId="{85E9541C-310A-4D06-8024-7BDFF43FBD30}" type="sibTrans" cxnId="{57FD3D7E-B01B-489F-B303-885C4CD2D5C2}">
      <dgm:prSet/>
      <dgm:spPr/>
      <dgm:t>
        <a:bodyPr/>
        <a:lstStyle/>
        <a:p>
          <a:endParaRPr lang="es-MX" sz="1800">
            <a:latin typeface="+mn-lt"/>
            <a:cs typeface="Calibri" pitchFamily="34" charset="0"/>
          </a:endParaRPr>
        </a:p>
      </dgm:t>
    </dgm:pt>
    <dgm:pt modelId="{48EDC89B-037E-4242-B5C7-B648DACAEC6E}" type="pres">
      <dgm:prSet presAssocID="{A54B9044-F98D-4562-9415-79AC21098C3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81B38FC7-51F8-44B9-86F8-2DCBDEDC4BCC}" type="pres">
      <dgm:prSet presAssocID="{D97FB387-5318-4CB8-A08C-F7B54DB2BE0C}" presName="parentLin" presStyleCnt="0"/>
      <dgm:spPr/>
      <dgm:t>
        <a:bodyPr/>
        <a:lstStyle/>
        <a:p>
          <a:endParaRPr lang="es-MX"/>
        </a:p>
      </dgm:t>
    </dgm:pt>
    <dgm:pt modelId="{249E8836-9FC3-4F4D-9476-8F74ABBCB410}" type="pres">
      <dgm:prSet presAssocID="{D97FB387-5318-4CB8-A08C-F7B54DB2BE0C}" presName="parentLeftMargin" presStyleLbl="node1" presStyleIdx="0" presStyleCnt="3"/>
      <dgm:spPr/>
      <dgm:t>
        <a:bodyPr/>
        <a:lstStyle/>
        <a:p>
          <a:endParaRPr lang="es-MX"/>
        </a:p>
      </dgm:t>
    </dgm:pt>
    <dgm:pt modelId="{2E773470-60F0-47C6-8DD0-EE4BDCD922A9}" type="pres">
      <dgm:prSet presAssocID="{D97FB387-5318-4CB8-A08C-F7B54DB2BE0C}" presName="parentText" presStyleLbl="node1" presStyleIdx="0" presStyleCnt="3" custScaleX="98579" custScaleY="181262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5BF0720-AF31-4646-B98E-30FDFF9DF84D}" type="pres">
      <dgm:prSet presAssocID="{D97FB387-5318-4CB8-A08C-F7B54DB2BE0C}" presName="negativeSpace" presStyleCnt="0"/>
      <dgm:spPr/>
      <dgm:t>
        <a:bodyPr/>
        <a:lstStyle/>
        <a:p>
          <a:endParaRPr lang="es-MX"/>
        </a:p>
      </dgm:t>
    </dgm:pt>
    <dgm:pt modelId="{2C54E930-63AC-46C7-A8AA-455C756CD1BF}" type="pres">
      <dgm:prSet presAssocID="{D97FB387-5318-4CB8-A08C-F7B54DB2BE0C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CA6E843-79FD-486A-8CDF-DC84CBC637EB}" type="pres">
      <dgm:prSet presAssocID="{E7828581-4E5C-43E7-920F-E29CDED9AE55}" presName="spaceBetweenRectangles" presStyleCnt="0"/>
      <dgm:spPr/>
      <dgm:t>
        <a:bodyPr/>
        <a:lstStyle/>
        <a:p>
          <a:endParaRPr lang="es-MX"/>
        </a:p>
      </dgm:t>
    </dgm:pt>
    <dgm:pt modelId="{DC6E98B3-0533-4AF5-9A35-1C29048E2799}" type="pres">
      <dgm:prSet presAssocID="{8BA360AF-172A-4C2E-B261-6CF52C37B56C}" presName="parentLin" presStyleCnt="0"/>
      <dgm:spPr/>
      <dgm:t>
        <a:bodyPr/>
        <a:lstStyle/>
        <a:p>
          <a:endParaRPr lang="es-MX"/>
        </a:p>
      </dgm:t>
    </dgm:pt>
    <dgm:pt modelId="{539DE99B-6EB5-40A2-8DCA-A7CCF6285E53}" type="pres">
      <dgm:prSet presAssocID="{8BA360AF-172A-4C2E-B261-6CF52C37B56C}" presName="parentLeftMargin" presStyleLbl="node1" presStyleIdx="0" presStyleCnt="3"/>
      <dgm:spPr/>
      <dgm:t>
        <a:bodyPr/>
        <a:lstStyle/>
        <a:p>
          <a:endParaRPr lang="es-MX"/>
        </a:p>
      </dgm:t>
    </dgm:pt>
    <dgm:pt modelId="{77D3C3F7-9C93-413D-8354-0494F3954C02}" type="pres">
      <dgm:prSet presAssocID="{8BA360AF-172A-4C2E-B261-6CF52C37B56C}" presName="parentText" presStyleLbl="node1" presStyleIdx="1" presStyleCnt="3" custScaleX="105294" custScaleY="277126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C4CC3E4-B9EC-4B09-A81E-DD5169213CB0}" type="pres">
      <dgm:prSet presAssocID="{8BA360AF-172A-4C2E-B261-6CF52C37B56C}" presName="negativeSpace" presStyleCnt="0"/>
      <dgm:spPr/>
      <dgm:t>
        <a:bodyPr/>
        <a:lstStyle/>
        <a:p>
          <a:endParaRPr lang="es-MX"/>
        </a:p>
      </dgm:t>
    </dgm:pt>
    <dgm:pt modelId="{34E4926D-75D3-432D-B2B4-A563AB10BD64}" type="pres">
      <dgm:prSet presAssocID="{8BA360AF-172A-4C2E-B261-6CF52C37B56C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33D1345-7BBF-40BF-8ED5-0FA21FBD7A3B}" type="pres">
      <dgm:prSet presAssocID="{FDB8E74E-DF9C-4070-8E13-9CF6E9710053}" presName="spaceBetweenRectangles" presStyleCnt="0"/>
      <dgm:spPr/>
      <dgm:t>
        <a:bodyPr/>
        <a:lstStyle/>
        <a:p>
          <a:endParaRPr lang="es-MX"/>
        </a:p>
      </dgm:t>
    </dgm:pt>
    <dgm:pt modelId="{899348CD-67F0-4914-823F-0DAC3DC3DC87}" type="pres">
      <dgm:prSet presAssocID="{FBA251FC-5D23-4F64-9257-97F5AB646DE1}" presName="parentLin" presStyleCnt="0"/>
      <dgm:spPr/>
      <dgm:t>
        <a:bodyPr/>
        <a:lstStyle/>
        <a:p>
          <a:endParaRPr lang="es-MX"/>
        </a:p>
      </dgm:t>
    </dgm:pt>
    <dgm:pt modelId="{E2BD3335-5960-4AF6-9FC2-339D20512927}" type="pres">
      <dgm:prSet presAssocID="{FBA251FC-5D23-4F64-9257-97F5AB646DE1}" presName="parentLeftMargin" presStyleLbl="node1" presStyleIdx="1" presStyleCnt="3"/>
      <dgm:spPr/>
      <dgm:t>
        <a:bodyPr/>
        <a:lstStyle/>
        <a:p>
          <a:endParaRPr lang="es-MX"/>
        </a:p>
      </dgm:t>
    </dgm:pt>
    <dgm:pt modelId="{0043BAFE-19BE-4B3A-9B5B-AE6F5BDFF13E}" type="pres">
      <dgm:prSet presAssocID="{FBA251FC-5D23-4F64-9257-97F5AB646DE1}" presName="parentText" presStyleLbl="node1" presStyleIdx="2" presStyleCnt="3" custScaleX="111289" custScaleY="241187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33A1F60-7970-4472-8982-1C9C0453FDCD}" type="pres">
      <dgm:prSet presAssocID="{FBA251FC-5D23-4F64-9257-97F5AB646DE1}" presName="negativeSpace" presStyleCnt="0"/>
      <dgm:spPr/>
      <dgm:t>
        <a:bodyPr/>
        <a:lstStyle/>
        <a:p>
          <a:endParaRPr lang="es-MX"/>
        </a:p>
      </dgm:t>
    </dgm:pt>
    <dgm:pt modelId="{04318438-1048-4EE9-B2F3-B7630A09B5CA}" type="pres">
      <dgm:prSet presAssocID="{FBA251FC-5D23-4F64-9257-97F5AB646DE1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006B5FC2-309B-429B-A507-C5C11F807F2D}" type="presOf" srcId="{FBA251FC-5D23-4F64-9257-97F5AB646DE1}" destId="{0043BAFE-19BE-4B3A-9B5B-AE6F5BDFF13E}" srcOrd="1" destOrd="0" presId="urn:microsoft.com/office/officeart/2005/8/layout/list1"/>
    <dgm:cxn modelId="{DC6636DC-E55A-43E2-88B3-0CE3B9C88512}" srcId="{A54B9044-F98D-4562-9415-79AC21098C37}" destId="{D97FB387-5318-4CB8-A08C-F7B54DB2BE0C}" srcOrd="0" destOrd="0" parTransId="{2D654A9F-F08E-429F-B727-B07CA317ED82}" sibTransId="{E7828581-4E5C-43E7-920F-E29CDED9AE55}"/>
    <dgm:cxn modelId="{9CAF8F18-445D-46C8-926B-9535C5A66D33}" type="presOf" srcId="{8BA360AF-172A-4C2E-B261-6CF52C37B56C}" destId="{77D3C3F7-9C93-413D-8354-0494F3954C02}" srcOrd="1" destOrd="0" presId="urn:microsoft.com/office/officeart/2005/8/layout/list1"/>
    <dgm:cxn modelId="{22867AD1-0DE6-4F78-A026-03DF03DC9EE9}" type="presOf" srcId="{A54B9044-F98D-4562-9415-79AC21098C37}" destId="{48EDC89B-037E-4242-B5C7-B648DACAEC6E}" srcOrd="0" destOrd="0" presId="urn:microsoft.com/office/officeart/2005/8/layout/list1"/>
    <dgm:cxn modelId="{52598393-CAE6-40A0-89CA-5A916D0000EB}" type="presOf" srcId="{D97FB387-5318-4CB8-A08C-F7B54DB2BE0C}" destId="{2E773470-60F0-47C6-8DD0-EE4BDCD922A9}" srcOrd="1" destOrd="0" presId="urn:microsoft.com/office/officeart/2005/8/layout/list1"/>
    <dgm:cxn modelId="{D8065804-1BF6-47C5-BC30-F4929FDB37ED}" type="presOf" srcId="{FBA251FC-5D23-4F64-9257-97F5AB646DE1}" destId="{E2BD3335-5960-4AF6-9FC2-339D20512927}" srcOrd="0" destOrd="0" presId="urn:microsoft.com/office/officeart/2005/8/layout/list1"/>
    <dgm:cxn modelId="{57FD3D7E-B01B-489F-B303-885C4CD2D5C2}" srcId="{A54B9044-F98D-4562-9415-79AC21098C37}" destId="{FBA251FC-5D23-4F64-9257-97F5AB646DE1}" srcOrd="2" destOrd="0" parTransId="{3B83DCBB-8EEB-4EEB-A4B6-4C876B85B6E9}" sibTransId="{85E9541C-310A-4D06-8024-7BDFF43FBD30}"/>
    <dgm:cxn modelId="{1FC1A9E5-198A-4B31-9D26-268400635DFF}" type="presOf" srcId="{D97FB387-5318-4CB8-A08C-F7B54DB2BE0C}" destId="{249E8836-9FC3-4F4D-9476-8F74ABBCB410}" srcOrd="0" destOrd="0" presId="urn:microsoft.com/office/officeart/2005/8/layout/list1"/>
    <dgm:cxn modelId="{DF26CF93-8F07-4A9B-B0E6-641E3072B86A}" type="presOf" srcId="{8BA360AF-172A-4C2E-B261-6CF52C37B56C}" destId="{539DE99B-6EB5-40A2-8DCA-A7CCF6285E53}" srcOrd="0" destOrd="0" presId="urn:microsoft.com/office/officeart/2005/8/layout/list1"/>
    <dgm:cxn modelId="{78EBBE09-3D3C-4868-90E4-FF1B5D3B94D8}" srcId="{A54B9044-F98D-4562-9415-79AC21098C37}" destId="{8BA360AF-172A-4C2E-B261-6CF52C37B56C}" srcOrd="1" destOrd="0" parTransId="{B3657D9A-92C8-4DC7-BFCD-C746428E5C2C}" sibTransId="{FDB8E74E-DF9C-4070-8E13-9CF6E9710053}"/>
    <dgm:cxn modelId="{9156AF8C-AD48-4C96-993B-5D50455CD205}" type="presParOf" srcId="{48EDC89B-037E-4242-B5C7-B648DACAEC6E}" destId="{81B38FC7-51F8-44B9-86F8-2DCBDEDC4BCC}" srcOrd="0" destOrd="0" presId="urn:microsoft.com/office/officeart/2005/8/layout/list1"/>
    <dgm:cxn modelId="{970CC4FE-FD83-4589-9DFB-EA029A6DD637}" type="presParOf" srcId="{81B38FC7-51F8-44B9-86F8-2DCBDEDC4BCC}" destId="{249E8836-9FC3-4F4D-9476-8F74ABBCB410}" srcOrd="0" destOrd="0" presId="urn:microsoft.com/office/officeart/2005/8/layout/list1"/>
    <dgm:cxn modelId="{DB005EB8-B7B1-4B1E-9E1B-D0C400B7E503}" type="presParOf" srcId="{81B38FC7-51F8-44B9-86F8-2DCBDEDC4BCC}" destId="{2E773470-60F0-47C6-8DD0-EE4BDCD922A9}" srcOrd="1" destOrd="0" presId="urn:microsoft.com/office/officeart/2005/8/layout/list1"/>
    <dgm:cxn modelId="{79FA4ECF-DE88-4390-A292-AAD5708B65C1}" type="presParOf" srcId="{48EDC89B-037E-4242-B5C7-B648DACAEC6E}" destId="{95BF0720-AF31-4646-B98E-30FDFF9DF84D}" srcOrd="1" destOrd="0" presId="urn:microsoft.com/office/officeart/2005/8/layout/list1"/>
    <dgm:cxn modelId="{425CE4A1-8225-4B35-B9B4-E60652504F7D}" type="presParOf" srcId="{48EDC89B-037E-4242-B5C7-B648DACAEC6E}" destId="{2C54E930-63AC-46C7-A8AA-455C756CD1BF}" srcOrd="2" destOrd="0" presId="urn:microsoft.com/office/officeart/2005/8/layout/list1"/>
    <dgm:cxn modelId="{62A19840-3AB8-40AC-8E6D-92C0C46EA3BD}" type="presParOf" srcId="{48EDC89B-037E-4242-B5C7-B648DACAEC6E}" destId="{2CA6E843-79FD-486A-8CDF-DC84CBC637EB}" srcOrd="3" destOrd="0" presId="urn:microsoft.com/office/officeart/2005/8/layout/list1"/>
    <dgm:cxn modelId="{FBC39FED-E6C5-466F-B4D5-F9EBC875B128}" type="presParOf" srcId="{48EDC89B-037E-4242-B5C7-B648DACAEC6E}" destId="{DC6E98B3-0533-4AF5-9A35-1C29048E2799}" srcOrd="4" destOrd="0" presId="urn:microsoft.com/office/officeart/2005/8/layout/list1"/>
    <dgm:cxn modelId="{C70B6738-1822-4F28-8C4B-1E1F4AA23EB9}" type="presParOf" srcId="{DC6E98B3-0533-4AF5-9A35-1C29048E2799}" destId="{539DE99B-6EB5-40A2-8DCA-A7CCF6285E53}" srcOrd="0" destOrd="0" presId="urn:microsoft.com/office/officeart/2005/8/layout/list1"/>
    <dgm:cxn modelId="{361D0F89-2B9A-4977-8246-5A220BA7F08A}" type="presParOf" srcId="{DC6E98B3-0533-4AF5-9A35-1C29048E2799}" destId="{77D3C3F7-9C93-413D-8354-0494F3954C02}" srcOrd="1" destOrd="0" presId="urn:microsoft.com/office/officeart/2005/8/layout/list1"/>
    <dgm:cxn modelId="{E9520B0B-A382-4F62-8846-5786422632E5}" type="presParOf" srcId="{48EDC89B-037E-4242-B5C7-B648DACAEC6E}" destId="{7C4CC3E4-B9EC-4B09-A81E-DD5169213CB0}" srcOrd="5" destOrd="0" presId="urn:microsoft.com/office/officeart/2005/8/layout/list1"/>
    <dgm:cxn modelId="{30BDFF00-396E-4ADB-B0A1-666EBAF4D755}" type="presParOf" srcId="{48EDC89B-037E-4242-B5C7-B648DACAEC6E}" destId="{34E4926D-75D3-432D-B2B4-A563AB10BD64}" srcOrd="6" destOrd="0" presId="urn:microsoft.com/office/officeart/2005/8/layout/list1"/>
    <dgm:cxn modelId="{ED1A34BE-6A95-4A4E-BC5A-98AB559D588E}" type="presParOf" srcId="{48EDC89B-037E-4242-B5C7-B648DACAEC6E}" destId="{233D1345-7BBF-40BF-8ED5-0FA21FBD7A3B}" srcOrd="7" destOrd="0" presId="urn:microsoft.com/office/officeart/2005/8/layout/list1"/>
    <dgm:cxn modelId="{F8E672BA-B2EA-4C64-BFC2-39705B698479}" type="presParOf" srcId="{48EDC89B-037E-4242-B5C7-B648DACAEC6E}" destId="{899348CD-67F0-4914-823F-0DAC3DC3DC87}" srcOrd="8" destOrd="0" presId="urn:microsoft.com/office/officeart/2005/8/layout/list1"/>
    <dgm:cxn modelId="{C05B5E49-E5C3-47ED-B6D8-9C0C40FCBC6F}" type="presParOf" srcId="{899348CD-67F0-4914-823F-0DAC3DC3DC87}" destId="{E2BD3335-5960-4AF6-9FC2-339D20512927}" srcOrd="0" destOrd="0" presId="urn:microsoft.com/office/officeart/2005/8/layout/list1"/>
    <dgm:cxn modelId="{7ADC851E-BBAE-4A0F-A5C7-A927F19736B2}" type="presParOf" srcId="{899348CD-67F0-4914-823F-0DAC3DC3DC87}" destId="{0043BAFE-19BE-4B3A-9B5B-AE6F5BDFF13E}" srcOrd="1" destOrd="0" presId="urn:microsoft.com/office/officeart/2005/8/layout/list1"/>
    <dgm:cxn modelId="{ACA00B42-B0BE-41F3-95D7-931BD0565167}" type="presParOf" srcId="{48EDC89B-037E-4242-B5C7-B648DACAEC6E}" destId="{933A1F60-7970-4472-8982-1C9C0453FDCD}" srcOrd="9" destOrd="0" presId="urn:microsoft.com/office/officeart/2005/8/layout/list1"/>
    <dgm:cxn modelId="{9AA90B52-E6AA-46BF-8277-BF5DB61B28E9}" type="presParOf" srcId="{48EDC89B-037E-4242-B5C7-B648DACAEC6E}" destId="{04318438-1048-4EE9-B2F3-B7630A09B5C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D3C87A2-59AA-45C9-88BB-F03A464C671E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 phldr="1"/>
      <dgm:spPr/>
    </dgm:pt>
    <dgm:pt modelId="{F3EFFD2C-00E6-4923-A531-30640254722C}">
      <dgm:prSet phldrT="[Texto]" custT="1"/>
      <dgm:spPr/>
      <dgm:t>
        <a:bodyPr/>
        <a:lstStyle/>
        <a:p>
          <a:r>
            <a:rPr lang="es-MX" sz="1800" dirty="0" smtClean="0">
              <a:latin typeface="+mn-lt"/>
              <a:cs typeface="Calibri" pitchFamily="34" charset="0"/>
            </a:rPr>
            <a:t>METODOS PARA DETERMINAR EL SALDO OPTIMO DE EFECTIVO.</a:t>
          </a:r>
          <a:endParaRPr lang="es-MX" sz="1800" dirty="0">
            <a:latin typeface="+mn-lt"/>
            <a:cs typeface="Calibri" pitchFamily="34" charset="0"/>
          </a:endParaRPr>
        </a:p>
      </dgm:t>
    </dgm:pt>
    <dgm:pt modelId="{0B50A05F-663B-47A4-A390-1DC184218E91}" type="parTrans" cxnId="{4965760B-8E12-414B-BD55-99BC43014D4F}">
      <dgm:prSet/>
      <dgm:spPr/>
      <dgm:t>
        <a:bodyPr/>
        <a:lstStyle/>
        <a:p>
          <a:endParaRPr lang="es-MX" sz="1800">
            <a:latin typeface="+mn-lt"/>
            <a:cs typeface="Calibri" pitchFamily="34" charset="0"/>
          </a:endParaRPr>
        </a:p>
      </dgm:t>
    </dgm:pt>
    <dgm:pt modelId="{3C588695-BAF3-4B0F-8FC2-4C4E51D15C68}" type="sibTrans" cxnId="{4965760B-8E12-414B-BD55-99BC43014D4F}">
      <dgm:prSet/>
      <dgm:spPr/>
      <dgm:t>
        <a:bodyPr/>
        <a:lstStyle/>
        <a:p>
          <a:endParaRPr lang="es-MX" sz="1800">
            <a:latin typeface="+mn-lt"/>
            <a:cs typeface="Calibri" pitchFamily="34" charset="0"/>
          </a:endParaRPr>
        </a:p>
      </dgm:t>
    </dgm:pt>
    <dgm:pt modelId="{CC9754B3-2388-427F-8A43-D48040329447}">
      <dgm:prSet phldrT="[Texto]" custT="1"/>
      <dgm:spPr/>
      <dgm:t>
        <a:bodyPr/>
        <a:lstStyle/>
        <a:p>
          <a:r>
            <a:rPr lang="es-MX" sz="1800" dirty="0" smtClean="0">
              <a:latin typeface="+mn-lt"/>
              <a:cs typeface="Calibri" pitchFamily="34" charset="0"/>
            </a:rPr>
            <a:t>1) El método directo</a:t>
          </a:r>
          <a:endParaRPr lang="es-MX" sz="1800" dirty="0">
            <a:latin typeface="+mn-lt"/>
            <a:cs typeface="Calibri" pitchFamily="34" charset="0"/>
          </a:endParaRPr>
        </a:p>
      </dgm:t>
    </dgm:pt>
    <dgm:pt modelId="{16383C84-2C8A-4BE1-A40B-4E4B48BF37AF}" type="parTrans" cxnId="{289DA038-FB78-48FE-9526-6ACF1451A250}">
      <dgm:prSet/>
      <dgm:spPr/>
      <dgm:t>
        <a:bodyPr/>
        <a:lstStyle/>
        <a:p>
          <a:endParaRPr lang="es-MX" sz="1800">
            <a:latin typeface="+mn-lt"/>
            <a:cs typeface="Calibri" pitchFamily="34" charset="0"/>
          </a:endParaRPr>
        </a:p>
      </dgm:t>
    </dgm:pt>
    <dgm:pt modelId="{98FE896C-AF5E-4153-8117-2C41792FD62C}" type="sibTrans" cxnId="{289DA038-FB78-48FE-9526-6ACF1451A250}">
      <dgm:prSet/>
      <dgm:spPr/>
      <dgm:t>
        <a:bodyPr/>
        <a:lstStyle/>
        <a:p>
          <a:endParaRPr lang="es-MX" sz="1800">
            <a:latin typeface="+mn-lt"/>
            <a:cs typeface="Calibri" pitchFamily="34" charset="0"/>
          </a:endParaRPr>
        </a:p>
      </dgm:t>
    </dgm:pt>
    <dgm:pt modelId="{44668DE9-D5CF-4C19-84ED-E28F36940A2B}">
      <dgm:prSet phldrT="[Texto]" custT="1"/>
      <dgm:spPr/>
      <dgm:t>
        <a:bodyPr/>
        <a:lstStyle/>
        <a:p>
          <a:r>
            <a:rPr lang="es-MX" sz="1800" dirty="0" smtClean="0">
              <a:latin typeface="+mn-lt"/>
              <a:cs typeface="Calibri" pitchFamily="34" charset="0"/>
            </a:rPr>
            <a:t>2) El método indirecto.</a:t>
          </a:r>
          <a:endParaRPr lang="es-MX" sz="1800" dirty="0">
            <a:latin typeface="+mn-lt"/>
            <a:cs typeface="Calibri" pitchFamily="34" charset="0"/>
          </a:endParaRPr>
        </a:p>
      </dgm:t>
    </dgm:pt>
    <dgm:pt modelId="{B17A9A50-587D-44DD-B70B-4AC30AD4CEE0}" type="parTrans" cxnId="{5FBC7C74-D87B-482B-BB68-5B1DB81F0382}">
      <dgm:prSet/>
      <dgm:spPr/>
      <dgm:t>
        <a:bodyPr/>
        <a:lstStyle/>
        <a:p>
          <a:endParaRPr lang="es-MX" sz="1800">
            <a:latin typeface="+mn-lt"/>
            <a:cs typeface="Calibri" pitchFamily="34" charset="0"/>
          </a:endParaRPr>
        </a:p>
      </dgm:t>
    </dgm:pt>
    <dgm:pt modelId="{856B498F-892A-4253-A154-DC6DCA6C4C70}" type="sibTrans" cxnId="{5FBC7C74-D87B-482B-BB68-5B1DB81F0382}">
      <dgm:prSet/>
      <dgm:spPr/>
      <dgm:t>
        <a:bodyPr/>
        <a:lstStyle/>
        <a:p>
          <a:endParaRPr lang="es-MX" sz="1800">
            <a:latin typeface="+mn-lt"/>
            <a:cs typeface="Calibri" pitchFamily="34" charset="0"/>
          </a:endParaRPr>
        </a:p>
      </dgm:t>
    </dgm:pt>
    <dgm:pt modelId="{C6689747-CDB8-4925-8ECF-D23BD068D1AD}" type="pres">
      <dgm:prSet presAssocID="{9D3C87A2-59AA-45C9-88BB-F03A464C671E}" presName="CompostProcess" presStyleCnt="0">
        <dgm:presLayoutVars>
          <dgm:dir/>
          <dgm:resizeHandles val="exact"/>
        </dgm:presLayoutVars>
      </dgm:prSet>
      <dgm:spPr/>
    </dgm:pt>
    <dgm:pt modelId="{E4AA04DE-F016-452E-BF6F-BA0DBE396A09}" type="pres">
      <dgm:prSet presAssocID="{9D3C87A2-59AA-45C9-88BB-F03A464C671E}" presName="arrow" presStyleLbl="bgShp" presStyleIdx="0" presStyleCnt="1"/>
      <dgm:spPr/>
    </dgm:pt>
    <dgm:pt modelId="{E2B63156-521E-418C-B9C3-461AD7A02AAB}" type="pres">
      <dgm:prSet presAssocID="{9D3C87A2-59AA-45C9-88BB-F03A464C671E}" presName="linearProcess" presStyleCnt="0"/>
      <dgm:spPr/>
    </dgm:pt>
    <dgm:pt modelId="{413E927F-2CB3-413C-A6E8-6C656C223DFE}" type="pres">
      <dgm:prSet presAssocID="{F3EFFD2C-00E6-4923-A531-30640254722C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001A17C-BC15-46EA-9C28-80CB0F8B189A}" type="pres">
      <dgm:prSet presAssocID="{3C588695-BAF3-4B0F-8FC2-4C4E51D15C68}" presName="sibTrans" presStyleCnt="0"/>
      <dgm:spPr/>
    </dgm:pt>
    <dgm:pt modelId="{2FC95B64-E002-4BF0-A90A-993F83FDEB1D}" type="pres">
      <dgm:prSet presAssocID="{CC9754B3-2388-427F-8A43-D48040329447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BE3508F-048A-41C0-ADDA-B6982BAB6E44}" type="pres">
      <dgm:prSet presAssocID="{98FE896C-AF5E-4153-8117-2C41792FD62C}" presName="sibTrans" presStyleCnt="0"/>
      <dgm:spPr/>
    </dgm:pt>
    <dgm:pt modelId="{0368284C-79C2-4AE0-AFBB-1DC3064A2D94}" type="pres">
      <dgm:prSet presAssocID="{44668DE9-D5CF-4C19-84ED-E28F36940A2B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289DA038-FB78-48FE-9526-6ACF1451A250}" srcId="{9D3C87A2-59AA-45C9-88BB-F03A464C671E}" destId="{CC9754B3-2388-427F-8A43-D48040329447}" srcOrd="1" destOrd="0" parTransId="{16383C84-2C8A-4BE1-A40B-4E4B48BF37AF}" sibTransId="{98FE896C-AF5E-4153-8117-2C41792FD62C}"/>
    <dgm:cxn modelId="{74B2A3FC-A91E-4CAD-9ED9-41AD6DB13178}" type="presOf" srcId="{F3EFFD2C-00E6-4923-A531-30640254722C}" destId="{413E927F-2CB3-413C-A6E8-6C656C223DFE}" srcOrd="0" destOrd="0" presId="urn:microsoft.com/office/officeart/2005/8/layout/hProcess9"/>
    <dgm:cxn modelId="{B85AEC08-8B14-4B94-BB43-8C1CB5F04BBF}" type="presOf" srcId="{44668DE9-D5CF-4C19-84ED-E28F36940A2B}" destId="{0368284C-79C2-4AE0-AFBB-1DC3064A2D94}" srcOrd="0" destOrd="0" presId="urn:microsoft.com/office/officeart/2005/8/layout/hProcess9"/>
    <dgm:cxn modelId="{4965760B-8E12-414B-BD55-99BC43014D4F}" srcId="{9D3C87A2-59AA-45C9-88BB-F03A464C671E}" destId="{F3EFFD2C-00E6-4923-A531-30640254722C}" srcOrd="0" destOrd="0" parTransId="{0B50A05F-663B-47A4-A390-1DC184218E91}" sibTransId="{3C588695-BAF3-4B0F-8FC2-4C4E51D15C68}"/>
    <dgm:cxn modelId="{6AF7301A-4A14-41D8-8BD6-814C2BBD7471}" type="presOf" srcId="{9D3C87A2-59AA-45C9-88BB-F03A464C671E}" destId="{C6689747-CDB8-4925-8ECF-D23BD068D1AD}" srcOrd="0" destOrd="0" presId="urn:microsoft.com/office/officeart/2005/8/layout/hProcess9"/>
    <dgm:cxn modelId="{5FBC7C74-D87B-482B-BB68-5B1DB81F0382}" srcId="{9D3C87A2-59AA-45C9-88BB-F03A464C671E}" destId="{44668DE9-D5CF-4C19-84ED-E28F36940A2B}" srcOrd="2" destOrd="0" parTransId="{B17A9A50-587D-44DD-B70B-4AC30AD4CEE0}" sibTransId="{856B498F-892A-4253-A154-DC6DCA6C4C70}"/>
    <dgm:cxn modelId="{D8CCC289-9609-49E5-9E75-F6925E611002}" type="presOf" srcId="{CC9754B3-2388-427F-8A43-D48040329447}" destId="{2FC95B64-E002-4BF0-A90A-993F83FDEB1D}" srcOrd="0" destOrd="0" presId="urn:microsoft.com/office/officeart/2005/8/layout/hProcess9"/>
    <dgm:cxn modelId="{286EA5BF-89B6-4A00-9AA2-221F6AC7A61B}" type="presParOf" srcId="{C6689747-CDB8-4925-8ECF-D23BD068D1AD}" destId="{E4AA04DE-F016-452E-BF6F-BA0DBE396A09}" srcOrd="0" destOrd="0" presId="urn:microsoft.com/office/officeart/2005/8/layout/hProcess9"/>
    <dgm:cxn modelId="{FBBD01AD-E6F5-4418-ACFD-C7D4B7E5D7C2}" type="presParOf" srcId="{C6689747-CDB8-4925-8ECF-D23BD068D1AD}" destId="{E2B63156-521E-418C-B9C3-461AD7A02AAB}" srcOrd="1" destOrd="0" presId="urn:microsoft.com/office/officeart/2005/8/layout/hProcess9"/>
    <dgm:cxn modelId="{00F13787-F2BB-49C6-8A7E-0EEB51E28213}" type="presParOf" srcId="{E2B63156-521E-418C-B9C3-461AD7A02AAB}" destId="{413E927F-2CB3-413C-A6E8-6C656C223DFE}" srcOrd="0" destOrd="0" presId="urn:microsoft.com/office/officeart/2005/8/layout/hProcess9"/>
    <dgm:cxn modelId="{AF01C39B-C153-493D-B22D-E1E058E94A43}" type="presParOf" srcId="{E2B63156-521E-418C-B9C3-461AD7A02AAB}" destId="{A001A17C-BC15-46EA-9C28-80CB0F8B189A}" srcOrd="1" destOrd="0" presId="urn:microsoft.com/office/officeart/2005/8/layout/hProcess9"/>
    <dgm:cxn modelId="{F82A0D1B-280D-42A7-AD22-91A5002AC6CC}" type="presParOf" srcId="{E2B63156-521E-418C-B9C3-461AD7A02AAB}" destId="{2FC95B64-E002-4BF0-A90A-993F83FDEB1D}" srcOrd="2" destOrd="0" presId="urn:microsoft.com/office/officeart/2005/8/layout/hProcess9"/>
    <dgm:cxn modelId="{8DB0F4D4-4A80-4E4D-A301-79AD82560A97}" type="presParOf" srcId="{E2B63156-521E-418C-B9C3-461AD7A02AAB}" destId="{FBE3508F-048A-41C0-ADDA-B6982BAB6E44}" srcOrd="3" destOrd="0" presId="urn:microsoft.com/office/officeart/2005/8/layout/hProcess9"/>
    <dgm:cxn modelId="{92EE2E37-785F-42AB-AE74-0CDA8D01473A}" type="presParOf" srcId="{E2B63156-521E-418C-B9C3-461AD7A02AAB}" destId="{0368284C-79C2-4AE0-AFBB-1DC3064A2D94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E7F40B40-23F3-44FD-BA92-7DCEAFA4427D}" type="doc">
      <dgm:prSet loTypeId="urn:microsoft.com/office/officeart/2005/8/layout/pyramid2" loCatId="pyramid" qsTypeId="urn:microsoft.com/office/officeart/2005/8/quickstyle/simple2" qsCatId="simple" csTypeId="urn:microsoft.com/office/officeart/2005/8/colors/colorful5" csCatId="colorful" phldr="1"/>
      <dgm:spPr/>
    </dgm:pt>
    <dgm:pt modelId="{6C5F233D-D2B9-4DDB-AD9B-C681AC456AE9}">
      <dgm:prSet phldrT="[Texto]" custT="1"/>
      <dgm:spPr/>
      <dgm:t>
        <a:bodyPr/>
        <a:lstStyle/>
        <a:p>
          <a:r>
            <a:rPr lang="es-MX" sz="1600" dirty="0" smtClean="0">
              <a:latin typeface="+mn-lt"/>
              <a:cs typeface="Calibri" pitchFamily="34" charset="0"/>
            </a:rPr>
            <a:t>CME=CPP (SOE)</a:t>
          </a:r>
          <a:endParaRPr lang="es-MX" sz="1600" dirty="0">
            <a:latin typeface="+mn-lt"/>
            <a:cs typeface="Calibri" pitchFamily="34" charset="0"/>
          </a:endParaRPr>
        </a:p>
      </dgm:t>
    </dgm:pt>
    <dgm:pt modelId="{09A4BC7C-ADD8-4F9C-B328-4277305E6530}" type="parTrans" cxnId="{25580BDF-DA69-42CC-AFC5-EE640FCB990D}">
      <dgm:prSet/>
      <dgm:spPr/>
      <dgm:t>
        <a:bodyPr/>
        <a:lstStyle/>
        <a:p>
          <a:endParaRPr lang="es-MX" sz="1600">
            <a:latin typeface="+mn-lt"/>
            <a:cs typeface="Calibri" pitchFamily="34" charset="0"/>
          </a:endParaRPr>
        </a:p>
      </dgm:t>
    </dgm:pt>
    <dgm:pt modelId="{E71BD446-9B23-40FD-A5D3-3F6AB6C7A8FB}" type="sibTrans" cxnId="{25580BDF-DA69-42CC-AFC5-EE640FCB990D}">
      <dgm:prSet/>
      <dgm:spPr/>
      <dgm:t>
        <a:bodyPr/>
        <a:lstStyle/>
        <a:p>
          <a:endParaRPr lang="es-MX" sz="1600">
            <a:latin typeface="+mn-lt"/>
            <a:cs typeface="Calibri" pitchFamily="34" charset="0"/>
          </a:endParaRPr>
        </a:p>
      </dgm:t>
    </dgm:pt>
    <dgm:pt modelId="{A0739087-5DC0-4672-BD26-CCC68A492BA6}">
      <dgm:prSet phldrT="[Texto]" custT="1"/>
      <dgm:spPr/>
      <dgm:t>
        <a:bodyPr/>
        <a:lstStyle/>
        <a:p>
          <a:r>
            <a:rPr lang="es-MX" sz="1600" dirty="0" smtClean="0">
              <a:latin typeface="+mn-lt"/>
              <a:cs typeface="Calibri" pitchFamily="34" charset="0"/>
            </a:rPr>
            <a:t>CME= costo de mantenimiento del saldo de efectivo.</a:t>
          </a:r>
        </a:p>
        <a:p>
          <a:r>
            <a:rPr lang="es-MX" sz="1600" dirty="0" smtClean="0">
              <a:latin typeface="+mn-lt"/>
              <a:cs typeface="Calibri" pitchFamily="34" charset="0"/>
            </a:rPr>
            <a:t>CPP= costo porcentual promedio.</a:t>
          </a:r>
        </a:p>
        <a:p>
          <a:r>
            <a:rPr lang="es-MX" sz="1600" dirty="0" smtClean="0">
              <a:latin typeface="+mn-lt"/>
              <a:cs typeface="Calibri" pitchFamily="34" charset="0"/>
            </a:rPr>
            <a:t>SOE= saldo optimo de efectivo.</a:t>
          </a:r>
          <a:endParaRPr lang="es-MX" sz="1600" dirty="0">
            <a:latin typeface="+mn-lt"/>
            <a:cs typeface="Calibri" pitchFamily="34" charset="0"/>
          </a:endParaRPr>
        </a:p>
      </dgm:t>
    </dgm:pt>
    <dgm:pt modelId="{54727329-EC0F-4DAB-978B-3304CFC98082}" type="parTrans" cxnId="{37ECEE2A-300C-4440-94A6-0D79C0EB9087}">
      <dgm:prSet/>
      <dgm:spPr/>
      <dgm:t>
        <a:bodyPr/>
        <a:lstStyle/>
        <a:p>
          <a:endParaRPr lang="es-MX" sz="1600">
            <a:latin typeface="+mn-lt"/>
            <a:cs typeface="Calibri" pitchFamily="34" charset="0"/>
          </a:endParaRPr>
        </a:p>
      </dgm:t>
    </dgm:pt>
    <dgm:pt modelId="{4533CED2-3E8F-4EE5-AB2B-3049D24A4EF4}" type="sibTrans" cxnId="{37ECEE2A-300C-4440-94A6-0D79C0EB9087}">
      <dgm:prSet/>
      <dgm:spPr/>
      <dgm:t>
        <a:bodyPr/>
        <a:lstStyle/>
        <a:p>
          <a:endParaRPr lang="es-MX" sz="1600">
            <a:latin typeface="+mn-lt"/>
            <a:cs typeface="Calibri" pitchFamily="34" charset="0"/>
          </a:endParaRPr>
        </a:p>
      </dgm:t>
    </dgm:pt>
    <dgm:pt modelId="{E507598D-F205-4F2F-9ABA-CCA3D230EDB7}">
      <dgm:prSet phldrT="[Texto]" custT="1"/>
      <dgm:spPr/>
      <dgm:t>
        <a:bodyPr/>
        <a:lstStyle/>
        <a:p>
          <a:r>
            <a:rPr lang="es-MX" sz="1600" dirty="0" smtClean="0">
              <a:latin typeface="+mn-lt"/>
              <a:cs typeface="Calibri" pitchFamily="34" charset="0"/>
            </a:rPr>
            <a:t>CME=.2475 (400)= 108.9 m.de.p.</a:t>
          </a:r>
          <a:endParaRPr lang="es-MX" sz="1600" dirty="0">
            <a:latin typeface="+mn-lt"/>
            <a:cs typeface="Calibri" pitchFamily="34" charset="0"/>
          </a:endParaRPr>
        </a:p>
      </dgm:t>
    </dgm:pt>
    <dgm:pt modelId="{A6830E49-C6CA-4126-B6E0-71B1D3F341B0}" type="parTrans" cxnId="{521D0C72-83FB-4784-906B-4F85ACD1DABD}">
      <dgm:prSet/>
      <dgm:spPr/>
      <dgm:t>
        <a:bodyPr/>
        <a:lstStyle/>
        <a:p>
          <a:endParaRPr lang="es-MX" sz="1600">
            <a:latin typeface="+mn-lt"/>
            <a:cs typeface="Calibri" pitchFamily="34" charset="0"/>
          </a:endParaRPr>
        </a:p>
      </dgm:t>
    </dgm:pt>
    <dgm:pt modelId="{EBE4916D-EEAA-4F81-88E0-0B08E074EB23}" type="sibTrans" cxnId="{521D0C72-83FB-4784-906B-4F85ACD1DABD}">
      <dgm:prSet/>
      <dgm:spPr/>
      <dgm:t>
        <a:bodyPr/>
        <a:lstStyle/>
        <a:p>
          <a:endParaRPr lang="es-MX" sz="1600">
            <a:latin typeface="+mn-lt"/>
            <a:cs typeface="Calibri" pitchFamily="34" charset="0"/>
          </a:endParaRPr>
        </a:p>
      </dgm:t>
    </dgm:pt>
    <dgm:pt modelId="{805BEFB3-F89F-4DEC-A560-5B5BE6AF3E8E}" type="pres">
      <dgm:prSet presAssocID="{E7F40B40-23F3-44FD-BA92-7DCEAFA4427D}" presName="compositeShape" presStyleCnt="0">
        <dgm:presLayoutVars>
          <dgm:dir/>
          <dgm:resizeHandles/>
        </dgm:presLayoutVars>
      </dgm:prSet>
      <dgm:spPr/>
    </dgm:pt>
    <dgm:pt modelId="{6FBF399A-CFB0-4ED0-AAB2-7D1AA0FDB8EF}" type="pres">
      <dgm:prSet presAssocID="{E7F40B40-23F3-44FD-BA92-7DCEAFA4427D}" presName="pyramid" presStyleLbl="node1" presStyleIdx="0" presStyleCnt="1"/>
      <dgm:spPr/>
    </dgm:pt>
    <dgm:pt modelId="{1327E9EE-ABA4-4C2C-A5A0-54BADE59FBE1}" type="pres">
      <dgm:prSet presAssocID="{E7F40B40-23F3-44FD-BA92-7DCEAFA4427D}" presName="theList" presStyleCnt="0"/>
      <dgm:spPr/>
    </dgm:pt>
    <dgm:pt modelId="{A48E7BFF-AFE8-4169-8942-E6AA74965190}" type="pres">
      <dgm:prSet presAssocID="{6C5F233D-D2B9-4DDB-AD9B-C681AC456AE9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2E8D285-BF42-4264-BE0A-3C3B914B037C}" type="pres">
      <dgm:prSet presAssocID="{6C5F233D-D2B9-4DDB-AD9B-C681AC456AE9}" presName="aSpace" presStyleCnt="0"/>
      <dgm:spPr/>
    </dgm:pt>
    <dgm:pt modelId="{3BA4E58F-A61E-487F-9F7C-B61D33FB994F}" type="pres">
      <dgm:prSet presAssocID="{A0739087-5DC0-4672-BD26-CCC68A492BA6}" presName="aNode" presStyleLbl="fgAcc1" presStyleIdx="1" presStyleCnt="3" custScaleX="15134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C6CA73E-666A-44F9-9C9E-1037542DE0A1}" type="pres">
      <dgm:prSet presAssocID="{A0739087-5DC0-4672-BD26-CCC68A492BA6}" presName="aSpace" presStyleCnt="0"/>
      <dgm:spPr/>
    </dgm:pt>
    <dgm:pt modelId="{A47B74A6-CAEC-496C-931F-6EDCBD532EB1}" type="pres">
      <dgm:prSet presAssocID="{E507598D-F205-4F2F-9ABA-CCA3D230EDB7}" presName="aNode" presStyleLbl="fgAcc1" presStyleIdx="2" presStyleCnt="3" custScaleX="10763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721D711-46C3-4240-B6F4-16AB2CB3C392}" type="pres">
      <dgm:prSet presAssocID="{E507598D-F205-4F2F-9ABA-CCA3D230EDB7}" presName="aSpace" presStyleCnt="0"/>
      <dgm:spPr/>
    </dgm:pt>
  </dgm:ptLst>
  <dgm:cxnLst>
    <dgm:cxn modelId="{A4BF72CA-D812-40B0-83AF-3C46DA83CBB8}" type="presOf" srcId="{6C5F233D-D2B9-4DDB-AD9B-C681AC456AE9}" destId="{A48E7BFF-AFE8-4169-8942-E6AA74965190}" srcOrd="0" destOrd="0" presId="urn:microsoft.com/office/officeart/2005/8/layout/pyramid2"/>
    <dgm:cxn modelId="{8D6E3DF9-AB39-49C5-A61C-585472B7EFEB}" type="presOf" srcId="{E7F40B40-23F3-44FD-BA92-7DCEAFA4427D}" destId="{805BEFB3-F89F-4DEC-A560-5B5BE6AF3E8E}" srcOrd="0" destOrd="0" presId="urn:microsoft.com/office/officeart/2005/8/layout/pyramid2"/>
    <dgm:cxn modelId="{25580BDF-DA69-42CC-AFC5-EE640FCB990D}" srcId="{E7F40B40-23F3-44FD-BA92-7DCEAFA4427D}" destId="{6C5F233D-D2B9-4DDB-AD9B-C681AC456AE9}" srcOrd="0" destOrd="0" parTransId="{09A4BC7C-ADD8-4F9C-B328-4277305E6530}" sibTransId="{E71BD446-9B23-40FD-A5D3-3F6AB6C7A8FB}"/>
    <dgm:cxn modelId="{7ED94A90-AF50-47C2-9ACF-0BF8CB959EF1}" type="presOf" srcId="{A0739087-5DC0-4672-BD26-CCC68A492BA6}" destId="{3BA4E58F-A61E-487F-9F7C-B61D33FB994F}" srcOrd="0" destOrd="0" presId="urn:microsoft.com/office/officeart/2005/8/layout/pyramid2"/>
    <dgm:cxn modelId="{521D0C72-83FB-4784-906B-4F85ACD1DABD}" srcId="{E7F40B40-23F3-44FD-BA92-7DCEAFA4427D}" destId="{E507598D-F205-4F2F-9ABA-CCA3D230EDB7}" srcOrd="2" destOrd="0" parTransId="{A6830E49-C6CA-4126-B6E0-71B1D3F341B0}" sibTransId="{EBE4916D-EEAA-4F81-88E0-0B08E074EB23}"/>
    <dgm:cxn modelId="{8711C299-0113-40FA-8784-1B40957CEC2F}" type="presOf" srcId="{E507598D-F205-4F2F-9ABA-CCA3D230EDB7}" destId="{A47B74A6-CAEC-496C-931F-6EDCBD532EB1}" srcOrd="0" destOrd="0" presId="urn:microsoft.com/office/officeart/2005/8/layout/pyramid2"/>
    <dgm:cxn modelId="{37ECEE2A-300C-4440-94A6-0D79C0EB9087}" srcId="{E7F40B40-23F3-44FD-BA92-7DCEAFA4427D}" destId="{A0739087-5DC0-4672-BD26-CCC68A492BA6}" srcOrd="1" destOrd="0" parTransId="{54727329-EC0F-4DAB-978B-3304CFC98082}" sibTransId="{4533CED2-3E8F-4EE5-AB2B-3049D24A4EF4}"/>
    <dgm:cxn modelId="{B99C7996-B61D-4817-A733-08A3C04F09D1}" type="presParOf" srcId="{805BEFB3-F89F-4DEC-A560-5B5BE6AF3E8E}" destId="{6FBF399A-CFB0-4ED0-AAB2-7D1AA0FDB8EF}" srcOrd="0" destOrd="0" presId="urn:microsoft.com/office/officeart/2005/8/layout/pyramid2"/>
    <dgm:cxn modelId="{162AA8B2-C630-40CF-B287-4B8D0191854D}" type="presParOf" srcId="{805BEFB3-F89F-4DEC-A560-5B5BE6AF3E8E}" destId="{1327E9EE-ABA4-4C2C-A5A0-54BADE59FBE1}" srcOrd="1" destOrd="0" presId="urn:microsoft.com/office/officeart/2005/8/layout/pyramid2"/>
    <dgm:cxn modelId="{8A99A4A5-2CAD-4C14-98AB-0564A57526DD}" type="presParOf" srcId="{1327E9EE-ABA4-4C2C-A5A0-54BADE59FBE1}" destId="{A48E7BFF-AFE8-4169-8942-E6AA74965190}" srcOrd="0" destOrd="0" presId="urn:microsoft.com/office/officeart/2005/8/layout/pyramid2"/>
    <dgm:cxn modelId="{A07CFE54-7241-4852-9243-348978B7A91C}" type="presParOf" srcId="{1327E9EE-ABA4-4C2C-A5A0-54BADE59FBE1}" destId="{32E8D285-BF42-4264-BE0A-3C3B914B037C}" srcOrd="1" destOrd="0" presId="urn:microsoft.com/office/officeart/2005/8/layout/pyramid2"/>
    <dgm:cxn modelId="{319AA929-A729-4DCB-93FB-73836361B220}" type="presParOf" srcId="{1327E9EE-ABA4-4C2C-A5A0-54BADE59FBE1}" destId="{3BA4E58F-A61E-487F-9F7C-B61D33FB994F}" srcOrd="2" destOrd="0" presId="urn:microsoft.com/office/officeart/2005/8/layout/pyramid2"/>
    <dgm:cxn modelId="{43AB40AC-C63C-4EEE-9BF5-01DD518A9383}" type="presParOf" srcId="{1327E9EE-ABA4-4C2C-A5A0-54BADE59FBE1}" destId="{2C6CA73E-666A-44F9-9C9E-1037542DE0A1}" srcOrd="3" destOrd="0" presId="urn:microsoft.com/office/officeart/2005/8/layout/pyramid2"/>
    <dgm:cxn modelId="{DB1A0439-3229-405C-BE0E-5DACAB4BE929}" type="presParOf" srcId="{1327E9EE-ABA4-4C2C-A5A0-54BADE59FBE1}" destId="{A47B74A6-CAEC-496C-931F-6EDCBD532EB1}" srcOrd="4" destOrd="0" presId="urn:microsoft.com/office/officeart/2005/8/layout/pyramid2"/>
    <dgm:cxn modelId="{5CEC73DA-D6AC-4CDB-8E70-CF2DDCC6F71A}" type="presParOf" srcId="{1327E9EE-ABA4-4C2C-A5A0-54BADE59FBE1}" destId="{F721D711-46C3-4240-B6F4-16AB2CB3C392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FE1A2A9F-A533-45BD-AECC-99B530C2B44D}" type="doc">
      <dgm:prSet loTypeId="urn:microsoft.com/office/officeart/2005/8/layout/vProcess5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8E0873AC-AD99-472F-9547-A203539C4577}">
      <dgm:prSet phldrT="[Texto]" custT="1"/>
      <dgm:spPr/>
      <dgm:t>
        <a:bodyPr/>
        <a:lstStyle/>
        <a:p>
          <a:r>
            <a:rPr lang="es-MX" sz="1800" dirty="0" smtClean="0">
              <a:latin typeface="+mn-lt"/>
              <a:cs typeface="Calibri" pitchFamily="34" charset="0"/>
            </a:rPr>
            <a:t>Ciclo de flujo de efectivo:</a:t>
          </a:r>
          <a:endParaRPr lang="es-MX" sz="1800" dirty="0">
            <a:latin typeface="+mn-lt"/>
            <a:cs typeface="Calibri" pitchFamily="34" charset="0"/>
          </a:endParaRPr>
        </a:p>
      </dgm:t>
    </dgm:pt>
    <dgm:pt modelId="{7748C20D-6591-4784-8058-C73B8EE469EB}" type="parTrans" cxnId="{5D9DBF16-1A3E-4B2F-999E-C5204CC23B81}">
      <dgm:prSet/>
      <dgm:spPr/>
      <dgm:t>
        <a:bodyPr/>
        <a:lstStyle/>
        <a:p>
          <a:endParaRPr lang="es-MX" sz="1800">
            <a:latin typeface="+mn-lt"/>
            <a:cs typeface="Calibri" pitchFamily="34" charset="0"/>
          </a:endParaRPr>
        </a:p>
      </dgm:t>
    </dgm:pt>
    <dgm:pt modelId="{0026B859-BB6F-47A4-B6AA-67BEEDBE2DBE}" type="sibTrans" cxnId="{5D9DBF16-1A3E-4B2F-999E-C5204CC23B81}">
      <dgm:prSet custT="1"/>
      <dgm:spPr/>
      <dgm:t>
        <a:bodyPr/>
        <a:lstStyle/>
        <a:p>
          <a:endParaRPr lang="es-MX" sz="1800">
            <a:latin typeface="+mn-lt"/>
            <a:cs typeface="Calibri" pitchFamily="34" charset="0"/>
          </a:endParaRPr>
        </a:p>
      </dgm:t>
    </dgm:pt>
    <dgm:pt modelId="{CAA84110-988F-482E-AF02-F10E936FE039}">
      <dgm:prSet phldrT="[Texto]" custT="1"/>
      <dgm:spPr/>
      <dgm:t>
        <a:bodyPr/>
        <a:lstStyle/>
        <a:p>
          <a:pPr algn="just"/>
          <a:r>
            <a:rPr lang="es-MX" sz="1800" dirty="0" smtClean="0">
              <a:latin typeface="+mn-lt"/>
              <a:cs typeface="Calibri" pitchFamily="34" charset="0"/>
            </a:rPr>
            <a:t>Estudio y evaluación de los ciclos: operativo de pago y transformación en efectivo.</a:t>
          </a:r>
          <a:endParaRPr lang="es-MX" sz="1800" dirty="0">
            <a:latin typeface="+mn-lt"/>
            <a:cs typeface="Calibri" pitchFamily="34" charset="0"/>
          </a:endParaRPr>
        </a:p>
      </dgm:t>
    </dgm:pt>
    <dgm:pt modelId="{37A9B2C2-7E2C-4961-98A3-EA162C958444}" type="parTrans" cxnId="{680C41F5-5A23-4DDF-BC82-137F366BDAFD}">
      <dgm:prSet/>
      <dgm:spPr/>
      <dgm:t>
        <a:bodyPr/>
        <a:lstStyle/>
        <a:p>
          <a:endParaRPr lang="es-MX" sz="1800">
            <a:latin typeface="+mn-lt"/>
            <a:cs typeface="Calibri" pitchFamily="34" charset="0"/>
          </a:endParaRPr>
        </a:p>
      </dgm:t>
    </dgm:pt>
    <dgm:pt modelId="{277F848E-2075-4F09-84A6-3BBD37F6FBFE}" type="sibTrans" cxnId="{680C41F5-5A23-4DDF-BC82-137F366BDAFD}">
      <dgm:prSet custT="1"/>
      <dgm:spPr/>
      <dgm:t>
        <a:bodyPr/>
        <a:lstStyle/>
        <a:p>
          <a:endParaRPr lang="es-MX" sz="1800">
            <a:latin typeface="+mn-lt"/>
            <a:cs typeface="Calibri" pitchFamily="34" charset="0"/>
          </a:endParaRPr>
        </a:p>
      </dgm:t>
    </dgm:pt>
    <dgm:pt modelId="{3A846E29-A422-461B-BCBD-4D590F4D6DF0}">
      <dgm:prSet phldrT="[Texto]" custT="1"/>
      <dgm:spPr/>
      <dgm:t>
        <a:bodyPr/>
        <a:lstStyle/>
        <a:p>
          <a:r>
            <a:rPr lang="es-MX" sz="1800" dirty="0" smtClean="0">
              <a:latin typeface="+mn-lt"/>
              <a:cs typeface="Calibri" pitchFamily="34" charset="0"/>
            </a:rPr>
            <a:t>Logrando el manejo optimo en caja, bancos y valores negociables en bolsa para reducir una crisis de liquidez.</a:t>
          </a:r>
          <a:endParaRPr lang="es-MX" sz="1800" dirty="0">
            <a:latin typeface="+mn-lt"/>
            <a:cs typeface="Calibri" pitchFamily="34" charset="0"/>
          </a:endParaRPr>
        </a:p>
      </dgm:t>
    </dgm:pt>
    <dgm:pt modelId="{AE13AE93-56BC-4D20-8F21-B76D17B7FB77}" type="parTrans" cxnId="{5ED35746-FDEB-4F8E-B598-A3F39F9E7986}">
      <dgm:prSet/>
      <dgm:spPr/>
      <dgm:t>
        <a:bodyPr/>
        <a:lstStyle/>
        <a:p>
          <a:endParaRPr lang="es-MX" sz="1800">
            <a:latin typeface="+mn-lt"/>
            <a:cs typeface="Calibri" pitchFamily="34" charset="0"/>
          </a:endParaRPr>
        </a:p>
      </dgm:t>
    </dgm:pt>
    <dgm:pt modelId="{8E3636E3-26DF-4C95-982E-BCAC0AB5F43D}" type="sibTrans" cxnId="{5ED35746-FDEB-4F8E-B598-A3F39F9E7986}">
      <dgm:prSet/>
      <dgm:spPr/>
      <dgm:t>
        <a:bodyPr/>
        <a:lstStyle/>
        <a:p>
          <a:endParaRPr lang="es-MX" sz="1800">
            <a:latin typeface="+mn-lt"/>
            <a:cs typeface="Calibri" pitchFamily="34" charset="0"/>
          </a:endParaRPr>
        </a:p>
      </dgm:t>
    </dgm:pt>
    <dgm:pt modelId="{037991D2-557E-4D46-A4CF-DCE1B14A5797}" type="pres">
      <dgm:prSet presAssocID="{FE1A2A9F-A533-45BD-AECC-99B530C2B44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E7B4A0A4-7873-4AA1-96D6-48A2123691BF}" type="pres">
      <dgm:prSet presAssocID="{FE1A2A9F-A533-45BD-AECC-99B530C2B44D}" presName="dummyMaxCanvas" presStyleCnt="0">
        <dgm:presLayoutVars/>
      </dgm:prSet>
      <dgm:spPr/>
      <dgm:t>
        <a:bodyPr/>
        <a:lstStyle/>
        <a:p>
          <a:endParaRPr lang="es-MX"/>
        </a:p>
      </dgm:t>
    </dgm:pt>
    <dgm:pt modelId="{51172E39-0D7C-47C0-990C-CAD691A82247}" type="pres">
      <dgm:prSet presAssocID="{FE1A2A9F-A533-45BD-AECC-99B530C2B44D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794C58E-6DD6-4EB9-9E88-FE8C4577BDDE}" type="pres">
      <dgm:prSet presAssocID="{FE1A2A9F-A533-45BD-AECC-99B530C2B44D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58C4B9E-BC74-44F3-B229-0EB9C6F5DA65}" type="pres">
      <dgm:prSet presAssocID="{FE1A2A9F-A533-45BD-AECC-99B530C2B44D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35462A4-4688-4E1E-8530-8FBAD0A8771A}" type="pres">
      <dgm:prSet presAssocID="{FE1A2A9F-A533-45BD-AECC-99B530C2B44D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8CEC201-8C46-4348-B554-75BBDD93112C}" type="pres">
      <dgm:prSet presAssocID="{FE1A2A9F-A533-45BD-AECC-99B530C2B44D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7A94DC5-AD9B-4025-B99B-0FB0BC5C5D58}" type="pres">
      <dgm:prSet presAssocID="{FE1A2A9F-A533-45BD-AECC-99B530C2B44D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CC78AA8-F883-4F48-9222-FB7ACA782B99}" type="pres">
      <dgm:prSet presAssocID="{FE1A2A9F-A533-45BD-AECC-99B530C2B44D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1F0B7F3-E50B-43A8-AA42-6559625517D7}" type="pres">
      <dgm:prSet presAssocID="{FE1A2A9F-A533-45BD-AECC-99B530C2B44D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80CCFECF-CE56-4C56-8D37-BFE20A250525}" type="presOf" srcId="{FE1A2A9F-A533-45BD-AECC-99B530C2B44D}" destId="{037991D2-557E-4D46-A4CF-DCE1B14A5797}" srcOrd="0" destOrd="0" presId="urn:microsoft.com/office/officeart/2005/8/layout/vProcess5"/>
    <dgm:cxn modelId="{DB103A06-E270-4A45-956F-12A4CA2E1FE7}" type="presOf" srcId="{0026B859-BB6F-47A4-B6AA-67BEEDBE2DBE}" destId="{A35462A4-4688-4E1E-8530-8FBAD0A8771A}" srcOrd="0" destOrd="0" presId="urn:microsoft.com/office/officeart/2005/8/layout/vProcess5"/>
    <dgm:cxn modelId="{5D134BE4-9E48-451C-B705-0960ECA1743C}" type="presOf" srcId="{CAA84110-988F-482E-AF02-F10E936FE039}" destId="{BCC78AA8-F883-4F48-9222-FB7ACA782B99}" srcOrd="1" destOrd="0" presId="urn:microsoft.com/office/officeart/2005/8/layout/vProcess5"/>
    <dgm:cxn modelId="{680C41F5-5A23-4DDF-BC82-137F366BDAFD}" srcId="{FE1A2A9F-A533-45BD-AECC-99B530C2B44D}" destId="{CAA84110-988F-482E-AF02-F10E936FE039}" srcOrd="1" destOrd="0" parTransId="{37A9B2C2-7E2C-4961-98A3-EA162C958444}" sibTransId="{277F848E-2075-4F09-84A6-3BBD37F6FBFE}"/>
    <dgm:cxn modelId="{613A70EC-2D06-4C35-A3CF-AE51716D89F8}" type="presOf" srcId="{3A846E29-A422-461B-BCBD-4D590F4D6DF0}" destId="{158C4B9E-BC74-44F3-B229-0EB9C6F5DA65}" srcOrd="0" destOrd="0" presId="urn:microsoft.com/office/officeart/2005/8/layout/vProcess5"/>
    <dgm:cxn modelId="{5ED35746-FDEB-4F8E-B598-A3F39F9E7986}" srcId="{FE1A2A9F-A533-45BD-AECC-99B530C2B44D}" destId="{3A846E29-A422-461B-BCBD-4D590F4D6DF0}" srcOrd="2" destOrd="0" parTransId="{AE13AE93-56BC-4D20-8F21-B76D17B7FB77}" sibTransId="{8E3636E3-26DF-4C95-982E-BCAC0AB5F43D}"/>
    <dgm:cxn modelId="{8253A173-6A9F-4A24-9D2B-ADB333A5E5E1}" type="presOf" srcId="{8E0873AC-AD99-472F-9547-A203539C4577}" destId="{87A94DC5-AD9B-4025-B99B-0FB0BC5C5D58}" srcOrd="1" destOrd="0" presId="urn:microsoft.com/office/officeart/2005/8/layout/vProcess5"/>
    <dgm:cxn modelId="{E80EA665-CA8C-400E-AC30-0D172B4A1028}" type="presOf" srcId="{277F848E-2075-4F09-84A6-3BBD37F6FBFE}" destId="{48CEC201-8C46-4348-B554-75BBDD93112C}" srcOrd="0" destOrd="0" presId="urn:microsoft.com/office/officeart/2005/8/layout/vProcess5"/>
    <dgm:cxn modelId="{9C36E773-D0FE-441D-A0A0-0F5EDEF09557}" type="presOf" srcId="{CAA84110-988F-482E-AF02-F10E936FE039}" destId="{F794C58E-6DD6-4EB9-9E88-FE8C4577BDDE}" srcOrd="0" destOrd="0" presId="urn:microsoft.com/office/officeart/2005/8/layout/vProcess5"/>
    <dgm:cxn modelId="{5D9DBF16-1A3E-4B2F-999E-C5204CC23B81}" srcId="{FE1A2A9F-A533-45BD-AECC-99B530C2B44D}" destId="{8E0873AC-AD99-472F-9547-A203539C4577}" srcOrd="0" destOrd="0" parTransId="{7748C20D-6591-4784-8058-C73B8EE469EB}" sibTransId="{0026B859-BB6F-47A4-B6AA-67BEEDBE2DBE}"/>
    <dgm:cxn modelId="{7FE0FB3E-E85F-42E5-AA07-76757CB07EC3}" type="presOf" srcId="{8E0873AC-AD99-472F-9547-A203539C4577}" destId="{51172E39-0D7C-47C0-990C-CAD691A82247}" srcOrd="0" destOrd="0" presId="urn:microsoft.com/office/officeart/2005/8/layout/vProcess5"/>
    <dgm:cxn modelId="{45C01049-580F-4851-B9CA-C458AD070898}" type="presOf" srcId="{3A846E29-A422-461B-BCBD-4D590F4D6DF0}" destId="{71F0B7F3-E50B-43A8-AA42-6559625517D7}" srcOrd="1" destOrd="0" presId="urn:microsoft.com/office/officeart/2005/8/layout/vProcess5"/>
    <dgm:cxn modelId="{09A57EAB-4571-45DB-88C4-18A3AAAB02E1}" type="presParOf" srcId="{037991D2-557E-4D46-A4CF-DCE1B14A5797}" destId="{E7B4A0A4-7873-4AA1-96D6-48A2123691BF}" srcOrd="0" destOrd="0" presId="urn:microsoft.com/office/officeart/2005/8/layout/vProcess5"/>
    <dgm:cxn modelId="{CC03D023-F76C-4ECE-9FD8-8E21F296B97E}" type="presParOf" srcId="{037991D2-557E-4D46-A4CF-DCE1B14A5797}" destId="{51172E39-0D7C-47C0-990C-CAD691A82247}" srcOrd="1" destOrd="0" presId="urn:microsoft.com/office/officeart/2005/8/layout/vProcess5"/>
    <dgm:cxn modelId="{00C6A1D5-2982-413D-9B34-549CE8237387}" type="presParOf" srcId="{037991D2-557E-4D46-A4CF-DCE1B14A5797}" destId="{F794C58E-6DD6-4EB9-9E88-FE8C4577BDDE}" srcOrd="2" destOrd="0" presId="urn:microsoft.com/office/officeart/2005/8/layout/vProcess5"/>
    <dgm:cxn modelId="{0009E547-CD09-4061-B1C1-0A7780733136}" type="presParOf" srcId="{037991D2-557E-4D46-A4CF-DCE1B14A5797}" destId="{158C4B9E-BC74-44F3-B229-0EB9C6F5DA65}" srcOrd="3" destOrd="0" presId="urn:microsoft.com/office/officeart/2005/8/layout/vProcess5"/>
    <dgm:cxn modelId="{20CD9043-9EAA-4BDE-B636-31706565CD03}" type="presParOf" srcId="{037991D2-557E-4D46-A4CF-DCE1B14A5797}" destId="{A35462A4-4688-4E1E-8530-8FBAD0A8771A}" srcOrd="4" destOrd="0" presId="urn:microsoft.com/office/officeart/2005/8/layout/vProcess5"/>
    <dgm:cxn modelId="{E17A9371-9ED7-4225-B57B-01FD53F499B8}" type="presParOf" srcId="{037991D2-557E-4D46-A4CF-DCE1B14A5797}" destId="{48CEC201-8C46-4348-B554-75BBDD93112C}" srcOrd="5" destOrd="0" presId="urn:microsoft.com/office/officeart/2005/8/layout/vProcess5"/>
    <dgm:cxn modelId="{872530F0-802C-431C-9FA4-793CC3845330}" type="presParOf" srcId="{037991D2-557E-4D46-A4CF-DCE1B14A5797}" destId="{87A94DC5-AD9B-4025-B99B-0FB0BC5C5D58}" srcOrd="6" destOrd="0" presId="urn:microsoft.com/office/officeart/2005/8/layout/vProcess5"/>
    <dgm:cxn modelId="{AF7FB4BD-20C8-4022-AA03-7E7E460C7863}" type="presParOf" srcId="{037991D2-557E-4D46-A4CF-DCE1B14A5797}" destId="{BCC78AA8-F883-4F48-9222-FB7ACA782B99}" srcOrd="7" destOrd="0" presId="urn:microsoft.com/office/officeart/2005/8/layout/vProcess5"/>
    <dgm:cxn modelId="{A4D486B0-5BBF-437B-8445-68AFDA80BC7D}" type="presParOf" srcId="{037991D2-557E-4D46-A4CF-DCE1B14A5797}" destId="{71F0B7F3-E50B-43A8-AA42-6559625517D7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B0706F1E-201B-4BF1-A732-7DBE223BE8E7}" type="doc">
      <dgm:prSet loTypeId="urn:microsoft.com/office/officeart/2005/8/layout/process2" loCatId="process" qsTypeId="urn:microsoft.com/office/officeart/2005/8/quickstyle/simple1" qsCatId="simple" csTypeId="urn:microsoft.com/office/officeart/2005/8/colors/colorful4" csCatId="colorful" phldr="1"/>
      <dgm:spPr/>
    </dgm:pt>
    <dgm:pt modelId="{A5329EB8-E39E-44CF-B561-7CFEBEEDDBDE}">
      <dgm:prSet phldrT="[Texto]" custT="1"/>
      <dgm:spPr/>
      <dgm:t>
        <a:bodyPr/>
        <a:lstStyle/>
        <a:p>
          <a:r>
            <a:rPr lang="es-MX" sz="1800" dirty="0" smtClean="0">
              <a:latin typeface="Calibri" pitchFamily="34" charset="0"/>
              <a:cs typeface="Calibri" pitchFamily="34" charset="0"/>
            </a:rPr>
            <a:t>Ciclo operativo</a:t>
          </a:r>
          <a:endParaRPr lang="es-MX" sz="1800" dirty="0">
            <a:latin typeface="Calibri" pitchFamily="34" charset="0"/>
            <a:cs typeface="Calibri" pitchFamily="34" charset="0"/>
          </a:endParaRPr>
        </a:p>
      </dgm:t>
    </dgm:pt>
    <dgm:pt modelId="{FF2D30A2-591F-4879-B5F4-9D2CDB808E73}" type="parTrans" cxnId="{34087D64-EE44-4D7C-B3EF-D18B51CDD4B4}">
      <dgm:prSet/>
      <dgm:spPr/>
      <dgm:t>
        <a:bodyPr/>
        <a:lstStyle/>
        <a:p>
          <a:endParaRPr lang="es-MX" sz="1800">
            <a:latin typeface="Calibri" pitchFamily="34" charset="0"/>
            <a:cs typeface="Calibri" pitchFamily="34" charset="0"/>
          </a:endParaRPr>
        </a:p>
      </dgm:t>
    </dgm:pt>
    <dgm:pt modelId="{D3A352AB-6A6E-4239-83BA-18203B6B0CE7}" type="sibTrans" cxnId="{34087D64-EE44-4D7C-B3EF-D18B51CDD4B4}">
      <dgm:prSet custT="1"/>
      <dgm:spPr/>
      <dgm:t>
        <a:bodyPr/>
        <a:lstStyle/>
        <a:p>
          <a:endParaRPr lang="es-MX" sz="1800">
            <a:latin typeface="Calibri" pitchFamily="34" charset="0"/>
            <a:cs typeface="Calibri" pitchFamily="34" charset="0"/>
          </a:endParaRPr>
        </a:p>
      </dgm:t>
    </dgm:pt>
    <dgm:pt modelId="{4B12B0C7-2F44-4F2A-8706-0FED77F6BB82}">
      <dgm:prSet phldrT="[Texto]" custT="1"/>
      <dgm:spPr/>
      <dgm:t>
        <a:bodyPr/>
        <a:lstStyle/>
        <a:p>
          <a:r>
            <a:rPr lang="es-MX" sz="1800" dirty="0" smtClean="0">
              <a:latin typeface="Calibri" pitchFamily="34" charset="0"/>
              <a:cs typeface="Calibri" pitchFamily="34" charset="0"/>
            </a:rPr>
            <a:t>Periodo que transcurre entre la compra </a:t>
          </a:r>
          <a:endParaRPr lang="es-MX" sz="1800" dirty="0">
            <a:latin typeface="Calibri" pitchFamily="34" charset="0"/>
            <a:cs typeface="Calibri" pitchFamily="34" charset="0"/>
          </a:endParaRPr>
        </a:p>
      </dgm:t>
    </dgm:pt>
    <dgm:pt modelId="{1331DD70-2524-4827-9816-4B8C907825C1}" type="parTrans" cxnId="{3580423E-A1E7-4A9A-AEB8-DAC8CBB36424}">
      <dgm:prSet/>
      <dgm:spPr/>
      <dgm:t>
        <a:bodyPr/>
        <a:lstStyle/>
        <a:p>
          <a:endParaRPr lang="es-MX" sz="1800">
            <a:latin typeface="Calibri" pitchFamily="34" charset="0"/>
            <a:cs typeface="Calibri" pitchFamily="34" charset="0"/>
          </a:endParaRPr>
        </a:p>
      </dgm:t>
    </dgm:pt>
    <dgm:pt modelId="{890BEA06-A746-4653-8AED-0001C5D33239}" type="sibTrans" cxnId="{3580423E-A1E7-4A9A-AEB8-DAC8CBB36424}">
      <dgm:prSet custT="1"/>
      <dgm:spPr/>
      <dgm:t>
        <a:bodyPr/>
        <a:lstStyle/>
        <a:p>
          <a:endParaRPr lang="es-MX" sz="1800">
            <a:latin typeface="Calibri" pitchFamily="34" charset="0"/>
            <a:cs typeface="Calibri" pitchFamily="34" charset="0"/>
          </a:endParaRPr>
        </a:p>
      </dgm:t>
    </dgm:pt>
    <dgm:pt modelId="{0E8CFBD1-A9CC-4016-9DC6-21FF1F2A0057}">
      <dgm:prSet phldrT="[Texto]" custT="1"/>
      <dgm:spPr/>
      <dgm:t>
        <a:bodyPr/>
        <a:lstStyle/>
        <a:p>
          <a:r>
            <a:rPr lang="es-MX" sz="1800" dirty="0" smtClean="0">
              <a:latin typeface="Calibri" pitchFamily="34" charset="0"/>
              <a:cs typeface="Calibri" pitchFamily="34" charset="0"/>
            </a:rPr>
            <a:t>De materia prima hasta el cobro de efectivo a clientes.</a:t>
          </a:r>
          <a:endParaRPr lang="es-MX" sz="1800" dirty="0">
            <a:latin typeface="Calibri" pitchFamily="34" charset="0"/>
            <a:cs typeface="Calibri" pitchFamily="34" charset="0"/>
          </a:endParaRPr>
        </a:p>
      </dgm:t>
    </dgm:pt>
    <dgm:pt modelId="{2CE4C990-57E7-40F8-A341-81A3C8F8375B}" type="parTrans" cxnId="{F544A282-C653-4DE1-9174-93B455D4DBAE}">
      <dgm:prSet/>
      <dgm:spPr/>
      <dgm:t>
        <a:bodyPr/>
        <a:lstStyle/>
        <a:p>
          <a:endParaRPr lang="es-MX" sz="1800">
            <a:latin typeface="Calibri" pitchFamily="34" charset="0"/>
            <a:cs typeface="Calibri" pitchFamily="34" charset="0"/>
          </a:endParaRPr>
        </a:p>
      </dgm:t>
    </dgm:pt>
    <dgm:pt modelId="{842CA17E-F7F8-4AC0-AE49-39C6F51BE124}" type="sibTrans" cxnId="{F544A282-C653-4DE1-9174-93B455D4DBAE}">
      <dgm:prSet/>
      <dgm:spPr/>
      <dgm:t>
        <a:bodyPr/>
        <a:lstStyle/>
        <a:p>
          <a:endParaRPr lang="es-MX" sz="1800">
            <a:latin typeface="Calibri" pitchFamily="34" charset="0"/>
            <a:cs typeface="Calibri" pitchFamily="34" charset="0"/>
          </a:endParaRPr>
        </a:p>
      </dgm:t>
    </dgm:pt>
    <dgm:pt modelId="{301810D7-6A0D-4735-8D31-AF996DA6E2A1}" type="pres">
      <dgm:prSet presAssocID="{B0706F1E-201B-4BF1-A732-7DBE223BE8E7}" presName="linearFlow" presStyleCnt="0">
        <dgm:presLayoutVars>
          <dgm:resizeHandles val="exact"/>
        </dgm:presLayoutVars>
      </dgm:prSet>
      <dgm:spPr/>
    </dgm:pt>
    <dgm:pt modelId="{EA635764-A0CC-43EE-9358-CE98BA2CD30F}" type="pres">
      <dgm:prSet presAssocID="{A5329EB8-E39E-44CF-B561-7CFEBEEDDBDE}" presName="node" presStyleLbl="node1" presStyleIdx="0" presStyleCnt="3" custScaleX="114159" custScaleY="16899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129DAE9-008A-4256-9FAE-8445CCEFBD5A}" type="pres">
      <dgm:prSet presAssocID="{D3A352AB-6A6E-4239-83BA-18203B6B0CE7}" presName="sibTrans" presStyleLbl="sibTrans2D1" presStyleIdx="0" presStyleCnt="2"/>
      <dgm:spPr/>
      <dgm:t>
        <a:bodyPr/>
        <a:lstStyle/>
        <a:p>
          <a:endParaRPr lang="es-MX"/>
        </a:p>
      </dgm:t>
    </dgm:pt>
    <dgm:pt modelId="{49673156-6419-4591-9014-5A62DD870CA0}" type="pres">
      <dgm:prSet presAssocID="{D3A352AB-6A6E-4239-83BA-18203B6B0CE7}" presName="connectorText" presStyleLbl="sibTrans2D1" presStyleIdx="0" presStyleCnt="2"/>
      <dgm:spPr/>
      <dgm:t>
        <a:bodyPr/>
        <a:lstStyle/>
        <a:p>
          <a:endParaRPr lang="es-MX"/>
        </a:p>
      </dgm:t>
    </dgm:pt>
    <dgm:pt modelId="{51D5487D-1D76-411A-87F2-E9B4953CDC57}" type="pres">
      <dgm:prSet presAssocID="{4B12B0C7-2F44-4F2A-8706-0FED77F6BB82}" presName="node" presStyleLbl="node1" presStyleIdx="1" presStyleCnt="3" custScaleX="212546" custScaleY="172520" custLinFactNeighborX="-1371" custLinFactNeighborY="-225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A50AF10-34A4-41E7-8230-0FAE72E988A5}" type="pres">
      <dgm:prSet presAssocID="{890BEA06-A746-4653-8AED-0001C5D33239}" presName="sibTrans" presStyleLbl="sibTrans2D1" presStyleIdx="1" presStyleCnt="2"/>
      <dgm:spPr/>
      <dgm:t>
        <a:bodyPr/>
        <a:lstStyle/>
        <a:p>
          <a:endParaRPr lang="es-MX"/>
        </a:p>
      </dgm:t>
    </dgm:pt>
    <dgm:pt modelId="{4D66E42A-C0BA-47E1-B8E4-D3A83ACA916A}" type="pres">
      <dgm:prSet presAssocID="{890BEA06-A746-4653-8AED-0001C5D33239}" presName="connectorText" presStyleLbl="sibTrans2D1" presStyleIdx="1" presStyleCnt="2"/>
      <dgm:spPr/>
      <dgm:t>
        <a:bodyPr/>
        <a:lstStyle/>
        <a:p>
          <a:endParaRPr lang="es-MX"/>
        </a:p>
      </dgm:t>
    </dgm:pt>
    <dgm:pt modelId="{DA5E55EC-C23E-4335-9D96-7DCCBB6506FF}" type="pres">
      <dgm:prSet presAssocID="{0E8CFBD1-A9CC-4016-9DC6-21FF1F2A0057}" presName="node" presStyleLbl="node1" presStyleIdx="2" presStyleCnt="3" custScaleX="232863" custScaleY="17479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9223F21A-1564-4E89-BC66-5339A131C6AE}" type="presOf" srcId="{4B12B0C7-2F44-4F2A-8706-0FED77F6BB82}" destId="{51D5487D-1D76-411A-87F2-E9B4953CDC57}" srcOrd="0" destOrd="0" presId="urn:microsoft.com/office/officeart/2005/8/layout/process2"/>
    <dgm:cxn modelId="{CC32438E-AEE3-4789-B8A5-DD0EA54FB855}" type="presOf" srcId="{890BEA06-A746-4653-8AED-0001C5D33239}" destId="{7A50AF10-34A4-41E7-8230-0FAE72E988A5}" srcOrd="0" destOrd="0" presId="urn:microsoft.com/office/officeart/2005/8/layout/process2"/>
    <dgm:cxn modelId="{68B781E5-DF13-4585-B896-4F8107300267}" type="presOf" srcId="{D3A352AB-6A6E-4239-83BA-18203B6B0CE7}" destId="{49673156-6419-4591-9014-5A62DD870CA0}" srcOrd="1" destOrd="0" presId="urn:microsoft.com/office/officeart/2005/8/layout/process2"/>
    <dgm:cxn modelId="{F544A282-C653-4DE1-9174-93B455D4DBAE}" srcId="{B0706F1E-201B-4BF1-A732-7DBE223BE8E7}" destId="{0E8CFBD1-A9CC-4016-9DC6-21FF1F2A0057}" srcOrd="2" destOrd="0" parTransId="{2CE4C990-57E7-40F8-A341-81A3C8F8375B}" sibTransId="{842CA17E-F7F8-4AC0-AE49-39C6F51BE124}"/>
    <dgm:cxn modelId="{58237481-5D5C-4473-95C6-485A90664174}" type="presOf" srcId="{B0706F1E-201B-4BF1-A732-7DBE223BE8E7}" destId="{301810D7-6A0D-4735-8D31-AF996DA6E2A1}" srcOrd="0" destOrd="0" presId="urn:microsoft.com/office/officeart/2005/8/layout/process2"/>
    <dgm:cxn modelId="{C4FC9EF3-97E1-41C8-8564-5C75C07E16CB}" type="presOf" srcId="{D3A352AB-6A6E-4239-83BA-18203B6B0CE7}" destId="{B129DAE9-008A-4256-9FAE-8445CCEFBD5A}" srcOrd="0" destOrd="0" presId="urn:microsoft.com/office/officeart/2005/8/layout/process2"/>
    <dgm:cxn modelId="{6046FDA5-F42B-492B-BAAF-20C527566468}" type="presOf" srcId="{0E8CFBD1-A9CC-4016-9DC6-21FF1F2A0057}" destId="{DA5E55EC-C23E-4335-9D96-7DCCBB6506FF}" srcOrd="0" destOrd="0" presId="urn:microsoft.com/office/officeart/2005/8/layout/process2"/>
    <dgm:cxn modelId="{34087D64-EE44-4D7C-B3EF-D18B51CDD4B4}" srcId="{B0706F1E-201B-4BF1-A732-7DBE223BE8E7}" destId="{A5329EB8-E39E-44CF-B561-7CFEBEEDDBDE}" srcOrd="0" destOrd="0" parTransId="{FF2D30A2-591F-4879-B5F4-9D2CDB808E73}" sibTransId="{D3A352AB-6A6E-4239-83BA-18203B6B0CE7}"/>
    <dgm:cxn modelId="{3580423E-A1E7-4A9A-AEB8-DAC8CBB36424}" srcId="{B0706F1E-201B-4BF1-A732-7DBE223BE8E7}" destId="{4B12B0C7-2F44-4F2A-8706-0FED77F6BB82}" srcOrd="1" destOrd="0" parTransId="{1331DD70-2524-4827-9816-4B8C907825C1}" sibTransId="{890BEA06-A746-4653-8AED-0001C5D33239}"/>
    <dgm:cxn modelId="{D4FE8342-49D5-4A05-B55C-036AF72D6800}" type="presOf" srcId="{890BEA06-A746-4653-8AED-0001C5D33239}" destId="{4D66E42A-C0BA-47E1-B8E4-D3A83ACA916A}" srcOrd="1" destOrd="0" presId="urn:microsoft.com/office/officeart/2005/8/layout/process2"/>
    <dgm:cxn modelId="{36F27E35-1335-40F0-AA95-4EDC6A4E2082}" type="presOf" srcId="{A5329EB8-E39E-44CF-B561-7CFEBEEDDBDE}" destId="{EA635764-A0CC-43EE-9358-CE98BA2CD30F}" srcOrd="0" destOrd="0" presId="urn:microsoft.com/office/officeart/2005/8/layout/process2"/>
    <dgm:cxn modelId="{74D60D74-EC1F-4ED6-92DB-C291E9AA01E3}" type="presParOf" srcId="{301810D7-6A0D-4735-8D31-AF996DA6E2A1}" destId="{EA635764-A0CC-43EE-9358-CE98BA2CD30F}" srcOrd="0" destOrd="0" presId="urn:microsoft.com/office/officeart/2005/8/layout/process2"/>
    <dgm:cxn modelId="{22F8F54F-54E0-4959-BA41-983CC156BCA6}" type="presParOf" srcId="{301810D7-6A0D-4735-8D31-AF996DA6E2A1}" destId="{B129DAE9-008A-4256-9FAE-8445CCEFBD5A}" srcOrd="1" destOrd="0" presId="urn:microsoft.com/office/officeart/2005/8/layout/process2"/>
    <dgm:cxn modelId="{AEC46B62-437A-4FC1-9ADC-707DC1E36044}" type="presParOf" srcId="{B129DAE9-008A-4256-9FAE-8445CCEFBD5A}" destId="{49673156-6419-4591-9014-5A62DD870CA0}" srcOrd="0" destOrd="0" presId="urn:microsoft.com/office/officeart/2005/8/layout/process2"/>
    <dgm:cxn modelId="{5F1BEF2E-5F78-4DBE-A5A3-93207B97FFEF}" type="presParOf" srcId="{301810D7-6A0D-4735-8D31-AF996DA6E2A1}" destId="{51D5487D-1D76-411A-87F2-E9B4953CDC57}" srcOrd="2" destOrd="0" presId="urn:microsoft.com/office/officeart/2005/8/layout/process2"/>
    <dgm:cxn modelId="{80B119B3-1D96-43C4-889F-22C040092701}" type="presParOf" srcId="{301810D7-6A0D-4735-8D31-AF996DA6E2A1}" destId="{7A50AF10-34A4-41E7-8230-0FAE72E988A5}" srcOrd="3" destOrd="0" presId="urn:microsoft.com/office/officeart/2005/8/layout/process2"/>
    <dgm:cxn modelId="{607CB290-DA89-46B1-9EDE-68126E0A7418}" type="presParOf" srcId="{7A50AF10-34A4-41E7-8230-0FAE72E988A5}" destId="{4D66E42A-C0BA-47E1-B8E4-D3A83ACA916A}" srcOrd="0" destOrd="0" presId="urn:microsoft.com/office/officeart/2005/8/layout/process2"/>
    <dgm:cxn modelId="{9F79A638-67D4-4DC7-9D91-2B027D2A9484}" type="presParOf" srcId="{301810D7-6A0D-4735-8D31-AF996DA6E2A1}" destId="{DA5E55EC-C23E-4335-9D96-7DCCBB6506FF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6648E4-AEFA-41DA-AF83-F30E3B7C2E1F}" type="doc">
      <dgm:prSet loTypeId="urn:microsoft.com/office/officeart/2005/8/layout/list1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60B91C5F-EB54-4F8A-8375-A2E277D5E640}">
      <dgm:prSet phldrT="[Texto]" custT="1"/>
      <dgm:spPr/>
      <dgm:t>
        <a:bodyPr/>
        <a:lstStyle/>
        <a:p>
          <a:r>
            <a:rPr lang="es-MX" sz="1600" dirty="0" smtClean="0">
              <a:latin typeface="+mj-lt"/>
              <a:cs typeface="Calibri" pitchFamily="34" charset="0"/>
            </a:rPr>
            <a:t>Tomar decisiones</a:t>
          </a:r>
          <a:endParaRPr lang="es-MX" sz="1600" dirty="0">
            <a:latin typeface="+mj-lt"/>
            <a:cs typeface="Calibri" pitchFamily="34" charset="0"/>
          </a:endParaRPr>
        </a:p>
      </dgm:t>
    </dgm:pt>
    <dgm:pt modelId="{DDEDFA6B-12E0-49CF-8A07-9E6260D604BB}" type="parTrans" cxnId="{E2524177-7B44-4C0C-8BD6-586E8A9AEFD4}">
      <dgm:prSet/>
      <dgm:spPr/>
      <dgm:t>
        <a:bodyPr/>
        <a:lstStyle/>
        <a:p>
          <a:endParaRPr lang="es-MX" sz="1600">
            <a:latin typeface="+mj-lt"/>
            <a:cs typeface="Calibri" pitchFamily="34" charset="0"/>
          </a:endParaRPr>
        </a:p>
      </dgm:t>
    </dgm:pt>
    <dgm:pt modelId="{ABF7282C-1991-49AF-9E5E-BBAD08405445}" type="sibTrans" cxnId="{E2524177-7B44-4C0C-8BD6-586E8A9AEFD4}">
      <dgm:prSet/>
      <dgm:spPr/>
      <dgm:t>
        <a:bodyPr/>
        <a:lstStyle/>
        <a:p>
          <a:endParaRPr lang="es-MX" sz="1600">
            <a:latin typeface="+mj-lt"/>
            <a:cs typeface="Calibri" pitchFamily="34" charset="0"/>
          </a:endParaRPr>
        </a:p>
      </dgm:t>
    </dgm:pt>
    <dgm:pt modelId="{0E24B44E-CAE3-4735-96D6-3D8648FBC89B}">
      <dgm:prSet phldrT="[Texto]" custT="1"/>
      <dgm:spPr/>
      <dgm:t>
        <a:bodyPr/>
        <a:lstStyle/>
        <a:p>
          <a:r>
            <a:rPr lang="es-MX" sz="1600" dirty="0" smtClean="0">
              <a:latin typeface="+mj-lt"/>
              <a:cs typeface="Calibri" pitchFamily="34" charset="0"/>
            </a:rPr>
            <a:t>Maximizar el capital contable a largo plazo</a:t>
          </a:r>
          <a:endParaRPr lang="es-MX" sz="1600" dirty="0">
            <a:latin typeface="+mj-lt"/>
            <a:cs typeface="Calibri" pitchFamily="34" charset="0"/>
          </a:endParaRPr>
        </a:p>
      </dgm:t>
    </dgm:pt>
    <dgm:pt modelId="{4D11C72E-C680-432C-BFF3-8E00D6F35285}" type="parTrans" cxnId="{2E06B750-AE49-4213-949D-9A1CA4CC0C8E}">
      <dgm:prSet/>
      <dgm:spPr/>
      <dgm:t>
        <a:bodyPr/>
        <a:lstStyle/>
        <a:p>
          <a:endParaRPr lang="es-MX" sz="1600">
            <a:latin typeface="+mj-lt"/>
            <a:cs typeface="Calibri" pitchFamily="34" charset="0"/>
          </a:endParaRPr>
        </a:p>
      </dgm:t>
    </dgm:pt>
    <dgm:pt modelId="{D12931BE-10A4-4162-83C7-10480F6DF795}" type="sibTrans" cxnId="{2E06B750-AE49-4213-949D-9A1CA4CC0C8E}">
      <dgm:prSet/>
      <dgm:spPr/>
      <dgm:t>
        <a:bodyPr/>
        <a:lstStyle/>
        <a:p>
          <a:endParaRPr lang="es-MX" sz="1600">
            <a:latin typeface="+mj-lt"/>
            <a:cs typeface="Calibri" pitchFamily="34" charset="0"/>
          </a:endParaRPr>
        </a:p>
      </dgm:t>
    </dgm:pt>
    <dgm:pt modelId="{38C159D1-5286-4B7D-9C54-71EF6F4268AA}">
      <dgm:prSet phldrT="[Texto]" custT="1"/>
      <dgm:spPr/>
      <dgm:t>
        <a:bodyPr/>
        <a:lstStyle/>
        <a:p>
          <a:r>
            <a:rPr lang="es-MX" sz="1600" dirty="0" smtClean="0">
              <a:latin typeface="+mj-lt"/>
              <a:cs typeface="Calibri" pitchFamily="34" charset="0"/>
            </a:rPr>
            <a:t>Pagar el mejor salario al trabajador conforme al poder adquisitivo del consumidor</a:t>
          </a:r>
        </a:p>
      </dgm:t>
    </dgm:pt>
    <dgm:pt modelId="{EE2DE620-98C2-4007-A374-1A5DF5C6A56B}" type="parTrans" cxnId="{CDBD1889-96FA-4068-8B46-1048B5591364}">
      <dgm:prSet/>
      <dgm:spPr/>
      <dgm:t>
        <a:bodyPr/>
        <a:lstStyle/>
        <a:p>
          <a:endParaRPr lang="es-MX" sz="1600">
            <a:latin typeface="+mj-lt"/>
            <a:cs typeface="Calibri" pitchFamily="34" charset="0"/>
          </a:endParaRPr>
        </a:p>
      </dgm:t>
    </dgm:pt>
    <dgm:pt modelId="{A190139F-EB71-41A2-8614-3B6B45CA3F14}" type="sibTrans" cxnId="{CDBD1889-96FA-4068-8B46-1048B5591364}">
      <dgm:prSet/>
      <dgm:spPr/>
      <dgm:t>
        <a:bodyPr/>
        <a:lstStyle/>
        <a:p>
          <a:endParaRPr lang="es-MX" sz="1600">
            <a:latin typeface="+mj-lt"/>
            <a:cs typeface="Calibri" pitchFamily="34" charset="0"/>
          </a:endParaRPr>
        </a:p>
      </dgm:t>
    </dgm:pt>
    <dgm:pt modelId="{0EA97136-8316-44E2-89C1-CAC9F6815D60}">
      <dgm:prSet phldrT="[Texto]" custT="1"/>
      <dgm:spPr/>
      <dgm:t>
        <a:bodyPr/>
        <a:lstStyle/>
        <a:p>
          <a:r>
            <a:rPr lang="es-MX" sz="1600" dirty="0" smtClean="0">
              <a:latin typeface="+mj-lt"/>
              <a:cs typeface="Calibri" pitchFamily="34" charset="0"/>
            </a:rPr>
            <a:t>Estrategias de la competencia</a:t>
          </a:r>
        </a:p>
      </dgm:t>
    </dgm:pt>
    <dgm:pt modelId="{50DC8701-7A9D-4BA6-85F7-4ACD7A25F779}" type="parTrans" cxnId="{31F996E4-201D-44AA-A6E1-A4BC8518BAF1}">
      <dgm:prSet/>
      <dgm:spPr/>
      <dgm:t>
        <a:bodyPr/>
        <a:lstStyle/>
        <a:p>
          <a:endParaRPr lang="es-MX" sz="1600">
            <a:latin typeface="+mj-lt"/>
            <a:cs typeface="Calibri" pitchFamily="34" charset="0"/>
          </a:endParaRPr>
        </a:p>
      </dgm:t>
    </dgm:pt>
    <dgm:pt modelId="{E46085E3-E1C6-4CF5-8468-69EF2B575EF3}" type="sibTrans" cxnId="{31F996E4-201D-44AA-A6E1-A4BC8518BAF1}">
      <dgm:prSet/>
      <dgm:spPr/>
      <dgm:t>
        <a:bodyPr/>
        <a:lstStyle/>
        <a:p>
          <a:endParaRPr lang="es-MX" sz="1600">
            <a:latin typeface="+mj-lt"/>
            <a:cs typeface="Calibri" pitchFamily="34" charset="0"/>
          </a:endParaRPr>
        </a:p>
      </dgm:t>
    </dgm:pt>
    <dgm:pt modelId="{EA4018EB-CBFA-487B-8A5D-AA2B90307389}">
      <dgm:prSet phldrT="[Texto]" custT="1"/>
      <dgm:spPr/>
      <dgm:t>
        <a:bodyPr/>
        <a:lstStyle/>
        <a:p>
          <a:r>
            <a:rPr lang="es-MX" sz="1600" dirty="0" smtClean="0">
              <a:latin typeface="+mj-lt"/>
              <a:cs typeface="Calibri" pitchFamily="34" charset="0"/>
            </a:rPr>
            <a:t>Preservación ecológica</a:t>
          </a:r>
        </a:p>
      </dgm:t>
    </dgm:pt>
    <dgm:pt modelId="{EBDEC8EA-7FF1-4598-9A7C-B289C4387E01}" type="parTrans" cxnId="{BFAA95D7-776D-4086-9C8C-6F384DDAE204}">
      <dgm:prSet/>
      <dgm:spPr/>
      <dgm:t>
        <a:bodyPr/>
        <a:lstStyle/>
        <a:p>
          <a:endParaRPr lang="es-MX" sz="1600">
            <a:latin typeface="+mj-lt"/>
            <a:cs typeface="Calibri" pitchFamily="34" charset="0"/>
          </a:endParaRPr>
        </a:p>
      </dgm:t>
    </dgm:pt>
    <dgm:pt modelId="{E5AC45F2-DA3A-461A-807D-E4313C069E4A}" type="sibTrans" cxnId="{BFAA95D7-776D-4086-9C8C-6F384DDAE204}">
      <dgm:prSet/>
      <dgm:spPr/>
      <dgm:t>
        <a:bodyPr/>
        <a:lstStyle/>
        <a:p>
          <a:endParaRPr lang="es-MX" sz="1600">
            <a:latin typeface="+mj-lt"/>
            <a:cs typeface="Calibri" pitchFamily="34" charset="0"/>
          </a:endParaRPr>
        </a:p>
      </dgm:t>
    </dgm:pt>
    <dgm:pt modelId="{E72E3DDC-65A4-4715-B08F-BEC73EAC71C7}">
      <dgm:prSet phldrT="[Texto]" custT="1"/>
      <dgm:spPr/>
      <dgm:t>
        <a:bodyPr/>
        <a:lstStyle/>
        <a:p>
          <a:r>
            <a:rPr lang="es-MX" sz="1600" dirty="0" smtClean="0">
              <a:latin typeface="+mj-lt"/>
              <a:cs typeface="Calibri" pitchFamily="34" charset="0"/>
            </a:rPr>
            <a:t>Necesidades del estado para proporcionar los servicios públicos a la colectividad</a:t>
          </a:r>
        </a:p>
      </dgm:t>
    </dgm:pt>
    <dgm:pt modelId="{EF6E748C-9A83-4C77-8CD0-005196D7AF87}" type="parTrans" cxnId="{89A09B3C-EE51-4E11-9706-83C56916E461}">
      <dgm:prSet/>
      <dgm:spPr/>
      <dgm:t>
        <a:bodyPr/>
        <a:lstStyle/>
        <a:p>
          <a:endParaRPr lang="es-MX" sz="1600">
            <a:latin typeface="+mj-lt"/>
            <a:cs typeface="Calibri" pitchFamily="34" charset="0"/>
          </a:endParaRPr>
        </a:p>
      </dgm:t>
    </dgm:pt>
    <dgm:pt modelId="{79BFD9D7-B9F3-4018-BA56-44651AC2A5C6}" type="sibTrans" cxnId="{89A09B3C-EE51-4E11-9706-83C56916E461}">
      <dgm:prSet/>
      <dgm:spPr/>
      <dgm:t>
        <a:bodyPr/>
        <a:lstStyle/>
        <a:p>
          <a:endParaRPr lang="es-MX" sz="1600">
            <a:latin typeface="+mj-lt"/>
            <a:cs typeface="Calibri" pitchFamily="34" charset="0"/>
          </a:endParaRPr>
        </a:p>
      </dgm:t>
    </dgm:pt>
    <dgm:pt modelId="{C0D964FC-03A2-4D43-901D-B2EA1BD79F6E}" type="pres">
      <dgm:prSet presAssocID="{F06648E4-AEFA-41DA-AF83-F30E3B7C2E1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C19A595F-C8C7-4334-AF05-2401FE6B7430}" type="pres">
      <dgm:prSet presAssocID="{60B91C5F-EB54-4F8A-8375-A2E277D5E640}" presName="parentLin" presStyleCnt="0"/>
      <dgm:spPr/>
      <dgm:t>
        <a:bodyPr/>
        <a:lstStyle/>
        <a:p>
          <a:endParaRPr lang="es-MX"/>
        </a:p>
      </dgm:t>
    </dgm:pt>
    <dgm:pt modelId="{FDFD18DE-BD06-46C9-94C4-D8DCE54C5E2A}" type="pres">
      <dgm:prSet presAssocID="{60B91C5F-EB54-4F8A-8375-A2E277D5E640}" presName="parentLeftMargin" presStyleLbl="node1" presStyleIdx="0" presStyleCnt="6"/>
      <dgm:spPr/>
      <dgm:t>
        <a:bodyPr/>
        <a:lstStyle/>
        <a:p>
          <a:endParaRPr lang="es-MX"/>
        </a:p>
      </dgm:t>
    </dgm:pt>
    <dgm:pt modelId="{E69B023A-D128-4470-9045-2E2D7B37DB5A}" type="pres">
      <dgm:prSet presAssocID="{60B91C5F-EB54-4F8A-8375-A2E277D5E640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FE3E676-4D80-41DD-B8F8-AEA964313811}" type="pres">
      <dgm:prSet presAssocID="{60B91C5F-EB54-4F8A-8375-A2E277D5E640}" presName="negativeSpace" presStyleCnt="0"/>
      <dgm:spPr/>
      <dgm:t>
        <a:bodyPr/>
        <a:lstStyle/>
        <a:p>
          <a:endParaRPr lang="es-MX"/>
        </a:p>
      </dgm:t>
    </dgm:pt>
    <dgm:pt modelId="{8443911B-16AD-4B21-A696-F2564C0B621F}" type="pres">
      <dgm:prSet presAssocID="{60B91C5F-EB54-4F8A-8375-A2E277D5E640}" presName="childText" presStyleLbl="conFgAcc1" presStyleIdx="0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E7ECEFA-6675-403C-AF3E-AE0D01BF383B}" type="pres">
      <dgm:prSet presAssocID="{ABF7282C-1991-49AF-9E5E-BBAD08405445}" presName="spaceBetweenRectangles" presStyleCnt="0"/>
      <dgm:spPr/>
      <dgm:t>
        <a:bodyPr/>
        <a:lstStyle/>
        <a:p>
          <a:endParaRPr lang="es-MX"/>
        </a:p>
      </dgm:t>
    </dgm:pt>
    <dgm:pt modelId="{3D316509-ACF6-4184-A417-02078ED6BB00}" type="pres">
      <dgm:prSet presAssocID="{0E24B44E-CAE3-4735-96D6-3D8648FBC89B}" presName="parentLin" presStyleCnt="0"/>
      <dgm:spPr/>
      <dgm:t>
        <a:bodyPr/>
        <a:lstStyle/>
        <a:p>
          <a:endParaRPr lang="es-MX"/>
        </a:p>
      </dgm:t>
    </dgm:pt>
    <dgm:pt modelId="{8CF7C4F1-6DFC-4DC0-B418-470CA7B8E234}" type="pres">
      <dgm:prSet presAssocID="{0E24B44E-CAE3-4735-96D6-3D8648FBC89B}" presName="parentLeftMargin" presStyleLbl="node1" presStyleIdx="0" presStyleCnt="6"/>
      <dgm:spPr/>
      <dgm:t>
        <a:bodyPr/>
        <a:lstStyle/>
        <a:p>
          <a:endParaRPr lang="es-MX"/>
        </a:p>
      </dgm:t>
    </dgm:pt>
    <dgm:pt modelId="{7D7DF0E8-AD3E-4583-9B96-8CD2FB4501F7}" type="pres">
      <dgm:prSet presAssocID="{0E24B44E-CAE3-4735-96D6-3D8648FBC89B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6938694-1C59-46B8-9D92-B146BE5910CA}" type="pres">
      <dgm:prSet presAssocID="{0E24B44E-CAE3-4735-96D6-3D8648FBC89B}" presName="negativeSpace" presStyleCnt="0"/>
      <dgm:spPr/>
      <dgm:t>
        <a:bodyPr/>
        <a:lstStyle/>
        <a:p>
          <a:endParaRPr lang="es-MX"/>
        </a:p>
      </dgm:t>
    </dgm:pt>
    <dgm:pt modelId="{51DBDC4C-39B9-4FA2-91D6-E70131791FBB}" type="pres">
      <dgm:prSet presAssocID="{0E24B44E-CAE3-4735-96D6-3D8648FBC89B}" presName="childText" presStyleLbl="conFgAcc1" presStyleIdx="1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F339F70-D7C9-490D-AB3B-0FEE0861A9ED}" type="pres">
      <dgm:prSet presAssocID="{D12931BE-10A4-4162-83C7-10480F6DF795}" presName="spaceBetweenRectangles" presStyleCnt="0"/>
      <dgm:spPr/>
      <dgm:t>
        <a:bodyPr/>
        <a:lstStyle/>
        <a:p>
          <a:endParaRPr lang="es-MX"/>
        </a:p>
      </dgm:t>
    </dgm:pt>
    <dgm:pt modelId="{EC97A4D4-F91A-4758-BD16-D40322BA9896}" type="pres">
      <dgm:prSet presAssocID="{38C159D1-5286-4B7D-9C54-71EF6F4268AA}" presName="parentLin" presStyleCnt="0"/>
      <dgm:spPr/>
      <dgm:t>
        <a:bodyPr/>
        <a:lstStyle/>
        <a:p>
          <a:endParaRPr lang="es-MX"/>
        </a:p>
      </dgm:t>
    </dgm:pt>
    <dgm:pt modelId="{117D01F0-99E5-4E50-AA98-47FE1558F4E2}" type="pres">
      <dgm:prSet presAssocID="{38C159D1-5286-4B7D-9C54-71EF6F4268AA}" presName="parentLeftMargin" presStyleLbl="node1" presStyleIdx="1" presStyleCnt="6"/>
      <dgm:spPr/>
      <dgm:t>
        <a:bodyPr/>
        <a:lstStyle/>
        <a:p>
          <a:endParaRPr lang="es-MX"/>
        </a:p>
      </dgm:t>
    </dgm:pt>
    <dgm:pt modelId="{7F8C83B9-EFAD-4325-BE3D-4251BF0DDC10}" type="pres">
      <dgm:prSet presAssocID="{38C159D1-5286-4B7D-9C54-71EF6F4268AA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1DF9E0B-179A-41A1-A31A-50D78845B489}" type="pres">
      <dgm:prSet presAssocID="{38C159D1-5286-4B7D-9C54-71EF6F4268AA}" presName="negativeSpace" presStyleCnt="0"/>
      <dgm:spPr/>
      <dgm:t>
        <a:bodyPr/>
        <a:lstStyle/>
        <a:p>
          <a:endParaRPr lang="es-MX"/>
        </a:p>
      </dgm:t>
    </dgm:pt>
    <dgm:pt modelId="{A8029F35-BAAE-46CD-BD4C-A200C91BD57F}" type="pres">
      <dgm:prSet presAssocID="{38C159D1-5286-4B7D-9C54-71EF6F4268AA}" presName="childText" presStyleLbl="conFgAcc1" presStyleIdx="2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5275FF9-5091-40DB-99AA-5F428C34D7F7}" type="pres">
      <dgm:prSet presAssocID="{A190139F-EB71-41A2-8614-3B6B45CA3F14}" presName="spaceBetweenRectangles" presStyleCnt="0"/>
      <dgm:spPr/>
      <dgm:t>
        <a:bodyPr/>
        <a:lstStyle/>
        <a:p>
          <a:endParaRPr lang="es-MX"/>
        </a:p>
      </dgm:t>
    </dgm:pt>
    <dgm:pt modelId="{75F7077C-C78D-414C-8C29-8FEA613E70F3}" type="pres">
      <dgm:prSet presAssocID="{0EA97136-8316-44E2-89C1-CAC9F6815D60}" presName="parentLin" presStyleCnt="0"/>
      <dgm:spPr/>
      <dgm:t>
        <a:bodyPr/>
        <a:lstStyle/>
        <a:p>
          <a:endParaRPr lang="es-MX"/>
        </a:p>
      </dgm:t>
    </dgm:pt>
    <dgm:pt modelId="{E196DC85-13C5-44F4-B264-7681E32A0B9E}" type="pres">
      <dgm:prSet presAssocID="{0EA97136-8316-44E2-89C1-CAC9F6815D60}" presName="parentLeftMargin" presStyleLbl="node1" presStyleIdx="2" presStyleCnt="6"/>
      <dgm:spPr/>
      <dgm:t>
        <a:bodyPr/>
        <a:lstStyle/>
        <a:p>
          <a:endParaRPr lang="es-MX"/>
        </a:p>
      </dgm:t>
    </dgm:pt>
    <dgm:pt modelId="{14CA1BE4-F506-4BD8-9AF3-F5DE3076603B}" type="pres">
      <dgm:prSet presAssocID="{0EA97136-8316-44E2-89C1-CAC9F6815D60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5A89C1D-936E-47D8-B593-BE17DB09AF7F}" type="pres">
      <dgm:prSet presAssocID="{0EA97136-8316-44E2-89C1-CAC9F6815D60}" presName="negativeSpace" presStyleCnt="0"/>
      <dgm:spPr/>
      <dgm:t>
        <a:bodyPr/>
        <a:lstStyle/>
        <a:p>
          <a:endParaRPr lang="es-MX"/>
        </a:p>
      </dgm:t>
    </dgm:pt>
    <dgm:pt modelId="{464250CA-9214-4ADD-A7FA-071368B83A47}" type="pres">
      <dgm:prSet presAssocID="{0EA97136-8316-44E2-89C1-CAC9F6815D60}" presName="childText" presStyleLbl="conFgAcc1" presStyleIdx="3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114D3CC-1D02-479E-A5A5-6E9FAD07EC8A}" type="pres">
      <dgm:prSet presAssocID="{E46085E3-E1C6-4CF5-8468-69EF2B575EF3}" presName="spaceBetweenRectangles" presStyleCnt="0"/>
      <dgm:spPr/>
      <dgm:t>
        <a:bodyPr/>
        <a:lstStyle/>
        <a:p>
          <a:endParaRPr lang="es-MX"/>
        </a:p>
      </dgm:t>
    </dgm:pt>
    <dgm:pt modelId="{79CCABC6-8EDC-4C7A-A902-F9EA29DC01EE}" type="pres">
      <dgm:prSet presAssocID="{EA4018EB-CBFA-487B-8A5D-AA2B90307389}" presName="parentLin" presStyleCnt="0"/>
      <dgm:spPr/>
      <dgm:t>
        <a:bodyPr/>
        <a:lstStyle/>
        <a:p>
          <a:endParaRPr lang="es-MX"/>
        </a:p>
      </dgm:t>
    </dgm:pt>
    <dgm:pt modelId="{B75DAC4F-A068-4A09-B7F1-325D0A28425A}" type="pres">
      <dgm:prSet presAssocID="{EA4018EB-CBFA-487B-8A5D-AA2B90307389}" presName="parentLeftMargin" presStyleLbl="node1" presStyleIdx="3" presStyleCnt="6"/>
      <dgm:spPr/>
      <dgm:t>
        <a:bodyPr/>
        <a:lstStyle/>
        <a:p>
          <a:endParaRPr lang="es-MX"/>
        </a:p>
      </dgm:t>
    </dgm:pt>
    <dgm:pt modelId="{E7C309B2-E90C-4BE4-99D6-2C3C0469DB0F}" type="pres">
      <dgm:prSet presAssocID="{EA4018EB-CBFA-487B-8A5D-AA2B90307389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B8DDE03-0A35-497E-A522-99B3A00AD101}" type="pres">
      <dgm:prSet presAssocID="{EA4018EB-CBFA-487B-8A5D-AA2B90307389}" presName="negativeSpace" presStyleCnt="0"/>
      <dgm:spPr/>
      <dgm:t>
        <a:bodyPr/>
        <a:lstStyle/>
        <a:p>
          <a:endParaRPr lang="es-MX"/>
        </a:p>
      </dgm:t>
    </dgm:pt>
    <dgm:pt modelId="{D34B64AC-7D99-4DC4-A69A-660E933D0E90}" type="pres">
      <dgm:prSet presAssocID="{EA4018EB-CBFA-487B-8A5D-AA2B90307389}" presName="childText" presStyleLbl="conFgAcc1" presStyleIdx="4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F49098C-7110-4D56-BB04-FC81D0A95337}" type="pres">
      <dgm:prSet presAssocID="{E5AC45F2-DA3A-461A-807D-E4313C069E4A}" presName="spaceBetweenRectangles" presStyleCnt="0"/>
      <dgm:spPr/>
      <dgm:t>
        <a:bodyPr/>
        <a:lstStyle/>
        <a:p>
          <a:endParaRPr lang="es-MX"/>
        </a:p>
      </dgm:t>
    </dgm:pt>
    <dgm:pt modelId="{D0FF51D9-115B-4783-AD3F-9956E8798638}" type="pres">
      <dgm:prSet presAssocID="{E72E3DDC-65A4-4715-B08F-BEC73EAC71C7}" presName="parentLin" presStyleCnt="0"/>
      <dgm:spPr/>
      <dgm:t>
        <a:bodyPr/>
        <a:lstStyle/>
        <a:p>
          <a:endParaRPr lang="es-MX"/>
        </a:p>
      </dgm:t>
    </dgm:pt>
    <dgm:pt modelId="{45181E39-06FA-4FB8-A96D-1700C16ABC93}" type="pres">
      <dgm:prSet presAssocID="{E72E3DDC-65A4-4715-B08F-BEC73EAC71C7}" presName="parentLeftMargin" presStyleLbl="node1" presStyleIdx="4" presStyleCnt="6"/>
      <dgm:spPr/>
      <dgm:t>
        <a:bodyPr/>
        <a:lstStyle/>
        <a:p>
          <a:endParaRPr lang="es-MX"/>
        </a:p>
      </dgm:t>
    </dgm:pt>
    <dgm:pt modelId="{2CEB496A-BC31-493C-B80A-9C94B25978A0}" type="pres">
      <dgm:prSet presAssocID="{E72E3DDC-65A4-4715-B08F-BEC73EAC71C7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F3E0F63-9A85-48D8-B939-DAFFD7DB09FD}" type="pres">
      <dgm:prSet presAssocID="{E72E3DDC-65A4-4715-B08F-BEC73EAC71C7}" presName="negativeSpace" presStyleCnt="0"/>
      <dgm:spPr/>
      <dgm:t>
        <a:bodyPr/>
        <a:lstStyle/>
        <a:p>
          <a:endParaRPr lang="es-MX"/>
        </a:p>
      </dgm:t>
    </dgm:pt>
    <dgm:pt modelId="{681B0953-DD79-444E-BC3D-A15FD81B20C9}" type="pres">
      <dgm:prSet presAssocID="{E72E3DDC-65A4-4715-B08F-BEC73EAC71C7}" presName="childText" presStyleLbl="conFgAcc1" presStyleIdx="5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E2524177-7B44-4C0C-8BD6-586E8A9AEFD4}" srcId="{F06648E4-AEFA-41DA-AF83-F30E3B7C2E1F}" destId="{60B91C5F-EB54-4F8A-8375-A2E277D5E640}" srcOrd="0" destOrd="0" parTransId="{DDEDFA6B-12E0-49CF-8A07-9E6260D604BB}" sibTransId="{ABF7282C-1991-49AF-9E5E-BBAD08405445}"/>
    <dgm:cxn modelId="{F59DE1DC-6859-4768-825A-0EFF934AEC28}" type="presOf" srcId="{38C159D1-5286-4B7D-9C54-71EF6F4268AA}" destId="{7F8C83B9-EFAD-4325-BE3D-4251BF0DDC10}" srcOrd="1" destOrd="0" presId="urn:microsoft.com/office/officeart/2005/8/layout/list1"/>
    <dgm:cxn modelId="{AD659406-3AFC-459A-B182-795D3A1D7936}" type="presOf" srcId="{60B91C5F-EB54-4F8A-8375-A2E277D5E640}" destId="{FDFD18DE-BD06-46C9-94C4-D8DCE54C5E2A}" srcOrd="0" destOrd="0" presId="urn:microsoft.com/office/officeart/2005/8/layout/list1"/>
    <dgm:cxn modelId="{82538D5A-9D19-4CDD-81AA-168819EB9F0B}" type="presOf" srcId="{E72E3DDC-65A4-4715-B08F-BEC73EAC71C7}" destId="{45181E39-06FA-4FB8-A96D-1700C16ABC93}" srcOrd="0" destOrd="0" presId="urn:microsoft.com/office/officeart/2005/8/layout/list1"/>
    <dgm:cxn modelId="{89A09B3C-EE51-4E11-9706-83C56916E461}" srcId="{F06648E4-AEFA-41DA-AF83-F30E3B7C2E1F}" destId="{E72E3DDC-65A4-4715-B08F-BEC73EAC71C7}" srcOrd="5" destOrd="0" parTransId="{EF6E748C-9A83-4C77-8CD0-005196D7AF87}" sibTransId="{79BFD9D7-B9F3-4018-BA56-44651AC2A5C6}"/>
    <dgm:cxn modelId="{2BCB2DAD-727D-414E-90C6-03310996C009}" type="presOf" srcId="{E72E3DDC-65A4-4715-B08F-BEC73EAC71C7}" destId="{2CEB496A-BC31-493C-B80A-9C94B25978A0}" srcOrd="1" destOrd="0" presId="urn:microsoft.com/office/officeart/2005/8/layout/list1"/>
    <dgm:cxn modelId="{7DBDB7F9-88C5-4555-AE37-F14B5A374C0A}" type="presOf" srcId="{60B91C5F-EB54-4F8A-8375-A2E277D5E640}" destId="{E69B023A-D128-4470-9045-2E2D7B37DB5A}" srcOrd="1" destOrd="0" presId="urn:microsoft.com/office/officeart/2005/8/layout/list1"/>
    <dgm:cxn modelId="{BFAA95D7-776D-4086-9C8C-6F384DDAE204}" srcId="{F06648E4-AEFA-41DA-AF83-F30E3B7C2E1F}" destId="{EA4018EB-CBFA-487B-8A5D-AA2B90307389}" srcOrd="4" destOrd="0" parTransId="{EBDEC8EA-7FF1-4598-9A7C-B289C4387E01}" sibTransId="{E5AC45F2-DA3A-461A-807D-E4313C069E4A}"/>
    <dgm:cxn modelId="{CC637272-38C2-421D-A56D-DADC3938EA20}" type="presOf" srcId="{EA4018EB-CBFA-487B-8A5D-AA2B90307389}" destId="{B75DAC4F-A068-4A09-B7F1-325D0A28425A}" srcOrd="0" destOrd="0" presId="urn:microsoft.com/office/officeart/2005/8/layout/list1"/>
    <dgm:cxn modelId="{31F996E4-201D-44AA-A6E1-A4BC8518BAF1}" srcId="{F06648E4-AEFA-41DA-AF83-F30E3B7C2E1F}" destId="{0EA97136-8316-44E2-89C1-CAC9F6815D60}" srcOrd="3" destOrd="0" parTransId="{50DC8701-7A9D-4BA6-85F7-4ACD7A25F779}" sibTransId="{E46085E3-E1C6-4CF5-8468-69EF2B575EF3}"/>
    <dgm:cxn modelId="{31F901AF-F239-427F-B35D-F5FF82AA2C0D}" type="presOf" srcId="{EA4018EB-CBFA-487B-8A5D-AA2B90307389}" destId="{E7C309B2-E90C-4BE4-99D6-2C3C0469DB0F}" srcOrd="1" destOrd="0" presId="urn:microsoft.com/office/officeart/2005/8/layout/list1"/>
    <dgm:cxn modelId="{7E658FD4-40A0-4700-B937-00A5EC106F2E}" type="presOf" srcId="{38C159D1-5286-4B7D-9C54-71EF6F4268AA}" destId="{117D01F0-99E5-4E50-AA98-47FE1558F4E2}" srcOrd="0" destOrd="0" presId="urn:microsoft.com/office/officeart/2005/8/layout/list1"/>
    <dgm:cxn modelId="{2E06B750-AE49-4213-949D-9A1CA4CC0C8E}" srcId="{F06648E4-AEFA-41DA-AF83-F30E3B7C2E1F}" destId="{0E24B44E-CAE3-4735-96D6-3D8648FBC89B}" srcOrd="1" destOrd="0" parTransId="{4D11C72E-C680-432C-BFF3-8E00D6F35285}" sibTransId="{D12931BE-10A4-4162-83C7-10480F6DF795}"/>
    <dgm:cxn modelId="{F105352D-ABE5-45CE-96A1-68F46D63B909}" type="presOf" srcId="{0EA97136-8316-44E2-89C1-CAC9F6815D60}" destId="{14CA1BE4-F506-4BD8-9AF3-F5DE3076603B}" srcOrd="1" destOrd="0" presId="urn:microsoft.com/office/officeart/2005/8/layout/list1"/>
    <dgm:cxn modelId="{423630FC-F543-4E7C-8C91-9576DFEF8C12}" type="presOf" srcId="{0E24B44E-CAE3-4735-96D6-3D8648FBC89B}" destId="{8CF7C4F1-6DFC-4DC0-B418-470CA7B8E234}" srcOrd="0" destOrd="0" presId="urn:microsoft.com/office/officeart/2005/8/layout/list1"/>
    <dgm:cxn modelId="{04B17CD5-77C3-4EB0-8D81-03C3783AE980}" type="presOf" srcId="{0E24B44E-CAE3-4735-96D6-3D8648FBC89B}" destId="{7D7DF0E8-AD3E-4583-9B96-8CD2FB4501F7}" srcOrd="1" destOrd="0" presId="urn:microsoft.com/office/officeart/2005/8/layout/list1"/>
    <dgm:cxn modelId="{1285DBD1-1AEC-4CEC-9A0C-355C9540ED80}" type="presOf" srcId="{0EA97136-8316-44E2-89C1-CAC9F6815D60}" destId="{E196DC85-13C5-44F4-B264-7681E32A0B9E}" srcOrd="0" destOrd="0" presId="urn:microsoft.com/office/officeart/2005/8/layout/list1"/>
    <dgm:cxn modelId="{F71BA812-DC36-4039-A04B-F7B0E42F28C4}" type="presOf" srcId="{F06648E4-AEFA-41DA-AF83-F30E3B7C2E1F}" destId="{C0D964FC-03A2-4D43-901D-B2EA1BD79F6E}" srcOrd="0" destOrd="0" presId="urn:microsoft.com/office/officeart/2005/8/layout/list1"/>
    <dgm:cxn modelId="{CDBD1889-96FA-4068-8B46-1048B5591364}" srcId="{F06648E4-AEFA-41DA-AF83-F30E3B7C2E1F}" destId="{38C159D1-5286-4B7D-9C54-71EF6F4268AA}" srcOrd="2" destOrd="0" parTransId="{EE2DE620-98C2-4007-A374-1A5DF5C6A56B}" sibTransId="{A190139F-EB71-41A2-8614-3B6B45CA3F14}"/>
    <dgm:cxn modelId="{30D52169-A77E-4818-8DD5-8251325FC09E}" type="presParOf" srcId="{C0D964FC-03A2-4D43-901D-B2EA1BD79F6E}" destId="{C19A595F-C8C7-4334-AF05-2401FE6B7430}" srcOrd="0" destOrd="0" presId="urn:microsoft.com/office/officeart/2005/8/layout/list1"/>
    <dgm:cxn modelId="{2FB7C91F-7771-40A3-832E-7145E9C89F5C}" type="presParOf" srcId="{C19A595F-C8C7-4334-AF05-2401FE6B7430}" destId="{FDFD18DE-BD06-46C9-94C4-D8DCE54C5E2A}" srcOrd="0" destOrd="0" presId="urn:microsoft.com/office/officeart/2005/8/layout/list1"/>
    <dgm:cxn modelId="{C4609542-E594-400F-A7D7-D3F1364EF906}" type="presParOf" srcId="{C19A595F-C8C7-4334-AF05-2401FE6B7430}" destId="{E69B023A-D128-4470-9045-2E2D7B37DB5A}" srcOrd="1" destOrd="0" presId="urn:microsoft.com/office/officeart/2005/8/layout/list1"/>
    <dgm:cxn modelId="{DDFFF39E-DFF0-408A-8F24-E7EFAC5755E4}" type="presParOf" srcId="{C0D964FC-03A2-4D43-901D-B2EA1BD79F6E}" destId="{AFE3E676-4D80-41DD-B8F8-AEA964313811}" srcOrd="1" destOrd="0" presId="urn:microsoft.com/office/officeart/2005/8/layout/list1"/>
    <dgm:cxn modelId="{E39FE845-C419-41A8-8C1D-B5A215029C02}" type="presParOf" srcId="{C0D964FC-03A2-4D43-901D-B2EA1BD79F6E}" destId="{8443911B-16AD-4B21-A696-F2564C0B621F}" srcOrd="2" destOrd="0" presId="urn:microsoft.com/office/officeart/2005/8/layout/list1"/>
    <dgm:cxn modelId="{5F0B15E7-4FF4-4EB7-B114-6C0261EDD247}" type="presParOf" srcId="{C0D964FC-03A2-4D43-901D-B2EA1BD79F6E}" destId="{8E7ECEFA-6675-403C-AF3E-AE0D01BF383B}" srcOrd="3" destOrd="0" presId="urn:microsoft.com/office/officeart/2005/8/layout/list1"/>
    <dgm:cxn modelId="{CFD2F7AC-149C-491A-BC08-A876F69283C7}" type="presParOf" srcId="{C0D964FC-03A2-4D43-901D-B2EA1BD79F6E}" destId="{3D316509-ACF6-4184-A417-02078ED6BB00}" srcOrd="4" destOrd="0" presId="urn:microsoft.com/office/officeart/2005/8/layout/list1"/>
    <dgm:cxn modelId="{5165497D-1389-4C51-BC82-920C19DC051A}" type="presParOf" srcId="{3D316509-ACF6-4184-A417-02078ED6BB00}" destId="{8CF7C4F1-6DFC-4DC0-B418-470CA7B8E234}" srcOrd="0" destOrd="0" presId="urn:microsoft.com/office/officeart/2005/8/layout/list1"/>
    <dgm:cxn modelId="{082F0911-9EA9-43E3-9D4A-46EB0622CF0B}" type="presParOf" srcId="{3D316509-ACF6-4184-A417-02078ED6BB00}" destId="{7D7DF0E8-AD3E-4583-9B96-8CD2FB4501F7}" srcOrd="1" destOrd="0" presId="urn:microsoft.com/office/officeart/2005/8/layout/list1"/>
    <dgm:cxn modelId="{5E42A680-59D4-4333-9734-A1F61047AA02}" type="presParOf" srcId="{C0D964FC-03A2-4D43-901D-B2EA1BD79F6E}" destId="{76938694-1C59-46B8-9D92-B146BE5910CA}" srcOrd="5" destOrd="0" presId="urn:microsoft.com/office/officeart/2005/8/layout/list1"/>
    <dgm:cxn modelId="{E5B48741-AF1F-4D62-8866-B885699008BD}" type="presParOf" srcId="{C0D964FC-03A2-4D43-901D-B2EA1BD79F6E}" destId="{51DBDC4C-39B9-4FA2-91D6-E70131791FBB}" srcOrd="6" destOrd="0" presId="urn:microsoft.com/office/officeart/2005/8/layout/list1"/>
    <dgm:cxn modelId="{05F6DBAE-36C0-4847-8674-0D8BE927EFFD}" type="presParOf" srcId="{C0D964FC-03A2-4D43-901D-B2EA1BD79F6E}" destId="{FF339F70-D7C9-490D-AB3B-0FEE0861A9ED}" srcOrd="7" destOrd="0" presId="urn:microsoft.com/office/officeart/2005/8/layout/list1"/>
    <dgm:cxn modelId="{47CA1985-B791-4B7D-8ADD-6FB4619A9F12}" type="presParOf" srcId="{C0D964FC-03A2-4D43-901D-B2EA1BD79F6E}" destId="{EC97A4D4-F91A-4758-BD16-D40322BA9896}" srcOrd="8" destOrd="0" presId="urn:microsoft.com/office/officeart/2005/8/layout/list1"/>
    <dgm:cxn modelId="{F050EEDE-D5D5-412B-B947-D8DA85D96E12}" type="presParOf" srcId="{EC97A4D4-F91A-4758-BD16-D40322BA9896}" destId="{117D01F0-99E5-4E50-AA98-47FE1558F4E2}" srcOrd="0" destOrd="0" presId="urn:microsoft.com/office/officeart/2005/8/layout/list1"/>
    <dgm:cxn modelId="{82022D50-F4DE-4ACE-AEFC-92BCC0EF1836}" type="presParOf" srcId="{EC97A4D4-F91A-4758-BD16-D40322BA9896}" destId="{7F8C83B9-EFAD-4325-BE3D-4251BF0DDC10}" srcOrd="1" destOrd="0" presId="urn:microsoft.com/office/officeart/2005/8/layout/list1"/>
    <dgm:cxn modelId="{39B7DE50-8B90-43A2-BDFD-C18AB21A7B85}" type="presParOf" srcId="{C0D964FC-03A2-4D43-901D-B2EA1BD79F6E}" destId="{F1DF9E0B-179A-41A1-A31A-50D78845B489}" srcOrd="9" destOrd="0" presId="urn:microsoft.com/office/officeart/2005/8/layout/list1"/>
    <dgm:cxn modelId="{16D87DDC-D8A5-4FF9-8044-9D2F15A203EA}" type="presParOf" srcId="{C0D964FC-03A2-4D43-901D-B2EA1BD79F6E}" destId="{A8029F35-BAAE-46CD-BD4C-A200C91BD57F}" srcOrd="10" destOrd="0" presId="urn:microsoft.com/office/officeart/2005/8/layout/list1"/>
    <dgm:cxn modelId="{0DEC2589-5BD2-4C18-8E97-B79D335E1CE2}" type="presParOf" srcId="{C0D964FC-03A2-4D43-901D-B2EA1BD79F6E}" destId="{D5275FF9-5091-40DB-99AA-5F428C34D7F7}" srcOrd="11" destOrd="0" presId="urn:microsoft.com/office/officeart/2005/8/layout/list1"/>
    <dgm:cxn modelId="{3541C5B7-453B-415E-8053-8ED12639CB47}" type="presParOf" srcId="{C0D964FC-03A2-4D43-901D-B2EA1BD79F6E}" destId="{75F7077C-C78D-414C-8C29-8FEA613E70F3}" srcOrd="12" destOrd="0" presId="urn:microsoft.com/office/officeart/2005/8/layout/list1"/>
    <dgm:cxn modelId="{C731A942-25F8-47D2-ACAF-73947ECD1E46}" type="presParOf" srcId="{75F7077C-C78D-414C-8C29-8FEA613E70F3}" destId="{E196DC85-13C5-44F4-B264-7681E32A0B9E}" srcOrd="0" destOrd="0" presId="urn:microsoft.com/office/officeart/2005/8/layout/list1"/>
    <dgm:cxn modelId="{B79626BB-F9B3-4949-8F3D-22EB81F57658}" type="presParOf" srcId="{75F7077C-C78D-414C-8C29-8FEA613E70F3}" destId="{14CA1BE4-F506-4BD8-9AF3-F5DE3076603B}" srcOrd="1" destOrd="0" presId="urn:microsoft.com/office/officeart/2005/8/layout/list1"/>
    <dgm:cxn modelId="{C7048D5F-BEFC-4B5D-B98A-DF9B33F96A44}" type="presParOf" srcId="{C0D964FC-03A2-4D43-901D-B2EA1BD79F6E}" destId="{65A89C1D-936E-47D8-B593-BE17DB09AF7F}" srcOrd="13" destOrd="0" presId="urn:microsoft.com/office/officeart/2005/8/layout/list1"/>
    <dgm:cxn modelId="{93AFACD7-A188-4F3C-AB3D-D0AAAF72D645}" type="presParOf" srcId="{C0D964FC-03A2-4D43-901D-B2EA1BD79F6E}" destId="{464250CA-9214-4ADD-A7FA-071368B83A47}" srcOrd="14" destOrd="0" presId="urn:microsoft.com/office/officeart/2005/8/layout/list1"/>
    <dgm:cxn modelId="{E134265D-0096-4862-978F-DCE0341D54A2}" type="presParOf" srcId="{C0D964FC-03A2-4D43-901D-B2EA1BD79F6E}" destId="{4114D3CC-1D02-479E-A5A5-6E9FAD07EC8A}" srcOrd="15" destOrd="0" presId="urn:microsoft.com/office/officeart/2005/8/layout/list1"/>
    <dgm:cxn modelId="{DB40158E-EAAB-473A-929E-2A1ADC96A5DC}" type="presParOf" srcId="{C0D964FC-03A2-4D43-901D-B2EA1BD79F6E}" destId="{79CCABC6-8EDC-4C7A-A902-F9EA29DC01EE}" srcOrd="16" destOrd="0" presId="urn:microsoft.com/office/officeart/2005/8/layout/list1"/>
    <dgm:cxn modelId="{814E5114-3E62-4D73-AAA2-925A29740D70}" type="presParOf" srcId="{79CCABC6-8EDC-4C7A-A902-F9EA29DC01EE}" destId="{B75DAC4F-A068-4A09-B7F1-325D0A28425A}" srcOrd="0" destOrd="0" presId="urn:microsoft.com/office/officeart/2005/8/layout/list1"/>
    <dgm:cxn modelId="{8282D0B5-A068-418C-98B6-C5A4773224C4}" type="presParOf" srcId="{79CCABC6-8EDC-4C7A-A902-F9EA29DC01EE}" destId="{E7C309B2-E90C-4BE4-99D6-2C3C0469DB0F}" srcOrd="1" destOrd="0" presId="urn:microsoft.com/office/officeart/2005/8/layout/list1"/>
    <dgm:cxn modelId="{DBB18AF5-3ADD-4B5C-A3A8-FC8FE98955B1}" type="presParOf" srcId="{C0D964FC-03A2-4D43-901D-B2EA1BD79F6E}" destId="{CB8DDE03-0A35-497E-A522-99B3A00AD101}" srcOrd="17" destOrd="0" presId="urn:microsoft.com/office/officeart/2005/8/layout/list1"/>
    <dgm:cxn modelId="{2686DDC6-339E-408D-B48A-CD8A2D49E5B4}" type="presParOf" srcId="{C0D964FC-03A2-4D43-901D-B2EA1BD79F6E}" destId="{D34B64AC-7D99-4DC4-A69A-660E933D0E90}" srcOrd="18" destOrd="0" presId="urn:microsoft.com/office/officeart/2005/8/layout/list1"/>
    <dgm:cxn modelId="{73BD520E-0BA2-4049-822C-26CA961DB70B}" type="presParOf" srcId="{C0D964FC-03A2-4D43-901D-B2EA1BD79F6E}" destId="{AF49098C-7110-4D56-BB04-FC81D0A95337}" srcOrd="19" destOrd="0" presId="urn:microsoft.com/office/officeart/2005/8/layout/list1"/>
    <dgm:cxn modelId="{9036071B-8A6B-4D1A-9DA0-E0D73A575CB5}" type="presParOf" srcId="{C0D964FC-03A2-4D43-901D-B2EA1BD79F6E}" destId="{D0FF51D9-115B-4783-AD3F-9956E8798638}" srcOrd="20" destOrd="0" presId="urn:microsoft.com/office/officeart/2005/8/layout/list1"/>
    <dgm:cxn modelId="{DC0C6BAF-7B7B-4789-A9BB-A131F81C6216}" type="presParOf" srcId="{D0FF51D9-115B-4783-AD3F-9956E8798638}" destId="{45181E39-06FA-4FB8-A96D-1700C16ABC93}" srcOrd="0" destOrd="0" presId="urn:microsoft.com/office/officeart/2005/8/layout/list1"/>
    <dgm:cxn modelId="{D9FA44B7-9A7D-43A8-A2F5-9AD1122CBB6B}" type="presParOf" srcId="{D0FF51D9-115B-4783-AD3F-9956E8798638}" destId="{2CEB496A-BC31-493C-B80A-9C94B25978A0}" srcOrd="1" destOrd="0" presId="urn:microsoft.com/office/officeart/2005/8/layout/list1"/>
    <dgm:cxn modelId="{1FBEC362-E422-42A0-86F3-D027CD9BB0F9}" type="presParOf" srcId="{C0D964FC-03A2-4D43-901D-B2EA1BD79F6E}" destId="{DF3E0F63-9A85-48D8-B939-DAFFD7DB09FD}" srcOrd="21" destOrd="0" presId="urn:microsoft.com/office/officeart/2005/8/layout/list1"/>
    <dgm:cxn modelId="{70F0F44F-450B-45B5-87E0-D490F4AB2FB0}" type="presParOf" srcId="{C0D964FC-03A2-4D43-901D-B2EA1BD79F6E}" destId="{681B0953-DD79-444E-BC3D-A15FD81B20C9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EA6C3C87-83A1-4DAB-9B67-AB620027A7BD}" type="doc">
      <dgm:prSet loTypeId="urn:microsoft.com/office/officeart/2005/8/layout/default#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045AE33E-A013-4E43-AB40-123B20D8A1AC}">
      <dgm:prSet phldrT="[Texto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MX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Periodo</a:t>
          </a:r>
          <a:r>
            <a:rPr lang="es-MX" sz="2400" baseline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que se obtiene al restar del Ciclo Operativo el Ciclo de Pago.</a:t>
          </a:r>
          <a:endParaRPr lang="es-MX" sz="24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905F27CB-1DB2-4925-BC2D-7EA649576E64}" type="parTrans" cxnId="{1C7CF949-87D3-415D-912A-CC2B7832EAB2}">
      <dgm:prSet/>
      <dgm:spPr/>
      <dgm:t>
        <a:bodyPr/>
        <a:lstStyle/>
        <a:p>
          <a:endParaRPr lang="es-MX"/>
        </a:p>
      </dgm:t>
    </dgm:pt>
    <dgm:pt modelId="{219A2ACE-AEC5-4CB1-B4D6-1F67836A75CB}" type="sibTrans" cxnId="{1C7CF949-87D3-415D-912A-CC2B7832EAB2}">
      <dgm:prSet/>
      <dgm:spPr/>
      <dgm:t>
        <a:bodyPr/>
        <a:lstStyle/>
        <a:p>
          <a:endParaRPr lang="es-MX"/>
        </a:p>
      </dgm:t>
    </dgm:pt>
    <dgm:pt modelId="{E3B0DB5C-0C3F-43BF-9AF9-B957AB4EBEBC}" type="pres">
      <dgm:prSet presAssocID="{EA6C3C87-83A1-4DAB-9B67-AB620027A7B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0F3CDD75-8645-4CF9-8C01-B475AD79B7EF}" type="pres">
      <dgm:prSet presAssocID="{045AE33E-A013-4E43-AB40-123B20D8A1AC}" presName="node" presStyleLbl="node1" presStyleIdx="0" presStyleCnt="1" custScaleY="32092" custLinFactNeighborX="781" custLinFactNeighborY="-195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1C7CF949-87D3-415D-912A-CC2B7832EAB2}" srcId="{EA6C3C87-83A1-4DAB-9B67-AB620027A7BD}" destId="{045AE33E-A013-4E43-AB40-123B20D8A1AC}" srcOrd="0" destOrd="0" parTransId="{905F27CB-1DB2-4925-BC2D-7EA649576E64}" sibTransId="{219A2ACE-AEC5-4CB1-B4D6-1F67836A75CB}"/>
    <dgm:cxn modelId="{5BAB4028-532E-4CC0-B324-60472DCD3231}" type="presOf" srcId="{045AE33E-A013-4E43-AB40-123B20D8A1AC}" destId="{0F3CDD75-8645-4CF9-8C01-B475AD79B7EF}" srcOrd="0" destOrd="0" presId="urn:microsoft.com/office/officeart/2005/8/layout/default#2"/>
    <dgm:cxn modelId="{43D2864E-EF1D-4578-9B13-2F6BA4EC86FC}" type="presOf" srcId="{EA6C3C87-83A1-4DAB-9B67-AB620027A7BD}" destId="{E3B0DB5C-0C3F-43BF-9AF9-B957AB4EBEBC}" srcOrd="0" destOrd="0" presId="urn:microsoft.com/office/officeart/2005/8/layout/default#2"/>
    <dgm:cxn modelId="{D8FFF95B-C5BB-4308-9E36-5FD88B540B62}" type="presParOf" srcId="{E3B0DB5C-0C3F-43BF-9AF9-B957AB4EBEBC}" destId="{0F3CDD75-8645-4CF9-8C01-B475AD79B7EF}" srcOrd="0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67B4C9-2C9F-4286-BF2D-DEFD03A8BC0A}" type="doc">
      <dgm:prSet loTypeId="urn:microsoft.com/office/officeart/2005/8/layout/default#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479400A8-5F33-471E-AB54-4BCA62F64FBA}">
      <dgm:prSet phldrT="[Texto]" custT="1"/>
      <dgm:spPr/>
      <dgm:t>
        <a:bodyPr/>
        <a:lstStyle/>
        <a:p>
          <a:pPr algn="ctr"/>
          <a:r>
            <a:rPr lang="es-MX" sz="1400" b="1" u="sng" dirty="0" smtClean="0">
              <a:latin typeface="+mn-lt"/>
              <a:cs typeface="Calibri" pitchFamily="34" charset="0"/>
            </a:rPr>
            <a:t>Recopilación de datos significativos:</a:t>
          </a:r>
        </a:p>
        <a:p>
          <a:pPr algn="just"/>
          <a:r>
            <a:rPr lang="es-MX" sz="1400" dirty="0" smtClean="0">
              <a:latin typeface="+mn-lt"/>
              <a:cs typeface="Calibri" pitchFamily="34" charset="0"/>
            </a:rPr>
            <a:t>Es reunir antecedentes, datos, conceptos y cifras importantes, oportunos, veraces y suficientes en cantidad y calidad , internos y externos de una empresa para tomar decisiones y lograr objetivos.</a:t>
          </a:r>
          <a:endParaRPr lang="es-MX" sz="1400" dirty="0">
            <a:latin typeface="+mn-lt"/>
            <a:cs typeface="Calibri" pitchFamily="34" charset="0"/>
          </a:endParaRPr>
        </a:p>
      </dgm:t>
    </dgm:pt>
    <dgm:pt modelId="{5B58ECD1-A3B0-4FAA-A8A1-AAA2EAF93AA3}" type="parTrans" cxnId="{9894F12A-2D5C-4195-99F2-0336F30CB13A}">
      <dgm:prSet/>
      <dgm:spPr/>
      <dgm:t>
        <a:bodyPr/>
        <a:lstStyle/>
        <a:p>
          <a:pPr algn="just"/>
          <a:endParaRPr lang="es-MX" sz="1400">
            <a:latin typeface="+mn-lt"/>
            <a:cs typeface="Calibri" pitchFamily="34" charset="0"/>
          </a:endParaRPr>
        </a:p>
      </dgm:t>
    </dgm:pt>
    <dgm:pt modelId="{FD89BB3B-33D8-43B8-9B74-8749D58F875A}" type="sibTrans" cxnId="{9894F12A-2D5C-4195-99F2-0336F30CB13A}">
      <dgm:prSet/>
      <dgm:spPr/>
      <dgm:t>
        <a:bodyPr/>
        <a:lstStyle/>
        <a:p>
          <a:pPr algn="just"/>
          <a:endParaRPr lang="es-MX" sz="1400">
            <a:latin typeface="+mn-lt"/>
            <a:cs typeface="Calibri" pitchFamily="34" charset="0"/>
          </a:endParaRPr>
        </a:p>
      </dgm:t>
    </dgm:pt>
    <dgm:pt modelId="{737C8A97-9D26-4B40-9BA2-88DAF885E7F1}">
      <dgm:prSet phldrT="[Texto]" custT="1"/>
      <dgm:spPr/>
      <dgm:t>
        <a:bodyPr/>
        <a:lstStyle/>
        <a:p>
          <a:pPr algn="ctr"/>
          <a:r>
            <a:rPr lang="es-MX" sz="1400" b="1" u="sng" dirty="0" smtClean="0">
              <a:latin typeface="+mn-lt"/>
              <a:cs typeface="Calibri" pitchFamily="34" charset="0"/>
            </a:rPr>
            <a:t>Análisis financiero:</a:t>
          </a:r>
        </a:p>
        <a:p>
          <a:pPr algn="just"/>
          <a:r>
            <a:rPr lang="es-MX" sz="1400" dirty="0" smtClean="0">
              <a:latin typeface="+mn-lt"/>
              <a:cs typeface="Calibri" pitchFamily="34" charset="0"/>
            </a:rPr>
            <a:t>Estudia y evalúa y el pasado económico financiero de una empresa, para tomar decisiones y lograr los objetivos preestablecidos.</a:t>
          </a:r>
        </a:p>
      </dgm:t>
    </dgm:pt>
    <dgm:pt modelId="{56F23CF4-DC05-40F2-AF30-6C3F35332549}" type="parTrans" cxnId="{70C0E51D-EF63-44C1-8054-6E94FF949E15}">
      <dgm:prSet/>
      <dgm:spPr/>
      <dgm:t>
        <a:bodyPr/>
        <a:lstStyle/>
        <a:p>
          <a:pPr algn="just"/>
          <a:endParaRPr lang="es-MX" sz="1400">
            <a:latin typeface="+mn-lt"/>
            <a:cs typeface="Calibri" pitchFamily="34" charset="0"/>
          </a:endParaRPr>
        </a:p>
      </dgm:t>
    </dgm:pt>
    <dgm:pt modelId="{741D2869-C82D-421B-A1E8-B8B23F95D18B}" type="sibTrans" cxnId="{70C0E51D-EF63-44C1-8054-6E94FF949E15}">
      <dgm:prSet/>
      <dgm:spPr/>
      <dgm:t>
        <a:bodyPr/>
        <a:lstStyle/>
        <a:p>
          <a:pPr algn="just"/>
          <a:endParaRPr lang="es-MX" sz="1400">
            <a:latin typeface="+mn-lt"/>
            <a:cs typeface="Calibri" pitchFamily="34" charset="0"/>
          </a:endParaRPr>
        </a:p>
      </dgm:t>
    </dgm:pt>
    <dgm:pt modelId="{4ACFD1A2-D0EE-4F09-B208-F8169D52CD46}">
      <dgm:prSet phldrT="[Texto]" custT="1"/>
      <dgm:spPr/>
      <dgm:t>
        <a:bodyPr/>
        <a:lstStyle/>
        <a:p>
          <a:pPr algn="ctr"/>
          <a:r>
            <a:rPr lang="es-MX" sz="1400" b="1" u="sng" dirty="0" smtClean="0">
              <a:latin typeface="+mn-lt"/>
              <a:cs typeface="Calibri" pitchFamily="34" charset="0"/>
            </a:rPr>
            <a:t>Planeación financiera:</a:t>
          </a:r>
        </a:p>
        <a:p>
          <a:pPr algn="just"/>
          <a:r>
            <a:rPr lang="es-MX" sz="1400" dirty="0" smtClean="0">
              <a:latin typeface="+mn-lt"/>
              <a:cs typeface="Calibri" pitchFamily="34" charset="0"/>
            </a:rPr>
            <a:t>Estudiar, evaluar y proyectar el futuro económico financiero de una empresa para tomar decisiones y lograr objetivos preestablecidos.</a:t>
          </a:r>
          <a:endParaRPr lang="es-MX" sz="1400" dirty="0">
            <a:latin typeface="+mn-lt"/>
            <a:cs typeface="Calibri" pitchFamily="34" charset="0"/>
          </a:endParaRPr>
        </a:p>
      </dgm:t>
    </dgm:pt>
    <dgm:pt modelId="{21BAC960-FC9B-4045-8FCC-ADB84579A588}" type="parTrans" cxnId="{8A2372ED-D16E-49C9-A5D4-04101668AB0E}">
      <dgm:prSet/>
      <dgm:spPr/>
      <dgm:t>
        <a:bodyPr/>
        <a:lstStyle/>
        <a:p>
          <a:pPr algn="just"/>
          <a:endParaRPr lang="es-MX" sz="1400">
            <a:latin typeface="+mn-lt"/>
            <a:cs typeface="Calibri" pitchFamily="34" charset="0"/>
          </a:endParaRPr>
        </a:p>
      </dgm:t>
    </dgm:pt>
    <dgm:pt modelId="{C873BB3F-03E5-4F8A-B6D0-D0F07F7F1E03}" type="sibTrans" cxnId="{8A2372ED-D16E-49C9-A5D4-04101668AB0E}">
      <dgm:prSet/>
      <dgm:spPr/>
      <dgm:t>
        <a:bodyPr/>
        <a:lstStyle/>
        <a:p>
          <a:pPr algn="just"/>
          <a:endParaRPr lang="es-MX" sz="1400">
            <a:latin typeface="+mn-lt"/>
            <a:cs typeface="Calibri" pitchFamily="34" charset="0"/>
          </a:endParaRPr>
        </a:p>
      </dgm:t>
    </dgm:pt>
    <dgm:pt modelId="{78E38DAF-E6E0-455B-8782-590B39AE2885}">
      <dgm:prSet phldrT="[Texto]" custT="1"/>
      <dgm:spPr/>
      <dgm:t>
        <a:bodyPr/>
        <a:lstStyle/>
        <a:p>
          <a:pPr algn="ctr"/>
          <a:r>
            <a:rPr lang="es-MX" sz="1400" b="1" u="sng" dirty="0" smtClean="0">
              <a:latin typeface="+mn-lt"/>
              <a:cs typeface="Calibri" pitchFamily="34" charset="0"/>
            </a:rPr>
            <a:t>Control financiero:</a:t>
          </a:r>
        </a:p>
        <a:p>
          <a:pPr algn="just"/>
          <a:r>
            <a:rPr lang="es-MX" sz="1400" dirty="0" smtClean="0">
              <a:latin typeface="+mn-lt"/>
              <a:cs typeface="Calibri" pitchFamily="34" charset="0"/>
            </a:rPr>
            <a:t>Asegurarse que los recursos sean obtenidos y aplicados eficientemente, estudiando y evaluando los conceptos y las cifras reales, proyectadas y su variación.</a:t>
          </a:r>
          <a:endParaRPr lang="es-MX" sz="1400" dirty="0">
            <a:latin typeface="+mn-lt"/>
            <a:cs typeface="Calibri" pitchFamily="34" charset="0"/>
          </a:endParaRPr>
        </a:p>
      </dgm:t>
    </dgm:pt>
    <dgm:pt modelId="{F0DF2CB5-6AFE-47E2-990A-FF85203B85F0}" type="parTrans" cxnId="{FBF20799-D477-4596-B699-C5A73B133FAA}">
      <dgm:prSet/>
      <dgm:spPr/>
      <dgm:t>
        <a:bodyPr/>
        <a:lstStyle/>
        <a:p>
          <a:pPr algn="just"/>
          <a:endParaRPr lang="es-MX" sz="1400">
            <a:latin typeface="+mn-lt"/>
            <a:cs typeface="Calibri" pitchFamily="34" charset="0"/>
          </a:endParaRPr>
        </a:p>
      </dgm:t>
    </dgm:pt>
    <dgm:pt modelId="{0AEA0DBB-408E-4A13-94DF-174F455B9DE7}" type="sibTrans" cxnId="{FBF20799-D477-4596-B699-C5A73B133FAA}">
      <dgm:prSet/>
      <dgm:spPr/>
      <dgm:t>
        <a:bodyPr/>
        <a:lstStyle/>
        <a:p>
          <a:pPr algn="just"/>
          <a:endParaRPr lang="es-MX" sz="1400">
            <a:latin typeface="+mn-lt"/>
            <a:cs typeface="Calibri" pitchFamily="34" charset="0"/>
          </a:endParaRPr>
        </a:p>
      </dgm:t>
    </dgm:pt>
    <dgm:pt modelId="{6561CAEA-BB15-4366-BE54-A2108888D769}">
      <dgm:prSet phldrT="[Texto]" custT="1"/>
      <dgm:spPr/>
      <dgm:t>
        <a:bodyPr/>
        <a:lstStyle/>
        <a:p>
          <a:pPr algn="ctr"/>
          <a:r>
            <a:rPr lang="es-MX" sz="1400" b="1" u="sng" dirty="0" smtClean="0">
              <a:latin typeface="+mn-lt"/>
              <a:cs typeface="Calibri" pitchFamily="34" charset="0"/>
            </a:rPr>
            <a:t>Toma de decisiones acertadas:</a:t>
          </a:r>
        </a:p>
        <a:p>
          <a:pPr algn="just"/>
          <a:r>
            <a:rPr lang="es-MX" sz="1400" dirty="0" smtClean="0">
              <a:latin typeface="+mn-lt"/>
              <a:cs typeface="Calibri" pitchFamily="34" charset="0"/>
            </a:rPr>
            <a:t>Elegir la mejor alternativa relevante, para solución de problemas en la empresa en condiciones de certidumbre, riesgo, conflicto e incertidumbre.</a:t>
          </a:r>
          <a:endParaRPr lang="es-MX" sz="1400" dirty="0">
            <a:latin typeface="+mn-lt"/>
            <a:cs typeface="Calibri" pitchFamily="34" charset="0"/>
          </a:endParaRPr>
        </a:p>
      </dgm:t>
    </dgm:pt>
    <dgm:pt modelId="{8535FE47-A6D9-4072-80DA-40A6409C23DB}" type="parTrans" cxnId="{E221D3C2-7A30-4B9F-8C15-7076CA8D88A8}">
      <dgm:prSet/>
      <dgm:spPr/>
      <dgm:t>
        <a:bodyPr/>
        <a:lstStyle/>
        <a:p>
          <a:pPr algn="just"/>
          <a:endParaRPr lang="es-MX" sz="1400">
            <a:latin typeface="+mn-lt"/>
            <a:cs typeface="Calibri" pitchFamily="34" charset="0"/>
          </a:endParaRPr>
        </a:p>
      </dgm:t>
    </dgm:pt>
    <dgm:pt modelId="{D1CAB7FF-887C-461A-8F30-284878EC09B7}" type="sibTrans" cxnId="{E221D3C2-7A30-4B9F-8C15-7076CA8D88A8}">
      <dgm:prSet/>
      <dgm:spPr/>
      <dgm:t>
        <a:bodyPr/>
        <a:lstStyle/>
        <a:p>
          <a:pPr algn="just"/>
          <a:endParaRPr lang="es-MX" sz="1400">
            <a:latin typeface="+mn-lt"/>
            <a:cs typeface="Calibri" pitchFamily="34" charset="0"/>
          </a:endParaRPr>
        </a:p>
      </dgm:t>
    </dgm:pt>
    <dgm:pt modelId="{083A491C-EDF6-4B45-8D28-9DCB2756828B}" type="pres">
      <dgm:prSet presAssocID="{3C67B4C9-2C9F-4286-BF2D-DEFD03A8BC0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BD34E627-A22C-41F6-AF26-486BD58B7515}" type="pres">
      <dgm:prSet presAssocID="{479400A8-5F33-471E-AB54-4BCA62F64FBA}" presName="node" presStyleLbl="node1" presStyleIdx="0" presStyleCnt="5" custScaleX="112418" custScaleY="134456" custLinFactNeighborX="-40825" custLinFactNeighborY="339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35B4141-A5C0-49BE-849D-F0FBB39CF1B6}" type="pres">
      <dgm:prSet presAssocID="{FD89BB3B-33D8-43B8-9B74-8749D58F875A}" presName="sibTrans" presStyleCnt="0"/>
      <dgm:spPr/>
      <dgm:t>
        <a:bodyPr/>
        <a:lstStyle/>
        <a:p>
          <a:endParaRPr lang="es-MX"/>
        </a:p>
      </dgm:t>
    </dgm:pt>
    <dgm:pt modelId="{93809578-8F5C-4E44-A869-33292BFBB8A6}" type="pres">
      <dgm:prSet presAssocID="{737C8A97-9D26-4B40-9BA2-88DAF885E7F1}" presName="node" presStyleLbl="node1" presStyleIdx="1" presStyleCnt="5" custScaleY="134456" custLinFactNeighborX="-51724" custLinFactNeighborY="339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3BD6A69-F464-4CCE-B8B3-48DD612C401F}" type="pres">
      <dgm:prSet presAssocID="{741D2869-C82D-421B-A1E8-B8B23F95D18B}" presName="sibTrans" presStyleCnt="0"/>
      <dgm:spPr/>
      <dgm:t>
        <a:bodyPr/>
        <a:lstStyle/>
        <a:p>
          <a:endParaRPr lang="es-MX"/>
        </a:p>
      </dgm:t>
    </dgm:pt>
    <dgm:pt modelId="{F784180E-9404-4502-A1AC-2F955F20522F}" type="pres">
      <dgm:prSet presAssocID="{4ACFD1A2-D0EE-4F09-B208-F8169D52CD46}" presName="node" presStyleLbl="node1" presStyleIdx="2" presStyleCnt="5" custScaleY="134456" custLinFactX="100000" custLinFactY="-47733" custLinFactNeighborX="127902" custLinFactNeighborY="-10000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06D6BF4-7C02-4EBB-89AF-ABDA5054BC68}" type="pres">
      <dgm:prSet presAssocID="{C873BB3F-03E5-4F8A-B6D0-D0F07F7F1E03}" presName="sibTrans" presStyleCnt="0"/>
      <dgm:spPr/>
      <dgm:t>
        <a:bodyPr/>
        <a:lstStyle/>
        <a:p>
          <a:endParaRPr lang="es-MX"/>
        </a:p>
      </dgm:t>
    </dgm:pt>
    <dgm:pt modelId="{B73906E6-3A99-4326-82BA-2B9274752AF2}" type="pres">
      <dgm:prSet presAssocID="{78E38DAF-E6E0-455B-8782-590B39AE2885}" presName="node" presStyleLbl="node1" presStyleIdx="3" presStyleCnt="5" custScaleY="131088" custLinFactNeighborX="-46275" custLinFactNeighborY="-1223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54E4054-CCE3-4A13-8F2D-6240B7C22875}" type="pres">
      <dgm:prSet presAssocID="{0AEA0DBB-408E-4A13-94DF-174F455B9DE7}" presName="sibTrans" presStyleCnt="0"/>
      <dgm:spPr/>
      <dgm:t>
        <a:bodyPr/>
        <a:lstStyle/>
        <a:p>
          <a:endParaRPr lang="es-MX"/>
        </a:p>
      </dgm:t>
    </dgm:pt>
    <dgm:pt modelId="{9C594E3C-AD0A-48F9-8BF1-A14B838321AF}" type="pres">
      <dgm:prSet presAssocID="{6561CAEA-BB15-4366-BE54-A2108888D769}" presName="node" presStyleLbl="node1" presStyleIdx="4" presStyleCnt="5" custScaleY="131088" custLinFactNeighborX="-55376" custLinFactNeighborY="-1223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B910A7CB-9BD4-4334-8C31-E25D9B8067BA}" type="presOf" srcId="{78E38DAF-E6E0-455B-8782-590B39AE2885}" destId="{B73906E6-3A99-4326-82BA-2B9274752AF2}" srcOrd="0" destOrd="0" presId="urn:microsoft.com/office/officeart/2005/8/layout/default#1"/>
    <dgm:cxn modelId="{70C0E51D-EF63-44C1-8054-6E94FF949E15}" srcId="{3C67B4C9-2C9F-4286-BF2D-DEFD03A8BC0A}" destId="{737C8A97-9D26-4B40-9BA2-88DAF885E7F1}" srcOrd="1" destOrd="0" parTransId="{56F23CF4-DC05-40F2-AF30-6C3F35332549}" sibTransId="{741D2869-C82D-421B-A1E8-B8B23F95D18B}"/>
    <dgm:cxn modelId="{FBF20799-D477-4596-B699-C5A73B133FAA}" srcId="{3C67B4C9-2C9F-4286-BF2D-DEFD03A8BC0A}" destId="{78E38DAF-E6E0-455B-8782-590B39AE2885}" srcOrd="3" destOrd="0" parTransId="{F0DF2CB5-6AFE-47E2-990A-FF85203B85F0}" sibTransId="{0AEA0DBB-408E-4A13-94DF-174F455B9DE7}"/>
    <dgm:cxn modelId="{1DB7C399-7BFF-45CF-A8A1-E98AB6FDB533}" type="presOf" srcId="{3C67B4C9-2C9F-4286-BF2D-DEFD03A8BC0A}" destId="{083A491C-EDF6-4B45-8D28-9DCB2756828B}" srcOrd="0" destOrd="0" presId="urn:microsoft.com/office/officeart/2005/8/layout/default#1"/>
    <dgm:cxn modelId="{C3E28196-00CC-4343-9BA5-E87E799242E1}" type="presOf" srcId="{4ACFD1A2-D0EE-4F09-B208-F8169D52CD46}" destId="{F784180E-9404-4502-A1AC-2F955F20522F}" srcOrd="0" destOrd="0" presId="urn:microsoft.com/office/officeart/2005/8/layout/default#1"/>
    <dgm:cxn modelId="{9894F12A-2D5C-4195-99F2-0336F30CB13A}" srcId="{3C67B4C9-2C9F-4286-BF2D-DEFD03A8BC0A}" destId="{479400A8-5F33-471E-AB54-4BCA62F64FBA}" srcOrd="0" destOrd="0" parTransId="{5B58ECD1-A3B0-4FAA-A8A1-AAA2EAF93AA3}" sibTransId="{FD89BB3B-33D8-43B8-9B74-8749D58F875A}"/>
    <dgm:cxn modelId="{AF3AE0A6-7D21-4BC4-9D68-F2BE949E48F7}" type="presOf" srcId="{6561CAEA-BB15-4366-BE54-A2108888D769}" destId="{9C594E3C-AD0A-48F9-8BF1-A14B838321AF}" srcOrd="0" destOrd="0" presId="urn:microsoft.com/office/officeart/2005/8/layout/default#1"/>
    <dgm:cxn modelId="{E221D3C2-7A30-4B9F-8C15-7076CA8D88A8}" srcId="{3C67B4C9-2C9F-4286-BF2D-DEFD03A8BC0A}" destId="{6561CAEA-BB15-4366-BE54-A2108888D769}" srcOrd="4" destOrd="0" parTransId="{8535FE47-A6D9-4072-80DA-40A6409C23DB}" sibTransId="{D1CAB7FF-887C-461A-8F30-284878EC09B7}"/>
    <dgm:cxn modelId="{39CE36F7-D341-46E1-96B5-3B2E837EB00F}" type="presOf" srcId="{737C8A97-9D26-4B40-9BA2-88DAF885E7F1}" destId="{93809578-8F5C-4E44-A869-33292BFBB8A6}" srcOrd="0" destOrd="0" presId="urn:microsoft.com/office/officeart/2005/8/layout/default#1"/>
    <dgm:cxn modelId="{8A2372ED-D16E-49C9-A5D4-04101668AB0E}" srcId="{3C67B4C9-2C9F-4286-BF2D-DEFD03A8BC0A}" destId="{4ACFD1A2-D0EE-4F09-B208-F8169D52CD46}" srcOrd="2" destOrd="0" parTransId="{21BAC960-FC9B-4045-8FCC-ADB84579A588}" sibTransId="{C873BB3F-03E5-4F8A-B6D0-D0F07F7F1E03}"/>
    <dgm:cxn modelId="{EF516744-3B23-4EEE-B63C-858B310FC231}" type="presOf" srcId="{479400A8-5F33-471E-AB54-4BCA62F64FBA}" destId="{BD34E627-A22C-41F6-AF26-486BD58B7515}" srcOrd="0" destOrd="0" presId="urn:microsoft.com/office/officeart/2005/8/layout/default#1"/>
    <dgm:cxn modelId="{9FE48A2F-3538-4B0C-98F1-02626F427CA6}" type="presParOf" srcId="{083A491C-EDF6-4B45-8D28-9DCB2756828B}" destId="{BD34E627-A22C-41F6-AF26-486BD58B7515}" srcOrd="0" destOrd="0" presId="urn:microsoft.com/office/officeart/2005/8/layout/default#1"/>
    <dgm:cxn modelId="{3BEDD509-BE25-4DD5-BFA8-D02EB57E635E}" type="presParOf" srcId="{083A491C-EDF6-4B45-8D28-9DCB2756828B}" destId="{E35B4141-A5C0-49BE-849D-F0FBB39CF1B6}" srcOrd="1" destOrd="0" presId="urn:microsoft.com/office/officeart/2005/8/layout/default#1"/>
    <dgm:cxn modelId="{271E47E7-EA21-4EB6-B93C-52025E779B81}" type="presParOf" srcId="{083A491C-EDF6-4B45-8D28-9DCB2756828B}" destId="{93809578-8F5C-4E44-A869-33292BFBB8A6}" srcOrd="2" destOrd="0" presId="urn:microsoft.com/office/officeart/2005/8/layout/default#1"/>
    <dgm:cxn modelId="{A854E6A0-34E6-4DF0-A62B-7307C796C734}" type="presParOf" srcId="{083A491C-EDF6-4B45-8D28-9DCB2756828B}" destId="{03BD6A69-F464-4CCE-B8B3-48DD612C401F}" srcOrd="3" destOrd="0" presId="urn:microsoft.com/office/officeart/2005/8/layout/default#1"/>
    <dgm:cxn modelId="{17BF1A3D-926D-4BD2-8306-786220BD455F}" type="presParOf" srcId="{083A491C-EDF6-4B45-8D28-9DCB2756828B}" destId="{F784180E-9404-4502-A1AC-2F955F20522F}" srcOrd="4" destOrd="0" presId="urn:microsoft.com/office/officeart/2005/8/layout/default#1"/>
    <dgm:cxn modelId="{20ECE4D3-FC87-4597-8932-F55455ABCF02}" type="presParOf" srcId="{083A491C-EDF6-4B45-8D28-9DCB2756828B}" destId="{806D6BF4-7C02-4EBB-89AF-ABDA5054BC68}" srcOrd="5" destOrd="0" presId="urn:microsoft.com/office/officeart/2005/8/layout/default#1"/>
    <dgm:cxn modelId="{E7EF0359-5D2F-4E69-AE54-5B4B236E98EA}" type="presParOf" srcId="{083A491C-EDF6-4B45-8D28-9DCB2756828B}" destId="{B73906E6-3A99-4326-82BA-2B9274752AF2}" srcOrd="6" destOrd="0" presId="urn:microsoft.com/office/officeart/2005/8/layout/default#1"/>
    <dgm:cxn modelId="{576A31F4-D207-4CD3-816B-7ADC5FA2823E}" type="presParOf" srcId="{083A491C-EDF6-4B45-8D28-9DCB2756828B}" destId="{954E4054-CCE3-4A13-8F2D-6240B7C22875}" srcOrd="7" destOrd="0" presId="urn:microsoft.com/office/officeart/2005/8/layout/default#1"/>
    <dgm:cxn modelId="{D040BE0B-945F-4E0E-9981-C7EA43F83A49}" type="presParOf" srcId="{083A491C-EDF6-4B45-8D28-9DCB2756828B}" destId="{9C594E3C-AD0A-48F9-8BF1-A14B838321AF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AAC4E9F-8287-48E1-BB1D-E4D8E8BA1C48}" type="doc">
      <dgm:prSet loTypeId="urn:microsoft.com/office/officeart/2005/8/layout/list1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CA590F68-8BB9-452C-A3FF-632844800BA0}">
      <dgm:prSet phldrT="[Texto]" custT="1"/>
      <dgm:spPr/>
      <dgm:t>
        <a:bodyPr/>
        <a:lstStyle/>
        <a:p>
          <a:r>
            <a:rPr lang="es-MX" sz="1600" dirty="0" smtClean="0">
              <a:latin typeface="+mn-lt"/>
              <a:cs typeface="Calibri" pitchFamily="34" charset="0"/>
            </a:rPr>
            <a:t>Parte de la administración financiera que tiene por objeto coordinar los elementos de una empresa para:</a:t>
          </a:r>
          <a:endParaRPr lang="es-MX" sz="1600" dirty="0">
            <a:latin typeface="+mn-lt"/>
            <a:cs typeface="Calibri" pitchFamily="34" charset="0"/>
          </a:endParaRPr>
        </a:p>
      </dgm:t>
    </dgm:pt>
    <dgm:pt modelId="{26DCE387-512F-4A59-B984-CE820B06653B}" type="parTrans" cxnId="{112F876A-059C-479D-AE8E-A63FA97B35E5}">
      <dgm:prSet/>
      <dgm:spPr/>
      <dgm:t>
        <a:bodyPr/>
        <a:lstStyle/>
        <a:p>
          <a:endParaRPr lang="es-MX">
            <a:latin typeface="+mn-lt"/>
            <a:cs typeface="Calibri" pitchFamily="34" charset="0"/>
          </a:endParaRPr>
        </a:p>
      </dgm:t>
    </dgm:pt>
    <dgm:pt modelId="{74469FF2-65D6-4923-815C-08072CD1801E}" type="sibTrans" cxnId="{112F876A-059C-479D-AE8E-A63FA97B35E5}">
      <dgm:prSet/>
      <dgm:spPr/>
      <dgm:t>
        <a:bodyPr/>
        <a:lstStyle/>
        <a:p>
          <a:endParaRPr lang="es-MX">
            <a:latin typeface="+mn-lt"/>
            <a:cs typeface="Calibri" pitchFamily="34" charset="0"/>
          </a:endParaRPr>
        </a:p>
      </dgm:t>
    </dgm:pt>
    <dgm:pt modelId="{68280C8C-9EBE-4A49-AB1D-126F3B77B893}" type="pres">
      <dgm:prSet presAssocID="{7AAC4E9F-8287-48E1-BB1D-E4D8E8BA1C4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81ABFA52-C8E5-42F7-821F-2AFADF9D8965}" type="pres">
      <dgm:prSet presAssocID="{CA590F68-8BB9-452C-A3FF-632844800BA0}" presName="parentLin" presStyleCnt="0"/>
      <dgm:spPr/>
      <dgm:t>
        <a:bodyPr/>
        <a:lstStyle/>
        <a:p>
          <a:endParaRPr lang="es-MX"/>
        </a:p>
      </dgm:t>
    </dgm:pt>
    <dgm:pt modelId="{9618663F-DDC2-4F27-BACD-7E523F51DA96}" type="pres">
      <dgm:prSet presAssocID="{CA590F68-8BB9-452C-A3FF-632844800BA0}" presName="parentLeftMargin" presStyleLbl="node1" presStyleIdx="0" presStyleCnt="1"/>
      <dgm:spPr/>
      <dgm:t>
        <a:bodyPr/>
        <a:lstStyle/>
        <a:p>
          <a:endParaRPr lang="es-MX"/>
        </a:p>
      </dgm:t>
    </dgm:pt>
    <dgm:pt modelId="{83A47590-0E9B-4E96-B3AC-EF7C76C68FA5}" type="pres">
      <dgm:prSet presAssocID="{CA590F68-8BB9-452C-A3FF-632844800BA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AF253AF-7ABA-479F-A7CA-AA03F444A7A3}" type="pres">
      <dgm:prSet presAssocID="{CA590F68-8BB9-452C-A3FF-632844800BA0}" presName="negativeSpace" presStyleCnt="0"/>
      <dgm:spPr/>
      <dgm:t>
        <a:bodyPr/>
        <a:lstStyle/>
        <a:p>
          <a:endParaRPr lang="es-MX"/>
        </a:p>
      </dgm:t>
    </dgm:pt>
    <dgm:pt modelId="{D496B26D-91B7-41D8-9100-EB3B7351EB61}" type="pres">
      <dgm:prSet presAssocID="{CA590F68-8BB9-452C-A3FF-632844800BA0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112F876A-059C-479D-AE8E-A63FA97B35E5}" srcId="{7AAC4E9F-8287-48E1-BB1D-E4D8E8BA1C48}" destId="{CA590F68-8BB9-452C-A3FF-632844800BA0}" srcOrd="0" destOrd="0" parTransId="{26DCE387-512F-4A59-B984-CE820B06653B}" sibTransId="{74469FF2-65D6-4923-815C-08072CD1801E}"/>
    <dgm:cxn modelId="{C28D6E1A-279B-4837-917A-315BB0474668}" type="presOf" srcId="{7AAC4E9F-8287-48E1-BB1D-E4D8E8BA1C48}" destId="{68280C8C-9EBE-4A49-AB1D-126F3B77B893}" srcOrd="0" destOrd="0" presId="urn:microsoft.com/office/officeart/2005/8/layout/list1"/>
    <dgm:cxn modelId="{C84F3C32-B132-4204-B7D7-97A2745755DC}" type="presOf" srcId="{CA590F68-8BB9-452C-A3FF-632844800BA0}" destId="{83A47590-0E9B-4E96-B3AC-EF7C76C68FA5}" srcOrd="1" destOrd="0" presId="urn:microsoft.com/office/officeart/2005/8/layout/list1"/>
    <dgm:cxn modelId="{662949E4-46AF-4E83-8069-DBFACCB06F99}" type="presOf" srcId="{CA590F68-8BB9-452C-A3FF-632844800BA0}" destId="{9618663F-DDC2-4F27-BACD-7E523F51DA96}" srcOrd="0" destOrd="0" presId="urn:microsoft.com/office/officeart/2005/8/layout/list1"/>
    <dgm:cxn modelId="{D68F8F50-663C-4D80-825D-C293E27514ED}" type="presParOf" srcId="{68280C8C-9EBE-4A49-AB1D-126F3B77B893}" destId="{81ABFA52-C8E5-42F7-821F-2AFADF9D8965}" srcOrd="0" destOrd="0" presId="urn:microsoft.com/office/officeart/2005/8/layout/list1"/>
    <dgm:cxn modelId="{0DB97CAB-4740-4875-BD1B-0B7E0D3C370F}" type="presParOf" srcId="{81ABFA52-C8E5-42F7-821F-2AFADF9D8965}" destId="{9618663F-DDC2-4F27-BACD-7E523F51DA96}" srcOrd="0" destOrd="0" presId="urn:microsoft.com/office/officeart/2005/8/layout/list1"/>
    <dgm:cxn modelId="{9FFC3547-F0B1-424F-9192-3B82D9DC293E}" type="presParOf" srcId="{81ABFA52-C8E5-42F7-821F-2AFADF9D8965}" destId="{83A47590-0E9B-4E96-B3AC-EF7C76C68FA5}" srcOrd="1" destOrd="0" presId="urn:microsoft.com/office/officeart/2005/8/layout/list1"/>
    <dgm:cxn modelId="{9C5E87F2-97F0-4B10-807D-4056188652CF}" type="presParOf" srcId="{68280C8C-9EBE-4A49-AB1D-126F3B77B893}" destId="{BAF253AF-7ABA-479F-A7CA-AA03F444A7A3}" srcOrd="1" destOrd="0" presId="urn:microsoft.com/office/officeart/2005/8/layout/list1"/>
    <dgm:cxn modelId="{DD2F56A3-669E-415F-8F3D-DFCDEA5799DF}" type="presParOf" srcId="{68280C8C-9EBE-4A49-AB1D-126F3B77B893}" destId="{D496B26D-91B7-41D8-9100-EB3B7351EB6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A6C3C87-83A1-4DAB-9B67-AB620027A7BD}" type="doc">
      <dgm:prSet loTypeId="urn:microsoft.com/office/officeart/2005/8/layout/default#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045AE33E-A013-4E43-AB40-123B20D8A1AC}">
      <dgm:prSet phldrT="[Texto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s-MX" sz="3200" u="sng" dirty="0" smtClean="0">
              <a:latin typeface="Calibri" pitchFamily="34" charset="0"/>
              <a:cs typeface="Calibri" pitchFamily="34" charset="0"/>
            </a:rPr>
            <a:t>Rentabilidad</a:t>
          </a:r>
        </a:p>
        <a:p>
          <a:pPr algn="just"/>
          <a:r>
            <a:rPr lang="es-MX" sz="3200" dirty="0" smtClean="0">
              <a:latin typeface="Calibri" pitchFamily="34" charset="0"/>
              <a:cs typeface="Calibri" pitchFamily="34" charset="0"/>
            </a:rPr>
            <a:t>Es la capacidad de la empresa para generar utilidades</a:t>
          </a:r>
          <a:endParaRPr lang="es-MX" sz="3200" dirty="0">
            <a:latin typeface="Calibri" pitchFamily="34" charset="0"/>
            <a:cs typeface="Calibri" pitchFamily="34" charset="0"/>
          </a:endParaRPr>
        </a:p>
      </dgm:t>
    </dgm:pt>
    <dgm:pt modelId="{905F27CB-1DB2-4925-BC2D-7EA649576E64}" type="parTrans" cxnId="{1C7CF949-87D3-415D-912A-CC2B7832EAB2}">
      <dgm:prSet/>
      <dgm:spPr/>
      <dgm:t>
        <a:bodyPr/>
        <a:lstStyle/>
        <a:p>
          <a:endParaRPr lang="es-MX"/>
        </a:p>
      </dgm:t>
    </dgm:pt>
    <dgm:pt modelId="{219A2ACE-AEC5-4CB1-B4D6-1F67836A75CB}" type="sibTrans" cxnId="{1C7CF949-87D3-415D-912A-CC2B7832EAB2}">
      <dgm:prSet/>
      <dgm:spPr/>
      <dgm:t>
        <a:bodyPr/>
        <a:lstStyle/>
        <a:p>
          <a:endParaRPr lang="es-MX"/>
        </a:p>
      </dgm:t>
    </dgm:pt>
    <dgm:pt modelId="{E3B0DB5C-0C3F-43BF-9AF9-B957AB4EBEBC}" type="pres">
      <dgm:prSet presAssocID="{EA6C3C87-83A1-4DAB-9B67-AB620027A7B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0F3CDD75-8645-4CF9-8C01-B475AD79B7EF}" type="pres">
      <dgm:prSet presAssocID="{045AE33E-A013-4E43-AB40-123B20D8A1AC}" presName="node" presStyleLbl="node1" presStyleIdx="0" presStyleCnt="1" custScaleY="67392" custLinFactNeighborX="-1974" custLinFactNeighborY="-582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1C7CF949-87D3-415D-912A-CC2B7832EAB2}" srcId="{EA6C3C87-83A1-4DAB-9B67-AB620027A7BD}" destId="{045AE33E-A013-4E43-AB40-123B20D8A1AC}" srcOrd="0" destOrd="0" parTransId="{905F27CB-1DB2-4925-BC2D-7EA649576E64}" sibTransId="{219A2ACE-AEC5-4CB1-B4D6-1F67836A75CB}"/>
    <dgm:cxn modelId="{3F08B173-A6B6-4357-8EFB-E3685B23F211}" type="presOf" srcId="{045AE33E-A013-4E43-AB40-123B20D8A1AC}" destId="{0F3CDD75-8645-4CF9-8C01-B475AD79B7EF}" srcOrd="0" destOrd="0" presId="urn:microsoft.com/office/officeart/2005/8/layout/default#2"/>
    <dgm:cxn modelId="{16E96B7E-1FAB-4A85-B888-BBBB9A893419}" type="presOf" srcId="{EA6C3C87-83A1-4DAB-9B67-AB620027A7BD}" destId="{E3B0DB5C-0C3F-43BF-9AF9-B957AB4EBEBC}" srcOrd="0" destOrd="0" presId="urn:microsoft.com/office/officeart/2005/8/layout/default#2"/>
    <dgm:cxn modelId="{EEAF89AE-B886-42D4-A86D-6F61C2EE9E3F}" type="presParOf" srcId="{E3B0DB5C-0C3F-43BF-9AF9-B957AB4EBEBC}" destId="{0F3CDD75-8645-4CF9-8C01-B475AD79B7EF}" srcOrd="0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752AE3A-A08B-48F4-8607-8CE39371CAF7}" type="doc">
      <dgm:prSet loTypeId="urn:microsoft.com/office/officeart/2005/8/layout/bProcess4" loCatId="process" qsTypeId="urn:microsoft.com/office/officeart/2005/8/quickstyle/simple3" qsCatId="simple" csTypeId="urn:microsoft.com/office/officeart/2005/8/colors/colorful1" csCatId="colorful" phldr="1"/>
      <dgm:spPr/>
    </dgm:pt>
    <dgm:pt modelId="{E70FA876-9EC6-4CC2-9842-675C1BF0BF95}">
      <dgm:prSet phldrT="[Texto]"/>
      <dgm:spPr/>
      <dgm:t>
        <a:bodyPr/>
        <a:lstStyle/>
        <a:p>
          <a:r>
            <a:rPr lang="es-MX" dirty="0" smtClean="0">
              <a:latin typeface="+mn-lt"/>
              <a:cs typeface="Calibri" pitchFamily="34" charset="0"/>
            </a:rPr>
            <a:t>El disponible</a:t>
          </a:r>
          <a:endParaRPr lang="es-MX" dirty="0">
            <a:latin typeface="+mn-lt"/>
            <a:cs typeface="Calibri" pitchFamily="34" charset="0"/>
          </a:endParaRPr>
        </a:p>
      </dgm:t>
    </dgm:pt>
    <dgm:pt modelId="{08BC0001-3C54-4102-BBCE-373510D1E8C3}" type="parTrans" cxnId="{78E5C90C-34FD-434E-BBE9-9E56FA414297}">
      <dgm:prSet/>
      <dgm:spPr/>
      <dgm:t>
        <a:bodyPr/>
        <a:lstStyle/>
        <a:p>
          <a:endParaRPr lang="es-MX">
            <a:latin typeface="+mn-lt"/>
            <a:cs typeface="Calibri" pitchFamily="34" charset="0"/>
          </a:endParaRPr>
        </a:p>
      </dgm:t>
    </dgm:pt>
    <dgm:pt modelId="{CB762551-BD80-4B51-AE62-663AA527C9A0}" type="sibTrans" cxnId="{78E5C90C-34FD-434E-BBE9-9E56FA414297}">
      <dgm:prSet/>
      <dgm:spPr/>
      <dgm:t>
        <a:bodyPr/>
        <a:lstStyle/>
        <a:p>
          <a:endParaRPr lang="es-MX">
            <a:latin typeface="+mn-lt"/>
            <a:cs typeface="Calibri" pitchFamily="34" charset="0"/>
          </a:endParaRPr>
        </a:p>
      </dgm:t>
    </dgm:pt>
    <dgm:pt modelId="{DF07B19C-CD58-4A84-AA37-8F9881641343}">
      <dgm:prSet phldrT="[Texto]"/>
      <dgm:spPr/>
      <dgm:t>
        <a:bodyPr/>
        <a:lstStyle/>
        <a:p>
          <a:r>
            <a:rPr lang="es-MX" dirty="0" smtClean="0">
              <a:latin typeface="+mn-lt"/>
              <a:cs typeface="Calibri" pitchFamily="34" charset="0"/>
            </a:rPr>
            <a:t>La cartera</a:t>
          </a:r>
          <a:endParaRPr lang="es-MX" dirty="0">
            <a:latin typeface="+mn-lt"/>
            <a:cs typeface="Calibri" pitchFamily="34" charset="0"/>
          </a:endParaRPr>
        </a:p>
      </dgm:t>
    </dgm:pt>
    <dgm:pt modelId="{8AF76D4D-BFDF-4564-875E-6152635C8D5A}" type="parTrans" cxnId="{2AD20672-5531-43F2-BA5C-8F8555E25A59}">
      <dgm:prSet/>
      <dgm:spPr/>
      <dgm:t>
        <a:bodyPr/>
        <a:lstStyle/>
        <a:p>
          <a:endParaRPr lang="es-MX">
            <a:latin typeface="+mn-lt"/>
            <a:cs typeface="Calibri" pitchFamily="34" charset="0"/>
          </a:endParaRPr>
        </a:p>
      </dgm:t>
    </dgm:pt>
    <dgm:pt modelId="{18F35676-361D-42B1-8315-407C8DA00F2F}" type="sibTrans" cxnId="{2AD20672-5531-43F2-BA5C-8F8555E25A59}">
      <dgm:prSet/>
      <dgm:spPr/>
      <dgm:t>
        <a:bodyPr/>
        <a:lstStyle/>
        <a:p>
          <a:endParaRPr lang="es-MX">
            <a:latin typeface="+mn-lt"/>
            <a:cs typeface="Calibri" pitchFamily="34" charset="0"/>
          </a:endParaRPr>
        </a:p>
      </dgm:t>
    </dgm:pt>
    <dgm:pt modelId="{43F1674A-77B5-4E28-B30E-482495ECE004}">
      <dgm:prSet phldrT="[Texto]"/>
      <dgm:spPr/>
      <dgm:t>
        <a:bodyPr/>
        <a:lstStyle/>
        <a:p>
          <a:r>
            <a:rPr lang="es-MX" dirty="0" smtClean="0">
              <a:latin typeface="+mn-lt"/>
              <a:cs typeface="Calibri" pitchFamily="34" charset="0"/>
            </a:rPr>
            <a:t>Los inventarios</a:t>
          </a:r>
        </a:p>
      </dgm:t>
    </dgm:pt>
    <dgm:pt modelId="{EF491031-D33A-4928-8865-7EB51619B8AF}" type="parTrans" cxnId="{08208044-E87A-463B-B0F0-CBFE015736DD}">
      <dgm:prSet/>
      <dgm:spPr/>
      <dgm:t>
        <a:bodyPr/>
        <a:lstStyle/>
        <a:p>
          <a:endParaRPr lang="es-MX">
            <a:latin typeface="+mn-lt"/>
            <a:cs typeface="Calibri" pitchFamily="34" charset="0"/>
          </a:endParaRPr>
        </a:p>
      </dgm:t>
    </dgm:pt>
    <dgm:pt modelId="{2360C750-56FE-4FC2-A176-D3726730E6B4}" type="sibTrans" cxnId="{08208044-E87A-463B-B0F0-CBFE015736DD}">
      <dgm:prSet/>
      <dgm:spPr/>
      <dgm:t>
        <a:bodyPr/>
        <a:lstStyle/>
        <a:p>
          <a:endParaRPr lang="es-MX">
            <a:latin typeface="+mn-lt"/>
            <a:cs typeface="Calibri" pitchFamily="34" charset="0"/>
          </a:endParaRPr>
        </a:p>
      </dgm:t>
    </dgm:pt>
    <dgm:pt modelId="{24BAE414-4AE1-4A40-9D56-6E1AFFFC75BD}">
      <dgm:prSet phldrT="[Texto]"/>
      <dgm:spPr/>
      <dgm:t>
        <a:bodyPr/>
        <a:lstStyle/>
        <a:p>
          <a:r>
            <a:rPr lang="es-MX" dirty="0" smtClean="0">
              <a:latin typeface="+mn-lt"/>
              <a:cs typeface="Calibri" pitchFamily="34" charset="0"/>
            </a:rPr>
            <a:t>Proveedores </a:t>
          </a:r>
        </a:p>
      </dgm:t>
    </dgm:pt>
    <dgm:pt modelId="{7BA36803-CC78-45C6-95EA-50C0AF26500D}" type="parTrans" cxnId="{B51D3B5C-1EB7-49DA-B18C-67C28097B43A}">
      <dgm:prSet/>
      <dgm:spPr/>
      <dgm:t>
        <a:bodyPr/>
        <a:lstStyle/>
        <a:p>
          <a:endParaRPr lang="es-MX">
            <a:latin typeface="+mn-lt"/>
            <a:cs typeface="Calibri" pitchFamily="34" charset="0"/>
          </a:endParaRPr>
        </a:p>
      </dgm:t>
    </dgm:pt>
    <dgm:pt modelId="{94D3EE26-608C-4378-94A4-A6F689BADBF5}" type="sibTrans" cxnId="{B51D3B5C-1EB7-49DA-B18C-67C28097B43A}">
      <dgm:prSet/>
      <dgm:spPr/>
      <dgm:t>
        <a:bodyPr/>
        <a:lstStyle/>
        <a:p>
          <a:endParaRPr lang="es-MX">
            <a:latin typeface="+mn-lt"/>
            <a:cs typeface="Calibri" pitchFamily="34" charset="0"/>
          </a:endParaRPr>
        </a:p>
      </dgm:t>
    </dgm:pt>
    <dgm:pt modelId="{E50FC453-FC02-47F7-BF2F-AB36534919DD}">
      <dgm:prSet phldrT="[Texto]"/>
      <dgm:spPr/>
      <dgm:t>
        <a:bodyPr/>
        <a:lstStyle/>
        <a:p>
          <a:r>
            <a:rPr lang="es-MX" dirty="0" smtClean="0">
              <a:latin typeface="+mn-lt"/>
              <a:cs typeface="Calibri" pitchFamily="34" charset="0"/>
            </a:rPr>
            <a:t>Acreedores diversos</a:t>
          </a:r>
        </a:p>
      </dgm:t>
    </dgm:pt>
    <dgm:pt modelId="{402B6D1D-EBD2-4EE8-A46B-D4708FA9CF94}" type="parTrans" cxnId="{5E9190A6-EFBD-4BCA-A543-D49CA6897443}">
      <dgm:prSet/>
      <dgm:spPr/>
      <dgm:t>
        <a:bodyPr/>
        <a:lstStyle/>
        <a:p>
          <a:endParaRPr lang="es-MX">
            <a:latin typeface="+mn-lt"/>
            <a:cs typeface="Calibri" pitchFamily="34" charset="0"/>
          </a:endParaRPr>
        </a:p>
      </dgm:t>
    </dgm:pt>
    <dgm:pt modelId="{FE33AE7C-057C-496C-A114-E8935DCB6830}" type="sibTrans" cxnId="{5E9190A6-EFBD-4BCA-A543-D49CA6897443}">
      <dgm:prSet/>
      <dgm:spPr/>
      <dgm:t>
        <a:bodyPr/>
        <a:lstStyle/>
        <a:p>
          <a:endParaRPr lang="es-MX">
            <a:latin typeface="+mn-lt"/>
            <a:cs typeface="Calibri" pitchFamily="34" charset="0"/>
          </a:endParaRPr>
        </a:p>
      </dgm:t>
    </dgm:pt>
    <dgm:pt modelId="{E75FB50B-836B-4CA5-9788-68A46286B42B}">
      <dgm:prSet phldrT="[Texto]"/>
      <dgm:spPr/>
      <dgm:t>
        <a:bodyPr/>
        <a:lstStyle/>
        <a:p>
          <a:r>
            <a:rPr lang="es-MX" dirty="0" smtClean="0">
              <a:latin typeface="+mn-lt"/>
              <a:cs typeface="Calibri" pitchFamily="34" charset="0"/>
            </a:rPr>
            <a:t>Créditos bancarios</a:t>
          </a:r>
        </a:p>
      </dgm:t>
    </dgm:pt>
    <dgm:pt modelId="{5A55EF79-6011-40EB-834C-56539753939E}" type="parTrans" cxnId="{441B5B3D-4352-436F-8F09-D1D56E0D16C4}">
      <dgm:prSet/>
      <dgm:spPr/>
      <dgm:t>
        <a:bodyPr/>
        <a:lstStyle/>
        <a:p>
          <a:endParaRPr lang="es-MX">
            <a:latin typeface="+mn-lt"/>
            <a:cs typeface="Calibri" pitchFamily="34" charset="0"/>
          </a:endParaRPr>
        </a:p>
      </dgm:t>
    </dgm:pt>
    <dgm:pt modelId="{6FE90691-7090-4D6A-A36F-50170ADB834F}" type="sibTrans" cxnId="{441B5B3D-4352-436F-8F09-D1D56E0D16C4}">
      <dgm:prSet/>
      <dgm:spPr/>
      <dgm:t>
        <a:bodyPr/>
        <a:lstStyle/>
        <a:p>
          <a:endParaRPr lang="es-MX">
            <a:latin typeface="+mn-lt"/>
            <a:cs typeface="Calibri" pitchFamily="34" charset="0"/>
          </a:endParaRPr>
        </a:p>
      </dgm:t>
    </dgm:pt>
    <dgm:pt modelId="{DC2B09CF-2D20-433A-ACF7-BC382820FCAA}" type="pres">
      <dgm:prSet presAssocID="{B752AE3A-A08B-48F4-8607-8CE39371CAF7}" presName="Name0" presStyleCnt="0">
        <dgm:presLayoutVars>
          <dgm:dir/>
          <dgm:resizeHandles/>
        </dgm:presLayoutVars>
      </dgm:prSet>
      <dgm:spPr/>
    </dgm:pt>
    <dgm:pt modelId="{BA6E8BCF-8AAE-4BD0-807F-4C654BFAB1DD}" type="pres">
      <dgm:prSet presAssocID="{E70FA876-9EC6-4CC2-9842-675C1BF0BF95}" presName="compNode" presStyleCnt="0"/>
      <dgm:spPr/>
    </dgm:pt>
    <dgm:pt modelId="{5FABB94B-C7BE-46EE-8B1B-1DF48FB0A7B4}" type="pres">
      <dgm:prSet presAssocID="{E70FA876-9EC6-4CC2-9842-675C1BF0BF95}" presName="dummyConnPt" presStyleCnt="0"/>
      <dgm:spPr/>
    </dgm:pt>
    <dgm:pt modelId="{17721AC5-8F48-4BB9-9FD8-8F3EF3743C61}" type="pres">
      <dgm:prSet presAssocID="{E70FA876-9EC6-4CC2-9842-675C1BF0BF95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1A350E1-7EA1-45EF-893B-032D78ECFD9E}" type="pres">
      <dgm:prSet presAssocID="{CB762551-BD80-4B51-AE62-663AA527C9A0}" presName="sibTrans" presStyleLbl="bgSibTrans2D1" presStyleIdx="0" presStyleCnt="5"/>
      <dgm:spPr/>
      <dgm:t>
        <a:bodyPr/>
        <a:lstStyle/>
        <a:p>
          <a:endParaRPr lang="es-MX"/>
        </a:p>
      </dgm:t>
    </dgm:pt>
    <dgm:pt modelId="{660CEA53-D43B-4994-818B-34867A7B3B76}" type="pres">
      <dgm:prSet presAssocID="{DF07B19C-CD58-4A84-AA37-8F9881641343}" presName="compNode" presStyleCnt="0"/>
      <dgm:spPr/>
    </dgm:pt>
    <dgm:pt modelId="{59EA6173-7B4E-4620-8378-83DA62D40318}" type="pres">
      <dgm:prSet presAssocID="{DF07B19C-CD58-4A84-AA37-8F9881641343}" presName="dummyConnPt" presStyleCnt="0"/>
      <dgm:spPr/>
    </dgm:pt>
    <dgm:pt modelId="{EBEF6AB5-B39B-4C13-B6F5-DE55920FE327}" type="pres">
      <dgm:prSet presAssocID="{DF07B19C-CD58-4A84-AA37-8F9881641343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15D5797-946B-4322-B7D9-BCC445E5DC58}" type="pres">
      <dgm:prSet presAssocID="{18F35676-361D-42B1-8315-407C8DA00F2F}" presName="sibTrans" presStyleLbl="bgSibTrans2D1" presStyleIdx="1" presStyleCnt="5"/>
      <dgm:spPr/>
      <dgm:t>
        <a:bodyPr/>
        <a:lstStyle/>
        <a:p>
          <a:endParaRPr lang="es-MX"/>
        </a:p>
      </dgm:t>
    </dgm:pt>
    <dgm:pt modelId="{C33EE38B-439A-4324-97FE-50F95D0CF5A7}" type="pres">
      <dgm:prSet presAssocID="{43F1674A-77B5-4E28-B30E-482495ECE004}" presName="compNode" presStyleCnt="0"/>
      <dgm:spPr/>
    </dgm:pt>
    <dgm:pt modelId="{6E01B848-469D-433F-9EF1-EA4C11FB0B96}" type="pres">
      <dgm:prSet presAssocID="{43F1674A-77B5-4E28-B30E-482495ECE004}" presName="dummyConnPt" presStyleCnt="0"/>
      <dgm:spPr/>
    </dgm:pt>
    <dgm:pt modelId="{0039766D-603C-4660-B4E0-6D1C9BED39E8}" type="pres">
      <dgm:prSet presAssocID="{43F1674A-77B5-4E28-B30E-482495ECE004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B4822E6-6DBC-4A6F-ABBF-1A5578066712}" type="pres">
      <dgm:prSet presAssocID="{2360C750-56FE-4FC2-A176-D3726730E6B4}" presName="sibTrans" presStyleLbl="bgSibTrans2D1" presStyleIdx="2" presStyleCnt="5"/>
      <dgm:spPr/>
      <dgm:t>
        <a:bodyPr/>
        <a:lstStyle/>
        <a:p>
          <a:endParaRPr lang="es-MX"/>
        </a:p>
      </dgm:t>
    </dgm:pt>
    <dgm:pt modelId="{83888628-55AF-46E2-8930-7404348C884C}" type="pres">
      <dgm:prSet presAssocID="{24BAE414-4AE1-4A40-9D56-6E1AFFFC75BD}" presName="compNode" presStyleCnt="0"/>
      <dgm:spPr/>
    </dgm:pt>
    <dgm:pt modelId="{1A0D0A4B-A480-4A9A-AA82-F3BE7CE8C78E}" type="pres">
      <dgm:prSet presAssocID="{24BAE414-4AE1-4A40-9D56-6E1AFFFC75BD}" presName="dummyConnPt" presStyleCnt="0"/>
      <dgm:spPr/>
    </dgm:pt>
    <dgm:pt modelId="{F7055F27-7168-4FB0-8B08-051AA63F2214}" type="pres">
      <dgm:prSet presAssocID="{24BAE414-4AE1-4A40-9D56-6E1AFFFC75BD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92F747A-67AB-4992-9EE3-73CDCBAF6A5B}" type="pres">
      <dgm:prSet presAssocID="{94D3EE26-608C-4378-94A4-A6F689BADBF5}" presName="sibTrans" presStyleLbl="bgSibTrans2D1" presStyleIdx="3" presStyleCnt="5"/>
      <dgm:spPr/>
      <dgm:t>
        <a:bodyPr/>
        <a:lstStyle/>
        <a:p>
          <a:endParaRPr lang="es-MX"/>
        </a:p>
      </dgm:t>
    </dgm:pt>
    <dgm:pt modelId="{98EDA0C0-3528-4757-86C9-998DFACEA7C2}" type="pres">
      <dgm:prSet presAssocID="{E50FC453-FC02-47F7-BF2F-AB36534919DD}" presName="compNode" presStyleCnt="0"/>
      <dgm:spPr/>
    </dgm:pt>
    <dgm:pt modelId="{80026FE5-EB04-4249-9089-66D43A97884F}" type="pres">
      <dgm:prSet presAssocID="{E50FC453-FC02-47F7-BF2F-AB36534919DD}" presName="dummyConnPt" presStyleCnt="0"/>
      <dgm:spPr/>
    </dgm:pt>
    <dgm:pt modelId="{0A3024B8-5652-482A-94B9-388A6A445A5C}" type="pres">
      <dgm:prSet presAssocID="{E50FC453-FC02-47F7-BF2F-AB36534919DD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860A326-4402-43F6-A89E-5986A16D09A4}" type="pres">
      <dgm:prSet presAssocID="{FE33AE7C-057C-496C-A114-E8935DCB6830}" presName="sibTrans" presStyleLbl="bgSibTrans2D1" presStyleIdx="4" presStyleCnt="5"/>
      <dgm:spPr/>
      <dgm:t>
        <a:bodyPr/>
        <a:lstStyle/>
        <a:p>
          <a:endParaRPr lang="es-MX"/>
        </a:p>
      </dgm:t>
    </dgm:pt>
    <dgm:pt modelId="{B80F6ECC-11D3-4574-AD44-647CEB6FD131}" type="pres">
      <dgm:prSet presAssocID="{E75FB50B-836B-4CA5-9788-68A46286B42B}" presName="compNode" presStyleCnt="0"/>
      <dgm:spPr/>
    </dgm:pt>
    <dgm:pt modelId="{E65E3CCD-521D-4630-9E88-4CA2A8407701}" type="pres">
      <dgm:prSet presAssocID="{E75FB50B-836B-4CA5-9788-68A46286B42B}" presName="dummyConnPt" presStyleCnt="0"/>
      <dgm:spPr/>
    </dgm:pt>
    <dgm:pt modelId="{5EB2CF09-3C3F-49B2-B620-B4F582F46292}" type="pres">
      <dgm:prSet presAssocID="{E75FB50B-836B-4CA5-9788-68A46286B42B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2B2C23A8-7570-4BC0-9892-3CBBAEE4791E}" type="presOf" srcId="{FE33AE7C-057C-496C-A114-E8935DCB6830}" destId="{1860A326-4402-43F6-A89E-5986A16D09A4}" srcOrd="0" destOrd="0" presId="urn:microsoft.com/office/officeart/2005/8/layout/bProcess4"/>
    <dgm:cxn modelId="{65181BA8-90E1-4076-A2B7-159600174920}" type="presOf" srcId="{E75FB50B-836B-4CA5-9788-68A46286B42B}" destId="{5EB2CF09-3C3F-49B2-B620-B4F582F46292}" srcOrd="0" destOrd="0" presId="urn:microsoft.com/office/officeart/2005/8/layout/bProcess4"/>
    <dgm:cxn modelId="{68200871-ADC5-4A20-8879-24B8EE93A650}" type="presOf" srcId="{E70FA876-9EC6-4CC2-9842-675C1BF0BF95}" destId="{17721AC5-8F48-4BB9-9FD8-8F3EF3743C61}" srcOrd="0" destOrd="0" presId="urn:microsoft.com/office/officeart/2005/8/layout/bProcess4"/>
    <dgm:cxn modelId="{5E9190A6-EFBD-4BCA-A543-D49CA6897443}" srcId="{B752AE3A-A08B-48F4-8607-8CE39371CAF7}" destId="{E50FC453-FC02-47F7-BF2F-AB36534919DD}" srcOrd="4" destOrd="0" parTransId="{402B6D1D-EBD2-4EE8-A46B-D4708FA9CF94}" sibTransId="{FE33AE7C-057C-496C-A114-E8935DCB6830}"/>
    <dgm:cxn modelId="{3E8432CF-EAF0-4ADB-8370-2355040C4676}" type="presOf" srcId="{2360C750-56FE-4FC2-A176-D3726730E6B4}" destId="{4B4822E6-6DBC-4A6F-ABBF-1A5578066712}" srcOrd="0" destOrd="0" presId="urn:microsoft.com/office/officeart/2005/8/layout/bProcess4"/>
    <dgm:cxn modelId="{2AD20672-5531-43F2-BA5C-8F8555E25A59}" srcId="{B752AE3A-A08B-48F4-8607-8CE39371CAF7}" destId="{DF07B19C-CD58-4A84-AA37-8F9881641343}" srcOrd="1" destOrd="0" parTransId="{8AF76D4D-BFDF-4564-875E-6152635C8D5A}" sibTransId="{18F35676-361D-42B1-8315-407C8DA00F2F}"/>
    <dgm:cxn modelId="{CD2397AD-84F6-4C2E-8771-CA3AF1A5338F}" type="presOf" srcId="{CB762551-BD80-4B51-AE62-663AA527C9A0}" destId="{E1A350E1-7EA1-45EF-893B-032D78ECFD9E}" srcOrd="0" destOrd="0" presId="urn:microsoft.com/office/officeart/2005/8/layout/bProcess4"/>
    <dgm:cxn modelId="{08208044-E87A-463B-B0F0-CBFE015736DD}" srcId="{B752AE3A-A08B-48F4-8607-8CE39371CAF7}" destId="{43F1674A-77B5-4E28-B30E-482495ECE004}" srcOrd="2" destOrd="0" parTransId="{EF491031-D33A-4928-8865-7EB51619B8AF}" sibTransId="{2360C750-56FE-4FC2-A176-D3726730E6B4}"/>
    <dgm:cxn modelId="{19A55587-D375-4FEB-A89B-D26AD5209A94}" type="presOf" srcId="{DF07B19C-CD58-4A84-AA37-8F9881641343}" destId="{EBEF6AB5-B39B-4C13-B6F5-DE55920FE327}" srcOrd="0" destOrd="0" presId="urn:microsoft.com/office/officeart/2005/8/layout/bProcess4"/>
    <dgm:cxn modelId="{B51D3B5C-1EB7-49DA-B18C-67C28097B43A}" srcId="{B752AE3A-A08B-48F4-8607-8CE39371CAF7}" destId="{24BAE414-4AE1-4A40-9D56-6E1AFFFC75BD}" srcOrd="3" destOrd="0" parTransId="{7BA36803-CC78-45C6-95EA-50C0AF26500D}" sibTransId="{94D3EE26-608C-4378-94A4-A6F689BADBF5}"/>
    <dgm:cxn modelId="{C99D6A0B-EC32-4A17-89A1-02BDF4A8994B}" type="presOf" srcId="{94D3EE26-608C-4378-94A4-A6F689BADBF5}" destId="{F92F747A-67AB-4992-9EE3-73CDCBAF6A5B}" srcOrd="0" destOrd="0" presId="urn:microsoft.com/office/officeart/2005/8/layout/bProcess4"/>
    <dgm:cxn modelId="{78E5C90C-34FD-434E-BBE9-9E56FA414297}" srcId="{B752AE3A-A08B-48F4-8607-8CE39371CAF7}" destId="{E70FA876-9EC6-4CC2-9842-675C1BF0BF95}" srcOrd="0" destOrd="0" parTransId="{08BC0001-3C54-4102-BBCE-373510D1E8C3}" sibTransId="{CB762551-BD80-4B51-AE62-663AA527C9A0}"/>
    <dgm:cxn modelId="{B3E09346-5D1A-4279-A288-FE71383C94FA}" type="presOf" srcId="{18F35676-361D-42B1-8315-407C8DA00F2F}" destId="{E15D5797-946B-4322-B7D9-BCC445E5DC58}" srcOrd="0" destOrd="0" presId="urn:microsoft.com/office/officeart/2005/8/layout/bProcess4"/>
    <dgm:cxn modelId="{441B5B3D-4352-436F-8F09-D1D56E0D16C4}" srcId="{B752AE3A-A08B-48F4-8607-8CE39371CAF7}" destId="{E75FB50B-836B-4CA5-9788-68A46286B42B}" srcOrd="5" destOrd="0" parTransId="{5A55EF79-6011-40EB-834C-56539753939E}" sibTransId="{6FE90691-7090-4D6A-A36F-50170ADB834F}"/>
    <dgm:cxn modelId="{49B52B4C-27E2-49DC-9B4C-A4825894EA1C}" type="presOf" srcId="{24BAE414-4AE1-4A40-9D56-6E1AFFFC75BD}" destId="{F7055F27-7168-4FB0-8B08-051AA63F2214}" srcOrd="0" destOrd="0" presId="urn:microsoft.com/office/officeart/2005/8/layout/bProcess4"/>
    <dgm:cxn modelId="{57935C11-4875-42B7-88EB-AE03A64F9485}" type="presOf" srcId="{43F1674A-77B5-4E28-B30E-482495ECE004}" destId="{0039766D-603C-4660-B4E0-6D1C9BED39E8}" srcOrd="0" destOrd="0" presId="urn:microsoft.com/office/officeart/2005/8/layout/bProcess4"/>
    <dgm:cxn modelId="{704515F0-7DB2-41AD-AD6C-B8A956EA1AA3}" type="presOf" srcId="{E50FC453-FC02-47F7-BF2F-AB36534919DD}" destId="{0A3024B8-5652-482A-94B9-388A6A445A5C}" srcOrd="0" destOrd="0" presId="urn:microsoft.com/office/officeart/2005/8/layout/bProcess4"/>
    <dgm:cxn modelId="{EE237599-7F65-4696-8333-ED1A7E86BC75}" type="presOf" srcId="{B752AE3A-A08B-48F4-8607-8CE39371CAF7}" destId="{DC2B09CF-2D20-433A-ACF7-BC382820FCAA}" srcOrd="0" destOrd="0" presId="urn:microsoft.com/office/officeart/2005/8/layout/bProcess4"/>
    <dgm:cxn modelId="{D7C309BF-2B00-433D-82AD-204167F352B7}" type="presParOf" srcId="{DC2B09CF-2D20-433A-ACF7-BC382820FCAA}" destId="{BA6E8BCF-8AAE-4BD0-807F-4C654BFAB1DD}" srcOrd="0" destOrd="0" presId="urn:microsoft.com/office/officeart/2005/8/layout/bProcess4"/>
    <dgm:cxn modelId="{4049595D-85DE-4EC4-AE76-52065004992D}" type="presParOf" srcId="{BA6E8BCF-8AAE-4BD0-807F-4C654BFAB1DD}" destId="{5FABB94B-C7BE-46EE-8B1B-1DF48FB0A7B4}" srcOrd="0" destOrd="0" presId="urn:microsoft.com/office/officeart/2005/8/layout/bProcess4"/>
    <dgm:cxn modelId="{FECA02AA-2044-4119-9A6E-590C11BBB237}" type="presParOf" srcId="{BA6E8BCF-8AAE-4BD0-807F-4C654BFAB1DD}" destId="{17721AC5-8F48-4BB9-9FD8-8F3EF3743C61}" srcOrd="1" destOrd="0" presId="urn:microsoft.com/office/officeart/2005/8/layout/bProcess4"/>
    <dgm:cxn modelId="{42246C6D-9F73-44D3-A8D7-8AEA6B86A61B}" type="presParOf" srcId="{DC2B09CF-2D20-433A-ACF7-BC382820FCAA}" destId="{E1A350E1-7EA1-45EF-893B-032D78ECFD9E}" srcOrd="1" destOrd="0" presId="urn:microsoft.com/office/officeart/2005/8/layout/bProcess4"/>
    <dgm:cxn modelId="{D51A7477-0A1C-49F9-9123-F22191086C56}" type="presParOf" srcId="{DC2B09CF-2D20-433A-ACF7-BC382820FCAA}" destId="{660CEA53-D43B-4994-818B-34867A7B3B76}" srcOrd="2" destOrd="0" presId="urn:microsoft.com/office/officeart/2005/8/layout/bProcess4"/>
    <dgm:cxn modelId="{3B149161-2419-4D36-BAD3-3C716D5FF555}" type="presParOf" srcId="{660CEA53-D43B-4994-818B-34867A7B3B76}" destId="{59EA6173-7B4E-4620-8378-83DA62D40318}" srcOrd="0" destOrd="0" presId="urn:microsoft.com/office/officeart/2005/8/layout/bProcess4"/>
    <dgm:cxn modelId="{DA59294D-AFA5-44E7-B0EB-62EE621EB286}" type="presParOf" srcId="{660CEA53-D43B-4994-818B-34867A7B3B76}" destId="{EBEF6AB5-B39B-4C13-B6F5-DE55920FE327}" srcOrd="1" destOrd="0" presId="urn:microsoft.com/office/officeart/2005/8/layout/bProcess4"/>
    <dgm:cxn modelId="{1FAE03E4-CBA8-4919-897F-9C87ACF6B01A}" type="presParOf" srcId="{DC2B09CF-2D20-433A-ACF7-BC382820FCAA}" destId="{E15D5797-946B-4322-B7D9-BCC445E5DC58}" srcOrd="3" destOrd="0" presId="urn:microsoft.com/office/officeart/2005/8/layout/bProcess4"/>
    <dgm:cxn modelId="{A1094E0F-CDC4-4CE5-896A-E9DBF8810AE1}" type="presParOf" srcId="{DC2B09CF-2D20-433A-ACF7-BC382820FCAA}" destId="{C33EE38B-439A-4324-97FE-50F95D0CF5A7}" srcOrd="4" destOrd="0" presId="urn:microsoft.com/office/officeart/2005/8/layout/bProcess4"/>
    <dgm:cxn modelId="{DEB53062-0287-4614-9383-3F0F65C4A167}" type="presParOf" srcId="{C33EE38B-439A-4324-97FE-50F95D0CF5A7}" destId="{6E01B848-469D-433F-9EF1-EA4C11FB0B96}" srcOrd="0" destOrd="0" presId="urn:microsoft.com/office/officeart/2005/8/layout/bProcess4"/>
    <dgm:cxn modelId="{1B0FBF11-6A7F-49E4-83CB-57EA08DD0A3B}" type="presParOf" srcId="{C33EE38B-439A-4324-97FE-50F95D0CF5A7}" destId="{0039766D-603C-4660-B4E0-6D1C9BED39E8}" srcOrd="1" destOrd="0" presId="urn:microsoft.com/office/officeart/2005/8/layout/bProcess4"/>
    <dgm:cxn modelId="{4EC82E3E-2C9A-4172-ABA1-3792D5C718FF}" type="presParOf" srcId="{DC2B09CF-2D20-433A-ACF7-BC382820FCAA}" destId="{4B4822E6-6DBC-4A6F-ABBF-1A5578066712}" srcOrd="5" destOrd="0" presId="urn:microsoft.com/office/officeart/2005/8/layout/bProcess4"/>
    <dgm:cxn modelId="{6D5B860C-2BE1-4219-A830-23273C6F0C76}" type="presParOf" srcId="{DC2B09CF-2D20-433A-ACF7-BC382820FCAA}" destId="{83888628-55AF-46E2-8930-7404348C884C}" srcOrd="6" destOrd="0" presId="urn:microsoft.com/office/officeart/2005/8/layout/bProcess4"/>
    <dgm:cxn modelId="{16B4D4C8-CFAE-4CFD-94FD-B06081720232}" type="presParOf" srcId="{83888628-55AF-46E2-8930-7404348C884C}" destId="{1A0D0A4B-A480-4A9A-AA82-F3BE7CE8C78E}" srcOrd="0" destOrd="0" presId="urn:microsoft.com/office/officeart/2005/8/layout/bProcess4"/>
    <dgm:cxn modelId="{3F4C65F0-3FC1-4EF2-BBCF-DB9CE03D5B2C}" type="presParOf" srcId="{83888628-55AF-46E2-8930-7404348C884C}" destId="{F7055F27-7168-4FB0-8B08-051AA63F2214}" srcOrd="1" destOrd="0" presId="urn:microsoft.com/office/officeart/2005/8/layout/bProcess4"/>
    <dgm:cxn modelId="{4E0E03D5-FA8D-4780-BB25-D9899194BAAC}" type="presParOf" srcId="{DC2B09CF-2D20-433A-ACF7-BC382820FCAA}" destId="{F92F747A-67AB-4992-9EE3-73CDCBAF6A5B}" srcOrd="7" destOrd="0" presId="urn:microsoft.com/office/officeart/2005/8/layout/bProcess4"/>
    <dgm:cxn modelId="{BF08BFF3-1808-457D-891E-B495FEE90A09}" type="presParOf" srcId="{DC2B09CF-2D20-433A-ACF7-BC382820FCAA}" destId="{98EDA0C0-3528-4757-86C9-998DFACEA7C2}" srcOrd="8" destOrd="0" presId="urn:microsoft.com/office/officeart/2005/8/layout/bProcess4"/>
    <dgm:cxn modelId="{E95E047C-20B1-4356-A7E9-39C47BF40B21}" type="presParOf" srcId="{98EDA0C0-3528-4757-86C9-998DFACEA7C2}" destId="{80026FE5-EB04-4249-9089-66D43A97884F}" srcOrd="0" destOrd="0" presId="urn:microsoft.com/office/officeart/2005/8/layout/bProcess4"/>
    <dgm:cxn modelId="{A0D38776-92C6-41EE-AF45-46BE122061E9}" type="presParOf" srcId="{98EDA0C0-3528-4757-86C9-998DFACEA7C2}" destId="{0A3024B8-5652-482A-94B9-388A6A445A5C}" srcOrd="1" destOrd="0" presId="urn:microsoft.com/office/officeart/2005/8/layout/bProcess4"/>
    <dgm:cxn modelId="{345DADC3-4EED-4030-A2E1-1AB97E25E281}" type="presParOf" srcId="{DC2B09CF-2D20-433A-ACF7-BC382820FCAA}" destId="{1860A326-4402-43F6-A89E-5986A16D09A4}" srcOrd="9" destOrd="0" presId="urn:microsoft.com/office/officeart/2005/8/layout/bProcess4"/>
    <dgm:cxn modelId="{8DF7649C-C4EF-4E08-AB12-4FF595D3A18E}" type="presParOf" srcId="{DC2B09CF-2D20-433A-ACF7-BC382820FCAA}" destId="{B80F6ECC-11D3-4574-AD44-647CEB6FD131}" srcOrd="10" destOrd="0" presId="urn:microsoft.com/office/officeart/2005/8/layout/bProcess4"/>
    <dgm:cxn modelId="{BBBCBC37-FDB8-4309-99A0-930514503AB3}" type="presParOf" srcId="{B80F6ECC-11D3-4574-AD44-647CEB6FD131}" destId="{E65E3CCD-521D-4630-9E88-4CA2A8407701}" srcOrd="0" destOrd="0" presId="urn:microsoft.com/office/officeart/2005/8/layout/bProcess4"/>
    <dgm:cxn modelId="{31EBF9F1-A97A-4CE4-9266-5CB6BEEE44C5}" type="presParOf" srcId="{B80F6ECC-11D3-4574-AD44-647CEB6FD131}" destId="{5EB2CF09-3C3F-49B2-B620-B4F582F46292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0C0F1C3-5543-4A59-8F55-A8B52EF2EF38}" type="doc">
      <dgm:prSet loTypeId="urn:microsoft.com/office/officeart/2005/8/layout/default#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08BF9D54-B432-4A9E-8582-6FF00B96AB15}">
      <dgm:prSet phldrT="[Texto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b="1" dirty="0" smtClean="0">
              <a:latin typeface="+mn-lt"/>
              <a:cs typeface="Calibri" pitchFamily="34" charset="0"/>
            </a:rPr>
            <a:t>Proveedores </a:t>
          </a:r>
        </a:p>
        <a:p>
          <a:r>
            <a:rPr lang="es-MX" dirty="0" smtClean="0">
              <a:latin typeface="+mn-lt"/>
              <a:cs typeface="Calibri" pitchFamily="34" charset="0"/>
            </a:rPr>
            <a:t>Personas o casas comerciales a quienes se les compran mercancías a crédito sin garantía documental (crédito comercial)</a:t>
          </a:r>
          <a:endParaRPr lang="es-MX" dirty="0">
            <a:latin typeface="+mn-lt"/>
            <a:cs typeface="Calibri" pitchFamily="34" charset="0"/>
          </a:endParaRPr>
        </a:p>
      </dgm:t>
    </dgm:pt>
    <dgm:pt modelId="{EB373D06-7284-4B37-A78E-B08ADF96A923}" type="parTrans" cxnId="{600DA51E-8FFC-4DAC-8974-FE07C47F6983}">
      <dgm:prSet/>
      <dgm:spPr/>
      <dgm:t>
        <a:bodyPr/>
        <a:lstStyle/>
        <a:p>
          <a:endParaRPr lang="es-MX">
            <a:latin typeface="+mn-lt"/>
            <a:cs typeface="Calibri" pitchFamily="34" charset="0"/>
          </a:endParaRPr>
        </a:p>
      </dgm:t>
    </dgm:pt>
    <dgm:pt modelId="{4961FB76-0FA2-452F-A8D3-65587CE3E40C}" type="sibTrans" cxnId="{600DA51E-8FFC-4DAC-8974-FE07C47F6983}">
      <dgm:prSet/>
      <dgm:spPr/>
      <dgm:t>
        <a:bodyPr/>
        <a:lstStyle/>
        <a:p>
          <a:endParaRPr lang="es-MX">
            <a:latin typeface="+mn-lt"/>
            <a:cs typeface="Calibri" pitchFamily="34" charset="0"/>
          </a:endParaRPr>
        </a:p>
      </dgm:t>
    </dgm:pt>
    <dgm:pt modelId="{8730CFBD-947C-49B6-92B3-EDBA68410407}">
      <dgm:prSet phldrT="[Texto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MX" b="1" dirty="0" smtClean="0">
              <a:latin typeface="+mn-lt"/>
              <a:cs typeface="Calibri" pitchFamily="34" charset="0"/>
            </a:rPr>
            <a:t>Crédito comercial</a:t>
          </a:r>
        </a:p>
        <a:p>
          <a:r>
            <a:rPr lang="es-MX" dirty="0" smtClean="0">
              <a:latin typeface="+mn-lt"/>
              <a:cs typeface="Calibri" pitchFamily="34" charset="0"/>
            </a:rPr>
            <a:t>Crédito a corto plazo concedido por un proveedor a su cliente relacionado con la compra de artículos para su reventa final</a:t>
          </a:r>
          <a:endParaRPr lang="es-MX" dirty="0">
            <a:latin typeface="+mn-lt"/>
            <a:cs typeface="Calibri" pitchFamily="34" charset="0"/>
          </a:endParaRPr>
        </a:p>
      </dgm:t>
    </dgm:pt>
    <dgm:pt modelId="{66A03D6D-4874-404B-91D6-F6FCA12338DA}" type="parTrans" cxnId="{6EC89509-73E0-478B-9DC4-1A8E61FD653C}">
      <dgm:prSet/>
      <dgm:spPr/>
      <dgm:t>
        <a:bodyPr/>
        <a:lstStyle/>
        <a:p>
          <a:endParaRPr lang="es-MX">
            <a:latin typeface="+mn-lt"/>
            <a:cs typeface="Calibri" pitchFamily="34" charset="0"/>
          </a:endParaRPr>
        </a:p>
      </dgm:t>
    </dgm:pt>
    <dgm:pt modelId="{05290B83-5B0F-4E2A-8FE8-2D8B8658B874}" type="sibTrans" cxnId="{6EC89509-73E0-478B-9DC4-1A8E61FD653C}">
      <dgm:prSet/>
      <dgm:spPr/>
      <dgm:t>
        <a:bodyPr/>
        <a:lstStyle/>
        <a:p>
          <a:endParaRPr lang="es-MX">
            <a:latin typeface="+mn-lt"/>
            <a:cs typeface="Calibri" pitchFamily="34" charset="0"/>
          </a:endParaRPr>
        </a:p>
      </dgm:t>
    </dgm:pt>
    <dgm:pt modelId="{985AD0DE-7CA0-4089-9578-2AEAFA3F4260}" type="pres">
      <dgm:prSet presAssocID="{20C0F1C3-5543-4A59-8F55-A8B52EF2EF3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8676032B-5ED6-43C6-9A9A-46FF02E0D140}" type="pres">
      <dgm:prSet presAssocID="{08BF9D54-B432-4A9E-8582-6FF00B96AB15}" presName="node" presStyleLbl="node1" presStyleIdx="0" presStyleCnt="2" custLinFactNeighborX="-4244" custLinFactNeighborY="116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2B3AED8-62C2-4E6A-9AD6-5864654B3285}" type="pres">
      <dgm:prSet presAssocID="{4961FB76-0FA2-452F-A8D3-65587CE3E40C}" presName="sibTrans" presStyleCnt="0"/>
      <dgm:spPr/>
      <dgm:t>
        <a:bodyPr/>
        <a:lstStyle/>
        <a:p>
          <a:endParaRPr lang="es-MX"/>
        </a:p>
      </dgm:t>
    </dgm:pt>
    <dgm:pt modelId="{FCC7C988-C47E-4423-9883-019BF1E9DD56}" type="pres">
      <dgm:prSet presAssocID="{8730CFBD-947C-49B6-92B3-EDBA68410407}" presName="node" presStyleLbl="node1" presStyleIdx="1" presStyleCnt="2" custLinFactNeighborX="-5473" custLinFactNeighborY="-153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600DA51E-8FFC-4DAC-8974-FE07C47F6983}" srcId="{20C0F1C3-5543-4A59-8F55-A8B52EF2EF38}" destId="{08BF9D54-B432-4A9E-8582-6FF00B96AB15}" srcOrd="0" destOrd="0" parTransId="{EB373D06-7284-4B37-A78E-B08ADF96A923}" sibTransId="{4961FB76-0FA2-452F-A8D3-65587CE3E40C}"/>
    <dgm:cxn modelId="{6EC89509-73E0-478B-9DC4-1A8E61FD653C}" srcId="{20C0F1C3-5543-4A59-8F55-A8B52EF2EF38}" destId="{8730CFBD-947C-49B6-92B3-EDBA68410407}" srcOrd="1" destOrd="0" parTransId="{66A03D6D-4874-404B-91D6-F6FCA12338DA}" sibTransId="{05290B83-5B0F-4E2A-8FE8-2D8B8658B874}"/>
    <dgm:cxn modelId="{D5D6CA9C-7E27-4921-A769-9F3DB8270AB2}" type="presOf" srcId="{20C0F1C3-5543-4A59-8F55-A8B52EF2EF38}" destId="{985AD0DE-7CA0-4089-9578-2AEAFA3F4260}" srcOrd="0" destOrd="0" presId="urn:microsoft.com/office/officeart/2005/8/layout/default#3"/>
    <dgm:cxn modelId="{22B90AA9-9AF9-49D8-8182-EC933A343060}" type="presOf" srcId="{08BF9D54-B432-4A9E-8582-6FF00B96AB15}" destId="{8676032B-5ED6-43C6-9A9A-46FF02E0D140}" srcOrd="0" destOrd="0" presId="urn:microsoft.com/office/officeart/2005/8/layout/default#3"/>
    <dgm:cxn modelId="{AEB0F1D0-0A7F-45D8-866D-70E0BE4AA9A5}" type="presOf" srcId="{8730CFBD-947C-49B6-92B3-EDBA68410407}" destId="{FCC7C988-C47E-4423-9883-019BF1E9DD56}" srcOrd="0" destOrd="0" presId="urn:microsoft.com/office/officeart/2005/8/layout/default#3"/>
    <dgm:cxn modelId="{F26C6211-630B-41C7-940D-3F8B4AFBE438}" type="presParOf" srcId="{985AD0DE-7CA0-4089-9578-2AEAFA3F4260}" destId="{8676032B-5ED6-43C6-9A9A-46FF02E0D140}" srcOrd="0" destOrd="0" presId="urn:microsoft.com/office/officeart/2005/8/layout/default#3"/>
    <dgm:cxn modelId="{AEADA3F3-024D-4A19-9CF0-F734A18FD067}" type="presParOf" srcId="{985AD0DE-7CA0-4089-9578-2AEAFA3F4260}" destId="{D2B3AED8-62C2-4E6A-9AD6-5864654B3285}" srcOrd="1" destOrd="0" presId="urn:microsoft.com/office/officeart/2005/8/layout/default#3"/>
    <dgm:cxn modelId="{BD68F9B3-CF05-49CB-BC84-7058AE7BE538}" type="presParOf" srcId="{985AD0DE-7CA0-4089-9578-2AEAFA3F4260}" destId="{FCC7C988-C47E-4423-9883-019BF1E9DD56}" srcOrd="2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66CEB06-6330-4FF8-B152-8C29AB774D00}" type="doc">
      <dgm:prSet loTypeId="urn:microsoft.com/office/officeart/2005/8/layout/list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2C0DFAC4-4FEC-481F-BBC8-07218887BDE3}">
      <dgm:prSet phldrT="[Texto]" custT="1"/>
      <dgm:spPr/>
      <dgm:t>
        <a:bodyPr/>
        <a:lstStyle/>
        <a:p>
          <a:pPr algn="just"/>
          <a:r>
            <a:rPr lang="es-MX" sz="1800" b="1" smtClean="0">
              <a:latin typeface="+mn-lt"/>
            </a:rPr>
            <a:t>ROTACION</a:t>
          </a:r>
          <a:r>
            <a:rPr lang="es-MX" sz="1800" b="1" baseline="0" smtClean="0">
              <a:latin typeface="+mn-lt"/>
            </a:rPr>
            <a:t> DE CAJA (RC)</a:t>
          </a:r>
          <a:endParaRPr lang="es-MX" sz="1800" b="1" dirty="0">
            <a:latin typeface="+mn-lt"/>
          </a:endParaRPr>
        </a:p>
      </dgm:t>
    </dgm:pt>
    <dgm:pt modelId="{15964B8D-9071-4499-91B6-52209A126C6F}" type="parTrans" cxnId="{84B69B16-CDD7-4C0D-B628-62A4C32D049E}">
      <dgm:prSet/>
      <dgm:spPr/>
      <dgm:t>
        <a:bodyPr/>
        <a:lstStyle/>
        <a:p>
          <a:endParaRPr lang="es-MX" sz="1600">
            <a:latin typeface="+mn-lt"/>
          </a:endParaRPr>
        </a:p>
      </dgm:t>
    </dgm:pt>
    <dgm:pt modelId="{955C1801-4971-42A5-9F16-A431B889B540}" type="sibTrans" cxnId="{84B69B16-CDD7-4C0D-B628-62A4C32D049E}">
      <dgm:prSet/>
      <dgm:spPr/>
      <dgm:t>
        <a:bodyPr/>
        <a:lstStyle/>
        <a:p>
          <a:endParaRPr lang="es-MX" sz="1600">
            <a:latin typeface="+mn-lt"/>
          </a:endParaRPr>
        </a:p>
      </dgm:t>
    </dgm:pt>
    <dgm:pt modelId="{33C79C9A-A410-4956-9975-99A61C3DD998}">
      <dgm:prSet phldrT="[Texto]" custT="1"/>
      <dgm:spPr/>
      <dgm:t>
        <a:bodyPr/>
        <a:lstStyle/>
        <a:p>
          <a:pPr algn="just"/>
          <a:r>
            <a:rPr lang="es-MX" sz="1800" smtClean="0">
              <a:latin typeface="+mn-lt"/>
            </a:rPr>
            <a:t>Es</a:t>
          </a:r>
          <a:r>
            <a:rPr lang="es-MX" sz="1800" baseline="0" smtClean="0">
              <a:latin typeface="+mn-lt"/>
            </a:rPr>
            <a:t> el numero de veces que el efectivo en caja y bancos  rota en un año.</a:t>
          </a:r>
          <a:endParaRPr lang="es-MX" sz="1800" dirty="0">
            <a:latin typeface="+mn-lt"/>
          </a:endParaRPr>
        </a:p>
      </dgm:t>
    </dgm:pt>
    <dgm:pt modelId="{5B7E2D30-51B3-4150-8362-618B3429C11F}" type="parTrans" cxnId="{6DE5AF5C-B1BE-4C27-AAF3-F525E4D405CE}">
      <dgm:prSet/>
      <dgm:spPr/>
      <dgm:t>
        <a:bodyPr/>
        <a:lstStyle/>
        <a:p>
          <a:endParaRPr lang="es-MX" sz="1600">
            <a:latin typeface="+mn-lt"/>
          </a:endParaRPr>
        </a:p>
      </dgm:t>
    </dgm:pt>
    <dgm:pt modelId="{8E5B15FB-EC2A-4150-A0CD-BC970AE26BB7}" type="sibTrans" cxnId="{6DE5AF5C-B1BE-4C27-AAF3-F525E4D405CE}">
      <dgm:prSet/>
      <dgm:spPr/>
      <dgm:t>
        <a:bodyPr/>
        <a:lstStyle/>
        <a:p>
          <a:endParaRPr lang="es-MX" sz="1600">
            <a:latin typeface="+mn-lt"/>
          </a:endParaRPr>
        </a:p>
      </dgm:t>
    </dgm:pt>
    <dgm:pt modelId="{391B96F1-1C47-4D14-BFDC-55428026ACA9}">
      <dgm:prSet phldrT="[Texto]" custT="1"/>
      <dgm:spPr/>
      <dgm:t>
        <a:bodyPr/>
        <a:lstStyle/>
        <a:p>
          <a:pPr algn="just"/>
          <a:r>
            <a:rPr lang="es-MX" sz="1800" b="1" smtClean="0">
              <a:latin typeface="+mn-lt"/>
            </a:rPr>
            <a:t>FÓRMULA</a:t>
          </a:r>
        </a:p>
        <a:p>
          <a:pPr algn="just"/>
          <a:r>
            <a:rPr lang="es-MX" sz="1800" smtClean="0">
              <a:latin typeface="+mn-lt"/>
            </a:rPr>
            <a:t>RC= Desembolso anual de efectivo</a:t>
          </a:r>
        </a:p>
        <a:p>
          <a:pPr algn="just"/>
          <a:r>
            <a:rPr lang="es-MX" sz="1800" smtClean="0">
              <a:latin typeface="+mn-lt"/>
            </a:rPr>
            <a:t>               Saldo promedio de caja</a:t>
          </a:r>
          <a:endParaRPr lang="es-MX" sz="1800" dirty="0">
            <a:latin typeface="+mn-lt"/>
          </a:endParaRPr>
        </a:p>
      </dgm:t>
    </dgm:pt>
    <dgm:pt modelId="{DEAF182A-2619-42B9-B8DC-2A78B9C604D1}" type="sibTrans" cxnId="{206803DA-DAB0-4663-BB9C-80E81B363507}">
      <dgm:prSet/>
      <dgm:spPr/>
      <dgm:t>
        <a:bodyPr/>
        <a:lstStyle/>
        <a:p>
          <a:endParaRPr lang="es-MX" sz="1600">
            <a:latin typeface="+mn-lt"/>
          </a:endParaRPr>
        </a:p>
      </dgm:t>
    </dgm:pt>
    <dgm:pt modelId="{BCA4DC96-C1F6-4EC0-A377-F6B4FEB5BA5A}" type="parTrans" cxnId="{206803DA-DAB0-4663-BB9C-80E81B363507}">
      <dgm:prSet/>
      <dgm:spPr/>
      <dgm:t>
        <a:bodyPr/>
        <a:lstStyle/>
        <a:p>
          <a:endParaRPr lang="es-MX" sz="1600">
            <a:latin typeface="+mn-lt"/>
          </a:endParaRPr>
        </a:p>
      </dgm:t>
    </dgm:pt>
    <dgm:pt modelId="{202DAE87-0B05-46A3-BA55-21B7C8104BF0}" type="pres">
      <dgm:prSet presAssocID="{066CEB06-6330-4FF8-B152-8C29AB774D0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3FD88F3F-7D87-4160-BDB7-C65AE8CF03A7}" type="pres">
      <dgm:prSet presAssocID="{2C0DFAC4-4FEC-481F-BBC8-07218887BDE3}" presName="parentLin" presStyleCnt="0"/>
      <dgm:spPr/>
      <dgm:t>
        <a:bodyPr/>
        <a:lstStyle/>
        <a:p>
          <a:endParaRPr lang="es-MX"/>
        </a:p>
      </dgm:t>
    </dgm:pt>
    <dgm:pt modelId="{F9003836-A41F-4404-BA21-125B4417A7FF}" type="pres">
      <dgm:prSet presAssocID="{2C0DFAC4-4FEC-481F-BBC8-07218887BDE3}" presName="parentLeftMargin" presStyleLbl="node1" presStyleIdx="0" presStyleCnt="3"/>
      <dgm:spPr/>
      <dgm:t>
        <a:bodyPr/>
        <a:lstStyle/>
        <a:p>
          <a:endParaRPr lang="es-MX"/>
        </a:p>
      </dgm:t>
    </dgm:pt>
    <dgm:pt modelId="{AF84DD85-B0F5-4923-912D-AF72900FCF4D}" type="pres">
      <dgm:prSet presAssocID="{2C0DFAC4-4FEC-481F-BBC8-07218887BDE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035F5D1-D316-4846-882D-5E7B7742CFB2}" type="pres">
      <dgm:prSet presAssocID="{2C0DFAC4-4FEC-481F-BBC8-07218887BDE3}" presName="negativeSpace" presStyleCnt="0"/>
      <dgm:spPr/>
      <dgm:t>
        <a:bodyPr/>
        <a:lstStyle/>
        <a:p>
          <a:endParaRPr lang="es-MX"/>
        </a:p>
      </dgm:t>
    </dgm:pt>
    <dgm:pt modelId="{E8C29A40-4132-43AD-8A84-998B3B852395}" type="pres">
      <dgm:prSet presAssocID="{2C0DFAC4-4FEC-481F-BBC8-07218887BDE3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A54B5FF-3DB5-4D87-80F6-AAD931FF30C0}" type="pres">
      <dgm:prSet presAssocID="{955C1801-4971-42A5-9F16-A431B889B540}" presName="spaceBetweenRectangles" presStyleCnt="0"/>
      <dgm:spPr/>
      <dgm:t>
        <a:bodyPr/>
        <a:lstStyle/>
        <a:p>
          <a:endParaRPr lang="es-MX"/>
        </a:p>
      </dgm:t>
    </dgm:pt>
    <dgm:pt modelId="{67819854-DFCB-4BFA-A137-453FB067F12B}" type="pres">
      <dgm:prSet presAssocID="{33C79C9A-A410-4956-9975-99A61C3DD998}" presName="parentLin" presStyleCnt="0"/>
      <dgm:spPr/>
      <dgm:t>
        <a:bodyPr/>
        <a:lstStyle/>
        <a:p>
          <a:endParaRPr lang="es-MX"/>
        </a:p>
      </dgm:t>
    </dgm:pt>
    <dgm:pt modelId="{FF86CB65-0A44-4098-8EB4-A95981593671}" type="pres">
      <dgm:prSet presAssocID="{33C79C9A-A410-4956-9975-99A61C3DD998}" presName="parentLeftMargin" presStyleLbl="node1" presStyleIdx="0" presStyleCnt="3"/>
      <dgm:spPr/>
      <dgm:t>
        <a:bodyPr/>
        <a:lstStyle/>
        <a:p>
          <a:endParaRPr lang="es-MX"/>
        </a:p>
      </dgm:t>
    </dgm:pt>
    <dgm:pt modelId="{0D153D05-9D8D-46C6-8DDA-D4C255A7C2C5}" type="pres">
      <dgm:prSet presAssocID="{33C79C9A-A410-4956-9975-99A61C3DD99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C40D46E-C2D1-45B1-AA18-1C85CB8E8780}" type="pres">
      <dgm:prSet presAssocID="{33C79C9A-A410-4956-9975-99A61C3DD998}" presName="negativeSpace" presStyleCnt="0"/>
      <dgm:spPr/>
      <dgm:t>
        <a:bodyPr/>
        <a:lstStyle/>
        <a:p>
          <a:endParaRPr lang="es-MX"/>
        </a:p>
      </dgm:t>
    </dgm:pt>
    <dgm:pt modelId="{860F2BC9-60F3-4D6C-8DF4-15C05043F65E}" type="pres">
      <dgm:prSet presAssocID="{33C79C9A-A410-4956-9975-99A61C3DD998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7188B16-F119-4EE1-AC64-A277EB7CBBE8}" type="pres">
      <dgm:prSet presAssocID="{8E5B15FB-EC2A-4150-A0CD-BC970AE26BB7}" presName="spaceBetweenRectangles" presStyleCnt="0"/>
      <dgm:spPr/>
      <dgm:t>
        <a:bodyPr/>
        <a:lstStyle/>
        <a:p>
          <a:endParaRPr lang="es-MX"/>
        </a:p>
      </dgm:t>
    </dgm:pt>
    <dgm:pt modelId="{90223E27-388E-4212-977E-01B8AB7AAF81}" type="pres">
      <dgm:prSet presAssocID="{391B96F1-1C47-4D14-BFDC-55428026ACA9}" presName="parentLin" presStyleCnt="0"/>
      <dgm:spPr/>
      <dgm:t>
        <a:bodyPr/>
        <a:lstStyle/>
        <a:p>
          <a:endParaRPr lang="es-MX"/>
        </a:p>
      </dgm:t>
    </dgm:pt>
    <dgm:pt modelId="{BBBD0D9C-8A43-4577-BBDA-E33DDE73563C}" type="pres">
      <dgm:prSet presAssocID="{391B96F1-1C47-4D14-BFDC-55428026ACA9}" presName="parentLeftMargin" presStyleLbl="node1" presStyleIdx="1" presStyleCnt="3"/>
      <dgm:spPr/>
      <dgm:t>
        <a:bodyPr/>
        <a:lstStyle/>
        <a:p>
          <a:endParaRPr lang="es-MX"/>
        </a:p>
      </dgm:t>
    </dgm:pt>
    <dgm:pt modelId="{82FC2615-4B1A-408E-8FE1-79F011549B39}" type="pres">
      <dgm:prSet presAssocID="{391B96F1-1C47-4D14-BFDC-55428026ACA9}" presName="parentText" presStyleLbl="node1" presStyleIdx="2" presStyleCnt="3" custScaleY="177244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049CD57-4B33-4325-87AD-1C18887E1620}" type="pres">
      <dgm:prSet presAssocID="{391B96F1-1C47-4D14-BFDC-55428026ACA9}" presName="negativeSpace" presStyleCnt="0"/>
      <dgm:spPr/>
      <dgm:t>
        <a:bodyPr/>
        <a:lstStyle/>
        <a:p>
          <a:endParaRPr lang="es-MX"/>
        </a:p>
      </dgm:t>
    </dgm:pt>
    <dgm:pt modelId="{5EBF490D-58D9-4C1F-A3B1-715ECDE1ADB2}" type="pres">
      <dgm:prSet presAssocID="{391B96F1-1C47-4D14-BFDC-55428026ACA9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6DE5AF5C-B1BE-4C27-AAF3-F525E4D405CE}" srcId="{066CEB06-6330-4FF8-B152-8C29AB774D00}" destId="{33C79C9A-A410-4956-9975-99A61C3DD998}" srcOrd="1" destOrd="0" parTransId="{5B7E2D30-51B3-4150-8362-618B3429C11F}" sibTransId="{8E5B15FB-EC2A-4150-A0CD-BC970AE26BB7}"/>
    <dgm:cxn modelId="{A06630C8-1A9B-47AA-9785-67A9C969573A}" type="presOf" srcId="{391B96F1-1C47-4D14-BFDC-55428026ACA9}" destId="{BBBD0D9C-8A43-4577-BBDA-E33DDE73563C}" srcOrd="0" destOrd="0" presId="urn:microsoft.com/office/officeart/2005/8/layout/list1"/>
    <dgm:cxn modelId="{6190D783-7683-45CE-8D92-82C73AB8C63C}" type="presOf" srcId="{33C79C9A-A410-4956-9975-99A61C3DD998}" destId="{FF86CB65-0A44-4098-8EB4-A95981593671}" srcOrd="0" destOrd="0" presId="urn:microsoft.com/office/officeart/2005/8/layout/list1"/>
    <dgm:cxn modelId="{0B50496B-FD1D-453F-BDEE-98CA4E0F86C5}" type="presOf" srcId="{2C0DFAC4-4FEC-481F-BBC8-07218887BDE3}" destId="{F9003836-A41F-4404-BA21-125B4417A7FF}" srcOrd="0" destOrd="0" presId="urn:microsoft.com/office/officeart/2005/8/layout/list1"/>
    <dgm:cxn modelId="{054FBAA3-B356-4909-AC20-51B71C4DB8F4}" type="presOf" srcId="{391B96F1-1C47-4D14-BFDC-55428026ACA9}" destId="{82FC2615-4B1A-408E-8FE1-79F011549B39}" srcOrd="1" destOrd="0" presId="urn:microsoft.com/office/officeart/2005/8/layout/list1"/>
    <dgm:cxn modelId="{E0DCF55E-4FB6-42BA-803E-E4760A9BBB43}" type="presOf" srcId="{2C0DFAC4-4FEC-481F-BBC8-07218887BDE3}" destId="{AF84DD85-B0F5-4923-912D-AF72900FCF4D}" srcOrd="1" destOrd="0" presId="urn:microsoft.com/office/officeart/2005/8/layout/list1"/>
    <dgm:cxn modelId="{206803DA-DAB0-4663-BB9C-80E81B363507}" srcId="{066CEB06-6330-4FF8-B152-8C29AB774D00}" destId="{391B96F1-1C47-4D14-BFDC-55428026ACA9}" srcOrd="2" destOrd="0" parTransId="{BCA4DC96-C1F6-4EC0-A377-F6B4FEB5BA5A}" sibTransId="{DEAF182A-2619-42B9-B8DC-2A78B9C604D1}"/>
    <dgm:cxn modelId="{84B69B16-CDD7-4C0D-B628-62A4C32D049E}" srcId="{066CEB06-6330-4FF8-B152-8C29AB774D00}" destId="{2C0DFAC4-4FEC-481F-BBC8-07218887BDE3}" srcOrd="0" destOrd="0" parTransId="{15964B8D-9071-4499-91B6-52209A126C6F}" sibTransId="{955C1801-4971-42A5-9F16-A431B889B540}"/>
    <dgm:cxn modelId="{5B2C0F61-AD73-4F4B-94A1-91FD2EBF0302}" type="presOf" srcId="{066CEB06-6330-4FF8-B152-8C29AB774D00}" destId="{202DAE87-0B05-46A3-BA55-21B7C8104BF0}" srcOrd="0" destOrd="0" presId="urn:microsoft.com/office/officeart/2005/8/layout/list1"/>
    <dgm:cxn modelId="{7A3C51F3-1E75-4918-B2AD-A5B85A1759C8}" type="presOf" srcId="{33C79C9A-A410-4956-9975-99A61C3DD998}" destId="{0D153D05-9D8D-46C6-8DDA-D4C255A7C2C5}" srcOrd="1" destOrd="0" presId="urn:microsoft.com/office/officeart/2005/8/layout/list1"/>
    <dgm:cxn modelId="{0ECD330C-69D6-45E5-AB0B-8E87BE6056DE}" type="presParOf" srcId="{202DAE87-0B05-46A3-BA55-21B7C8104BF0}" destId="{3FD88F3F-7D87-4160-BDB7-C65AE8CF03A7}" srcOrd="0" destOrd="0" presId="urn:microsoft.com/office/officeart/2005/8/layout/list1"/>
    <dgm:cxn modelId="{0491CFA9-C69E-4119-AD07-68A502678EBD}" type="presParOf" srcId="{3FD88F3F-7D87-4160-BDB7-C65AE8CF03A7}" destId="{F9003836-A41F-4404-BA21-125B4417A7FF}" srcOrd="0" destOrd="0" presId="urn:microsoft.com/office/officeart/2005/8/layout/list1"/>
    <dgm:cxn modelId="{6CF7171D-C418-423B-AF55-AD09C670AEEF}" type="presParOf" srcId="{3FD88F3F-7D87-4160-BDB7-C65AE8CF03A7}" destId="{AF84DD85-B0F5-4923-912D-AF72900FCF4D}" srcOrd="1" destOrd="0" presId="urn:microsoft.com/office/officeart/2005/8/layout/list1"/>
    <dgm:cxn modelId="{5DC3D79B-A750-4747-9110-487D81128CCF}" type="presParOf" srcId="{202DAE87-0B05-46A3-BA55-21B7C8104BF0}" destId="{7035F5D1-D316-4846-882D-5E7B7742CFB2}" srcOrd="1" destOrd="0" presId="urn:microsoft.com/office/officeart/2005/8/layout/list1"/>
    <dgm:cxn modelId="{F4926D75-43AF-4B80-8402-A59FFD0CB163}" type="presParOf" srcId="{202DAE87-0B05-46A3-BA55-21B7C8104BF0}" destId="{E8C29A40-4132-43AD-8A84-998B3B852395}" srcOrd="2" destOrd="0" presId="urn:microsoft.com/office/officeart/2005/8/layout/list1"/>
    <dgm:cxn modelId="{23AFDE52-47EC-48A8-9042-B33B31C1584F}" type="presParOf" srcId="{202DAE87-0B05-46A3-BA55-21B7C8104BF0}" destId="{8A54B5FF-3DB5-4D87-80F6-AAD931FF30C0}" srcOrd="3" destOrd="0" presId="urn:microsoft.com/office/officeart/2005/8/layout/list1"/>
    <dgm:cxn modelId="{F24CB814-E468-4B52-8FF2-FF9FF57AAECA}" type="presParOf" srcId="{202DAE87-0B05-46A3-BA55-21B7C8104BF0}" destId="{67819854-DFCB-4BFA-A137-453FB067F12B}" srcOrd="4" destOrd="0" presId="urn:microsoft.com/office/officeart/2005/8/layout/list1"/>
    <dgm:cxn modelId="{D228B16D-278A-4A72-B356-D81B64ED280D}" type="presParOf" srcId="{67819854-DFCB-4BFA-A137-453FB067F12B}" destId="{FF86CB65-0A44-4098-8EB4-A95981593671}" srcOrd="0" destOrd="0" presId="urn:microsoft.com/office/officeart/2005/8/layout/list1"/>
    <dgm:cxn modelId="{5F9CD34E-A8B0-4B23-BD54-B8EE5B63B94E}" type="presParOf" srcId="{67819854-DFCB-4BFA-A137-453FB067F12B}" destId="{0D153D05-9D8D-46C6-8DDA-D4C255A7C2C5}" srcOrd="1" destOrd="0" presId="urn:microsoft.com/office/officeart/2005/8/layout/list1"/>
    <dgm:cxn modelId="{F7898178-B525-4D33-98B5-965941B42A72}" type="presParOf" srcId="{202DAE87-0B05-46A3-BA55-21B7C8104BF0}" destId="{EC40D46E-C2D1-45B1-AA18-1C85CB8E8780}" srcOrd="5" destOrd="0" presId="urn:microsoft.com/office/officeart/2005/8/layout/list1"/>
    <dgm:cxn modelId="{C0580CC9-1C1A-4759-A1CE-0E880B00033C}" type="presParOf" srcId="{202DAE87-0B05-46A3-BA55-21B7C8104BF0}" destId="{860F2BC9-60F3-4D6C-8DF4-15C05043F65E}" srcOrd="6" destOrd="0" presId="urn:microsoft.com/office/officeart/2005/8/layout/list1"/>
    <dgm:cxn modelId="{5EA791BD-F61F-486C-B616-E475BB6B74F3}" type="presParOf" srcId="{202DAE87-0B05-46A3-BA55-21B7C8104BF0}" destId="{A7188B16-F119-4EE1-AC64-A277EB7CBBE8}" srcOrd="7" destOrd="0" presId="urn:microsoft.com/office/officeart/2005/8/layout/list1"/>
    <dgm:cxn modelId="{0F6E6F58-11F2-4FA6-959C-5DD5312AF33A}" type="presParOf" srcId="{202DAE87-0B05-46A3-BA55-21B7C8104BF0}" destId="{90223E27-388E-4212-977E-01B8AB7AAF81}" srcOrd="8" destOrd="0" presId="urn:microsoft.com/office/officeart/2005/8/layout/list1"/>
    <dgm:cxn modelId="{586947DC-7511-49CB-9273-AF7D3C101FDF}" type="presParOf" srcId="{90223E27-388E-4212-977E-01B8AB7AAF81}" destId="{BBBD0D9C-8A43-4577-BBDA-E33DDE73563C}" srcOrd="0" destOrd="0" presId="urn:microsoft.com/office/officeart/2005/8/layout/list1"/>
    <dgm:cxn modelId="{D6618AF0-6A2F-4A59-9BB9-98F383AA878C}" type="presParOf" srcId="{90223E27-388E-4212-977E-01B8AB7AAF81}" destId="{82FC2615-4B1A-408E-8FE1-79F011549B39}" srcOrd="1" destOrd="0" presId="urn:microsoft.com/office/officeart/2005/8/layout/list1"/>
    <dgm:cxn modelId="{6D26BF0E-7E7C-419A-9D1B-2AA2D4177076}" type="presParOf" srcId="{202DAE87-0B05-46A3-BA55-21B7C8104BF0}" destId="{3049CD57-4B33-4325-87AD-1C18887E1620}" srcOrd="9" destOrd="0" presId="urn:microsoft.com/office/officeart/2005/8/layout/list1"/>
    <dgm:cxn modelId="{3D2F72F9-F892-4B9A-B594-65211FD57D03}" type="presParOf" srcId="{202DAE87-0B05-46A3-BA55-21B7C8104BF0}" destId="{5EBF490D-58D9-4C1F-A3B1-715ECDE1ADB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66CEB06-6330-4FF8-B152-8C29AB774D00}" type="doc">
      <dgm:prSet loTypeId="urn:microsoft.com/office/officeart/2005/8/layout/list1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2C0DFAC4-4FEC-481F-BBC8-07218887BDE3}">
      <dgm:prSet phldrT="[Texto]" custT="1"/>
      <dgm:spPr/>
      <dgm:t>
        <a:bodyPr/>
        <a:lstStyle/>
        <a:p>
          <a:pPr algn="ctr"/>
          <a:r>
            <a:rPr lang="es-MX" sz="1600" b="1" smtClean="0">
              <a:latin typeface="+mn-lt"/>
            </a:rPr>
            <a:t>PUNTO DE EQUILIBRIO DE EFECTIVO EN CAJA Y BANCOS</a:t>
          </a:r>
          <a:endParaRPr lang="es-MX" sz="1600" b="1" dirty="0">
            <a:latin typeface="+mn-lt"/>
          </a:endParaRPr>
        </a:p>
      </dgm:t>
    </dgm:pt>
    <dgm:pt modelId="{15964B8D-9071-4499-91B6-52209A126C6F}" type="parTrans" cxnId="{84B69B16-CDD7-4C0D-B628-62A4C32D049E}">
      <dgm:prSet/>
      <dgm:spPr/>
      <dgm:t>
        <a:bodyPr/>
        <a:lstStyle/>
        <a:p>
          <a:endParaRPr lang="es-MX" sz="1400">
            <a:latin typeface="+mn-lt"/>
          </a:endParaRPr>
        </a:p>
      </dgm:t>
    </dgm:pt>
    <dgm:pt modelId="{955C1801-4971-42A5-9F16-A431B889B540}" type="sibTrans" cxnId="{84B69B16-CDD7-4C0D-B628-62A4C32D049E}">
      <dgm:prSet/>
      <dgm:spPr/>
      <dgm:t>
        <a:bodyPr/>
        <a:lstStyle/>
        <a:p>
          <a:endParaRPr lang="es-MX" sz="1400">
            <a:latin typeface="+mn-lt"/>
          </a:endParaRPr>
        </a:p>
      </dgm:t>
    </dgm:pt>
    <dgm:pt modelId="{33C79C9A-A410-4956-9975-99A61C3DD998}">
      <dgm:prSet phldrT="[Texto]" custT="1"/>
      <dgm:spPr/>
      <dgm:t>
        <a:bodyPr/>
        <a:lstStyle/>
        <a:p>
          <a:pPr algn="just"/>
          <a:r>
            <a:rPr lang="es-MX" sz="1600" smtClean="0">
              <a:latin typeface="+mn-lt"/>
            </a:rPr>
            <a:t>Es</a:t>
          </a:r>
          <a:r>
            <a:rPr lang="es-MX" sz="1600" baseline="0" smtClean="0">
              <a:latin typeface="+mn-lt"/>
            </a:rPr>
            <a:t> el importe de ingresos en efectivo necesarios para absorber los costos fijos y variables en efectivo de una empresa publica o privada.</a:t>
          </a:r>
          <a:endParaRPr lang="es-MX" sz="1600" dirty="0">
            <a:latin typeface="+mn-lt"/>
          </a:endParaRPr>
        </a:p>
      </dgm:t>
    </dgm:pt>
    <dgm:pt modelId="{5B7E2D30-51B3-4150-8362-618B3429C11F}" type="parTrans" cxnId="{6DE5AF5C-B1BE-4C27-AAF3-F525E4D405CE}">
      <dgm:prSet/>
      <dgm:spPr/>
      <dgm:t>
        <a:bodyPr/>
        <a:lstStyle/>
        <a:p>
          <a:endParaRPr lang="es-MX" sz="1400">
            <a:latin typeface="+mn-lt"/>
          </a:endParaRPr>
        </a:p>
      </dgm:t>
    </dgm:pt>
    <dgm:pt modelId="{8E5B15FB-EC2A-4150-A0CD-BC970AE26BB7}" type="sibTrans" cxnId="{6DE5AF5C-B1BE-4C27-AAF3-F525E4D405CE}">
      <dgm:prSet/>
      <dgm:spPr/>
      <dgm:t>
        <a:bodyPr/>
        <a:lstStyle/>
        <a:p>
          <a:endParaRPr lang="es-MX" sz="1400">
            <a:latin typeface="+mn-lt"/>
          </a:endParaRPr>
        </a:p>
      </dgm:t>
    </dgm:pt>
    <dgm:pt modelId="{391B96F1-1C47-4D14-BFDC-55428026ACA9}">
      <dgm:prSet phldrT="[Texto]" custT="1"/>
      <dgm:spPr/>
      <dgm:t>
        <a:bodyPr/>
        <a:lstStyle/>
        <a:p>
          <a:pPr algn="just"/>
          <a:endParaRPr lang="es-MX" sz="1600" b="1" smtClean="0">
            <a:latin typeface="+mn-lt"/>
          </a:endParaRPr>
        </a:p>
        <a:p>
          <a:pPr algn="just"/>
          <a:endParaRPr lang="es-MX" sz="1600" b="1" smtClean="0">
            <a:latin typeface="+mn-lt"/>
          </a:endParaRPr>
        </a:p>
        <a:p>
          <a:pPr algn="just"/>
          <a:r>
            <a:rPr lang="es-MX" sz="1600" b="1" smtClean="0">
              <a:latin typeface="+mn-lt"/>
            </a:rPr>
            <a:t>FÓRMULA</a:t>
          </a:r>
        </a:p>
        <a:p>
          <a:pPr algn="just"/>
          <a:r>
            <a:rPr lang="es-MX" sz="1600" smtClean="0">
              <a:latin typeface="+mn-lt"/>
            </a:rPr>
            <a:t>                           PE o PC= CFE</a:t>
          </a:r>
        </a:p>
        <a:p>
          <a:pPr algn="just"/>
          <a:r>
            <a:rPr lang="es-MX" sz="1600" smtClean="0">
              <a:latin typeface="+mn-lt"/>
            </a:rPr>
            <a:t>                                         1- CVE</a:t>
          </a:r>
        </a:p>
        <a:p>
          <a:pPr algn="just"/>
          <a:r>
            <a:rPr lang="es-MX" sz="1600" smtClean="0">
              <a:latin typeface="+mn-lt"/>
            </a:rPr>
            <a:t>                                             VN</a:t>
          </a:r>
        </a:p>
        <a:p>
          <a:pPr algn="just"/>
          <a:r>
            <a:rPr lang="es-MX" sz="1600" smtClean="0">
              <a:latin typeface="+mn-lt"/>
            </a:rPr>
            <a:t>                 </a:t>
          </a:r>
          <a:endParaRPr lang="es-MX" sz="1600" dirty="0">
            <a:latin typeface="+mn-lt"/>
          </a:endParaRPr>
        </a:p>
      </dgm:t>
    </dgm:pt>
    <dgm:pt modelId="{DEAF182A-2619-42B9-B8DC-2A78B9C604D1}" type="sibTrans" cxnId="{206803DA-DAB0-4663-BB9C-80E81B363507}">
      <dgm:prSet/>
      <dgm:spPr/>
      <dgm:t>
        <a:bodyPr/>
        <a:lstStyle/>
        <a:p>
          <a:endParaRPr lang="es-MX" sz="1400">
            <a:latin typeface="+mn-lt"/>
          </a:endParaRPr>
        </a:p>
      </dgm:t>
    </dgm:pt>
    <dgm:pt modelId="{BCA4DC96-C1F6-4EC0-A377-F6B4FEB5BA5A}" type="parTrans" cxnId="{206803DA-DAB0-4663-BB9C-80E81B363507}">
      <dgm:prSet/>
      <dgm:spPr/>
      <dgm:t>
        <a:bodyPr/>
        <a:lstStyle/>
        <a:p>
          <a:endParaRPr lang="es-MX" sz="1400">
            <a:latin typeface="+mn-lt"/>
          </a:endParaRPr>
        </a:p>
      </dgm:t>
    </dgm:pt>
    <dgm:pt modelId="{202DAE87-0B05-46A3-BA55-21B7C8104BF0}" type="pres">
      <dgm:prSet presAssocID="{066CEB06-6330-4FF8-B152-8C29AB774D0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3FD88F3F-7D87-4160-BDB7-C65AE8CF03A7}" type="pres">
      <dgm:prSet presAssocID="{2C0DFAC4-4FEC-481F-BBC8-07218887BDE3}" presName="parentLin" presStyleCnt="0"/>
      <dgm:spPr/>
      <dgm:t>
        <a:bodyPr/>
        <a:lstStyle/>
        <a:p>
          <a:endParaRPr lang="es-MX"/>
        </a:p>
      </dgm:t>
    </dgm:pt>
    <dgm:pt modelId="{F9003836-A41F-4404-BA21-125B4417A7FF}" type="pres">
      <dgm:prSet presAssocID="{2C0DFAC4-4FEC-481F-BBC8-07218887BDE3}" presName="parentLeftMargin" presStyleLbl="node1" presStyleIdx="0" presStyleCnt="3"/>
      <dgm:spPr/>
      <dgm:t>
        <a:bodyPr/>
        <a:lstStyle/>
        <a:p>
          <a:endParaRPr lang="es-MX"/>
        </a:p>
      </dgm:t>
    </dgm:pt>
    <dgm:pt modelId="{AF84DD85-B0F5-4923-912D-AF72900FCF4D}" type="pres">
      <dgm:prSet presAssocID="{2C0DFAC4-4FEC-481F-BBC8-07218887BDE3}" presName="parentText" presStyleLbl="node1" presStyleIdx="0" presStyleCnt="3" custScaleX="143612" custScaleY="179891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035F5D1-D316-4846-882D-5E7B7742CFB2}" type="pres">
      <dgm:prSet presAssocID="{2C0DFAC4-4FEC-481F-BBC8-07218887BDE3}" presName="negativeSpace" presStyleCnt="0"/>
      <dgm:spPr/>
      <dgm:t>
        <a:bodyPr/>
        <a:lstStyle/>
        <a:p>
          <a:endParaRPr lang="es-MX"/>
        </a:p>
      </dgm:t>
    </dgm:pt>
    <dgm:pt modelId="{E8C29A40-4132-43AD-8A84-998B3B852395}" type="pres">
      <dgm:prSet presAssocID="{2C0DFAC4-4FEC-481F-BBC8-07218887BDE3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A54B5FF-3DB5-4D87-80F6-AAD931FF30C0}" type="pres">
      <dgm:prSet presAssocID="{955C1801-4971-42A5-9F16-A431B889B540}" presName="spaceBetweenRectangles" presStyleCnt="0"/>
      <dgm:spPr/>
      <dgm:t>
        <a:bodyPr/>
        <a:lstStyle/>
        <a:p>
          <a:endParaRPr lang="es-MX"/>
        </a:p>
      </dgm:t>
    </dgm:pt>
    <dgm:pt modelId="{67819854-DFCB-4BFA-A137-453FB067F12B}" type="pres">
      <dgm:prSet presAssocID="{33C79C9A-A410-4956-9975-99A61C3DD998}" presName="parentLin" presStyleCnt="0"/>
      <dgm:spPr/>
      <dgm:t>
        <a:bodyPr/>
        <a:lstStyle/>
        <a:p>
          <a:endParaRPr lang="es-MX"/>
        </a:p>
      </dgm:t>
    </dgm:pt>
    <dgm:pt modelId="{FF86CB65-0A44-4098-8EB4-A95981593671}" type="pres">
      <dgm:prSet presAssocID="{33C79C9A-A410-4956-9975-99A61C3DD998}" presName="parentLeftMargin" presStyleLbl="node1" presStyleIdx="0" presStyleCnt="3"/>
      <dgm:spPr/>
      <dgm:t>
        <a:bodyPr/>
        <a:lstStyle/>
        <a:p>
          <a:endParaRPr lang="es-MX"/>
        </a:p>
      </dgm:t>
    </dgm:pt>
    <dgm:pt modelId="{0D153D05-9D8D-46C6-8DDA-D4C255A7C2C5}" type="pres">
      <dgm:prSet presAssocID="{33C79C9A-A410-4956-9975-99A61C3DD998}" presName="parentText" presStyleLbl="node1" presStyleIdx="1" presStyleCnt="3" custScaleX="112129" custScaleY="190783" custLinFactX="3235" custLinFactNeighborX="100000" custLinFactNeighborY="-6795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C40D46E-C2D1-45B1-AA18-1C85CB8E8780}" type="pres">
      <dgm:prSet presAssocID="{33C79C9A-A410-4956-9975-99A61C3DD998}" presName="negativeSpace" presStyleCnt="0"/>
      <dgm:spPr/>
      <dgm:t>
        <a:bodyPr/>
        <a:lstStyle/>
        <a:p>
          <a:endParaRPr lang="es-MX"/>
        </a:p>
      </dgm:t>
    </dgm:pt>
    <dgm:pt modelId="{860F2BC9-60F3-4D6C-8DF4-15C05043F65E}" type="pres">
      <dgm:prSet presAssocID="{33C79C9A-A410-4956-9975-99A61C3DD998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7188B16-F119-4EE1-AC64-A277EB7CBBE8}" type="pres">
      <dgm:prSet presAssocID="{8E5B15FB-EC2A-4150-A0CD-BC970AE26BB7}" presName="spaceBetweenRectangles" presStyleCnt="0"/>
      <dgm:spPr/>
      <dgm:t>
        <a:bodyPr/>
        <a:lstStyle/>
        <a:p>
          <a:endParaRPr lang="es-MX"/>
        </a:p>
      </dgm:t>
    </dgm:pt>
    <dgm:pt modelId="{90223E27-388E-4212-977E-01B8AB7AAF81}" type="pres">
      <dgm:prSet presAssocID="{391B96F1-1C47-4D14-BFDC-55428026ACA9}" presName="parentLin" presStyleCnt="0"/>
      <dgm:spPr/>
      <dgm:t>
        <a:bodyPr/>
        <a:lstStyle/>
        <a:p>
          <a:endParaRPr lang="es-MX"/>
        </a:p>
      </dgm:t>
    </dgm:pt>
    <dgm:pt modelId="{BBBD0D9C-8A43-4577-BBDA-E33DDE73563C}" type="pres">
      <dgm:prSet presAssocID="{391B96F1-1C47-4D14-BFDC-55428026ACA9}" presName="parentLeftMargin" presStyleLbl="node1" presStyleIdx="1" presStyleCnt="3"/>
      <dgm:spPr/>
      <dgm:t>
        <a:bodyPr/>
        <a:lstStyle/>
        <a:p>
          <a:endParaRPr lang="es-MX"/>
        </a:p>
      </dgm:t>
    </dgm:pt>
    <dgm:pt modelId="{82FC2615-4B1A-408E-8FE1-79F011549B39}" type="pres">
      <dgm:prSet presAssocID="{391B96F1-1C47-4D14-BFDC-55428026ACA9}" presName="parentText" presStyleLbl="node1" presStyleIdx="2" presStyleCnt="3" custScaleY="217590" custLinFactX="4601" custLinFactNeighborX="100000" custLinFactNeighborY="-4757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049CD57-4B33-4325-87AD-1C18887E1620}" type="pres">
      <dgm:prSet presAssocID="{391B96F1-1C47-4D14-BFDC-55428026ACA9}" presName="negativeSpace" presStyleCnt="0"/>
      <dgm:spPr/>
      <dgm:t>
        <a:bodyPr/>
        <a:lstStyle/>
        <a:p>
          <a:endParaRPr lang="es-MX"/>
        </a:p>
      </dgm:t>
    </dgm:pt>
    <dgm:pt modelId="{5EBF490D-58D9-4C1F-A3B1-715ECDE1ADB2}" type="pres">
      <dgm:prSet presAssocID="{391B96F1-1C47-4D14-BFDC-55428026ACA9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6DE5AF5C-B1BE-4C27-AAF3-F525E4D405CE}" srcId="{066CEB06-6330-4FF8-B152-8C29AB774D00}" destId="{33C79C9A-A410-4956-9975-99A61C3DD998}" srcOrd="1" destOrd="0" parTransId="{5B7E2D30-51B3-4150-8362-618B3429C11F}" sibTransId="{8E5B15FB-EC2A-4150-A0CD-BC970AE26BB7}"/>
    <dgm:cxn modelId="{CE319F39-EB62-4092-B174-FEB9B077C1E5}" type="presOf" srcId="{33C79C9A-A410-4956-9975-99A61C3DD998}" destId="{FF86CB65-0A44-4098-8EB4-A95981593671}" srcOrd="0" destOrd="0" presId="urn:microsoft.com/office/officeart/2005/8/layout/list1"/>
    <dgm:cxn modelId="{646048B7-68F8-4598-B456-338FBAF9A8BC}" type="presOf" srcId="{066CEB06-6330-4FF8-B152-8C29AB774D00}" destId="{202DAE87-0B05-46A3-BA55-21B7C8104BF0}" srcOrd="0" destOrd="0" presId="urn:microsoft.com/office/officeart/2005/8/layout/list1"/>
    <dgm:cxn modelId="{9CAF5057-143E-4229-9B18-311459B31784}" type="presOf" srcId="{33C79C9A-A410-4956-9975-99A61C3DD998}" destId="{0D153D05-9D8D-46C6-8DDA-D4C255A7C2C5}" srcOrd="1" destOrd="0" presId="urn:microsoft.com/office/officeart/2005/8/layout/list1"/>
    <dgm:cxn modelId="{2725A70A-8D0F-42EE-A8D3-5921C9AD0607}" type="presOf" srcId="{391B96F1-1C47-4D14-BFDC-55428026ACA9}" destId="{BBBD0D9C-8A43-4577-BBDA-E33DDE73563C}" srcOrd="0" destOrd="0" presId="urn:microsoft.com/office/officeart/2005/8/layout/list1"/>
    <dgm:cxn modelId="{2213BBD3-A286-4BAB-A7DD-A60268908BF5}" type="presOf" srcId="{391B96F1-1C47-4D14-BFDC-55428026ACA9}" destId="{82FC2615-4B1A-408E-8FE1-79F011549B39}" srcOrd="1" destOrd="0" presId="urn:microsoft.com/office/officeart/2005/8/layout/list1"/>
    <dgm:cxn modelId="{206803DA-DAB0-4663-BB9C-80E81B363507}" srcId="{066CEB06-6330-4FF8-B152-8C29AB774D00}" destId="{391B96F1-1C47-4D14-BFDC-55428026ACA9}" srcOrd="2" destOrd="0" parTransId="{BCA4DC96-C1F6-4EC0-A377-F6B4FEB5BA5A}" sibTransId="{DEAF182A-2619-42B9-B8DC-2A78B9C604D1}"/>
    <dgm:cxn modelId="{84B69B16-CDD7-4C0D-B628-62A4C32D049E}" srcId="{066CEB06-6330-4FF8-B152-8C29AB774D00}" destId="{2C0DFAC4-4FEC-481F-BBC8-07218887BDE3}" srcOrd="0" destOrd="0" parTransId="{15964B8D-9071-4499-91B6-52209A126C6F}" sibTransId="{955C1801-4971-42A5-9F16-A431B889B540}"/>
    <dgm:cxn modelId="{6B7E0589-4DD1-4CC0-8FCE-D0193D707BB1}" type="presOf" srcId="{2C0DFAC4-4FEC-481F-BBC8-07218887BDE3}" destId="{F9003836-A41F-4404-BA21-125B4417A7FF}" srcOrd="0" destOrd="0" presId="urn:microsoft.com/office/officeart/2005/8/layout/list1"/>
    <dgm:cxn modelId="{232276F3-F602-4924-84C4-38E7A23EB041}" type="presOf" srcId="{2C0DFAC4-4FEC-481F-BBC8-07218887BDE3}" destId="{AF84DD85-B0F5-4923-912D-AF72900FCF4D}" srcOrd="1" destOrd="0" presId="urn:microsoft.com/office/officeart/2005/8/layout/list1"/>
    <dgm:cxn modelId="{9FB84432-7BC0-48B4-B43C-4407DB99DAD7}" type="presParOf" srcId="{202DAE87-0B05-46A3-BA55-21B7C8104BF0}" destId="{3FD88F3F-7D87-4160-BDB7-C65AE8CF03A7}" srcOrd="0" destOrd="0" presId="urn:microsoft.com/office/officeart/2005/8/layout/list1"/>
    <dgm:cxn modelId="{2C157366-05F6-4B60-BF75-2E276658E3B8}" type="presParOf" srcId="{3FD88F3F-7D87-4160-BDB7-C65AE8CF03A7}" destId="{F9003836-A41F-4404-BA21-125B4417A7FF}" srcOrd="0" destOrd="0" presId="urn:microsoft.com/office/officeart/2005/8/layout/list1"/>
    <dgm:cxn modelId="{1F6BCBBC-CFF3-4B86-A0E6-EC7141BE606F}" type="presParOf" srcId="{3FD88F3F-7D87-4160-BDB7-C65AE8CF03A7}" destId="{AF84DD85-B0F5-4923-912D-AF72900FCF4D}" srcOrd="1" destOrd="0" presId="urn:microsoft.com/office/officeart/2005/8/layout/list1"/>
    <dgm:cxn modelId="{C2AE06F0-B597-40A4-8141-4617733376F1}" type="presParOf" srcId="{202DAE87-0B05-46A3-BA55-21B7C8104BF0}" destId="{7035F5D1-D316-4846-882D-5E7B7742CFB2}" srcOrd="1" destOrd="0" presId="urn:microsoft.com/office/officeart/2005/8/layout/list1"/>
    <dgm:cxn modelId="{630E949B-3B52-444C-8653-CA3CB8DDD52D}" type="presParOf" srcId="{202DAE87-0B05-46A3-BA55-21B7C8104BF0}" destId="{E8C29A40-4132-43AD-8A84-998B3B852395}" srcOrd="2" destOrd="0" presId="urn:microsoft.com/office/officeart/2005/8/layout/list1"/>
    <dgm:cxn modelId="{034F6075-BAD4-4EED-96BC-2113B3AEB788}" type="presParOf" srcId="{202DAE87-0B05-46A3-BA55-21B7C8104BF0}" destId="{8A54B5FF-3DB5-4D87-80F6-AAD931FF30C0}" srcOrd="3" destOrd="0" presId="urn:microsoft.com/office/officeart/2005/8/layout/list1"/>
    <dgm:cxn modelId="{964D0E47-1F5B-48D0-AEF0-A42F78058C5E}" type="presParOf" srcId="{202DAE87-0B05-46A3-BA55-21B7C8104BF0}" destId="{67819854-DFCB-4BFA-A137-453FB067F12B}" srcOrd="4" destOrd="0" presId="urn:microsoft.com/office/officeart/2005/8/layout/list1"/>
    <dgm:cxn modelId="{51E03762-EAF8-445A-B968-5EA86B0AFD81}" type="presParOf" srcId="{67819854-DFCB-4BFA-A137-453FB067F12B}" destId="{FF86CB65-0A44-4098-8EB4-A95981593671}" srcOrd="0" destOrd="0" presId="urn:microsoft.com/office/officeart/2005/8/layout/list1"/>
    <dgm:cxn modelId="{FFDDF53A-BBC9-4E10-A2E8-C74B808B8940}" type="presParOf" srcId="{67819854-DFCB-4BFA-A137-453FB067F12B}" destId="{0D153D05-9D8D-46C6-8DDA-D4C255A7C2C5}" srcOrd="1" destOrd="0" presId="urn:microsoft.com/office/officeart/2005/8/layout/list1"/>
    <dgm:cxn modelId="{2482CB1A-927A-4C8C-B8AD-BDB03C8D079C}" type="presParOf" srcId="{202DAE87-0B05-46A3-BA55-21B7C8104BF0}" destId="{EC40D46E-C2D1-45B1-AA18-1C85CB8E8780}" srcOrd="5" destOrd="0" presId="urn:microsoft.com/office/officeart/2005/8/layout/list1"/>
    <dgm:cxn modelId="{6DE96AA2-1A9A-4E85-861D-C43D99B02C6B}" type="presParOf" srcId="{202DAE87-0B05-46A3-BA55-21B7C8104BF0}" destId="{860F2BC9-60F3-4D6C-8DF4-15C05043F65E}" srcOrd="6" destOrd="0" presId="urn:microsoft.com/office/officeart/2005/8/layout/list1"/>
    <dgm:cxn modelId="{61669F73-6783-4D1B-9619-6120C8D2FA1D}" type="presParOf" srcId="{202DAE87-0B05-46A3-BA55-21B7C8104BF0}" destId="{A7188B16-F119-4EE1-AC64-A277EB7CBBE8}" srcOrd="7" destOrd="0" presId="urn:microsoft.com/office/officeart/2005/8/layout/list1"/>
    <dgm:cxn modelId="{C56CDA5B-C9D3-46CD-A467-93026C9A5625}" type="presParOf" srcId="{202DAE87-0B05-46A3-BA55-21B7C8104BF0}" destId="{90223E27-388E-4212-977E-01B8AB7AAF81}" srcOrd="8" destOrd="0" presId="urn:microsoft.com/office/officeart/2005/8/layout/list1"/>
    <dgm:cxn modelId="{40FEF7DD-5701-4533-BFBB-285573425BA2}" type="presParOf" srcId="{90223E27-388E-4212-977E-01B8AB7AAF81}" destId="{BBBD0D9C-8A43-4577-BBDA-E33DDE73563C}" srcOrd="0" destOrd="0" presId="urn:microsoft.com/office/officeart/2005/8/layout/list1"/>
    <dgm:cxn modelId="{9D073A43-5548-4FD5-B5A3-470B45BB0F61}" type="presParOf" srcId="{90223E27-388E-4212-977E-01B8AB7AAF81}" destId="{82FC2615-4B1A-408E-8FE1-79F011549B39}" srcOrd="1" destOrd="0" presId="urn:microsoft.com/office/officeart/2005/8/layout/list1"/>
    <dgm:cxn modelId="{0BD23113-A56C-42E6-A499-57018A33A46C}" type="presParOf" srcId="{202DAE87-0B05-46A3-BA55-21B7C8104BF0}" destId="{3049CD57-4B33-4325-87AD-1C18887E1620}" srcOrd="9" destOrd="0" presId="urn:microsoft.com/office/officeart/2005/8/layout/list1"/>
    <dgm:cxn modelId="{BD417A1B-61B4-4798-BF28-C51FA46B0D35}" type="presParOf" srcId="{202DAE87-0B05-46A3-BA55-21B7C8104BF0}" destId="{5EBF490D-58D9-4C1F-A3B1-715ECDE1ADB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6E9E54-CEAC-47D6-90BE-90FAA2998346}">
      <dsp:nvSpPr>
        <dsp:cNvPr id="0" name=""/>
        <dsp:cNvSpPr/>
      </dsp:nvSpPr>
      <dsp:spPr>
        <a:xfrm>
          <a:off x="3126841" y="693"/>
          <a:ext cx="2619109" cy="130059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500" kern="1200" dirty="0" smtClean="0">
              <a:latin typeface="+mn-lt"/>
              <a:cs typeface="Arial" pitchFamily="34" charset="0"/>
            </a:rPr>
            <a:t>Economía</a:t>
          </a:r>
          <a:endParaRPr lang="es-CO" sz="2500" kern="1200" dirty="0">
            <a:latin typeface="+mn-lt"/>
            <a:cs typeface="Arial" pitchFamily="34" charset="0"/>
          </a:endParaRPr>
        </a:p>
      </dsp:txBody>
      <dsp:txXfrm>
        <a:off x="3510401" y="191160"/>
        <a:ext cx="1851989" cy="919659"/>
      </dsp:txXfrm>
    </dsp:sp>
    <dsp:sp modelId="{531D56F4-9FD3-4E04-8824-32C5038475DA}">
      <dsp:nvSpPr>
        <dsp:cNvPr id="0" name=""/>
        <dsp:cNvSpPr/>
      </dsp:nvSpPr>
      <dsp:spPr>
        <a:xfrm rot="1642902">
          <a:off x="5508926" y="1124760"/>
          <a:ext cx="531845" cy="4389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000" kern="1200">
            <a:latin typeface="+mn-lt"/>
            <a:cs typeface="Arial" pitchFamily="34" charset="0"/>
          </a:endParaRPr>
        </a:p>
      </dsp:txBody>
      <dsp:txXfrm>
        <a:off x="5516303" y="1182268"/>
        <a:ext cx="400160" cy="263370"/>
      </dsp:txXfrm>
    </dsp:sp>
    <dsp:sp modelId="{91372C72-E962-4C12-88A3-849E6220BC9C}">
      <dsp:nvSpPr>
        <dsp:cNvPr id="0" name=""/>
        <dsp:cNvSpPr/>
      </dsp:nvSpPr>
      <dsp:spPr>
        <a:xfrm>
          <a:off x="5747797" y="1420173"/>
          <a:ext cx="2858392" cy="1300593"/>
        </a:xfrm>
        <a:prstGeom prst="ellipse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500" kern="1200" dirty="0" smtClean="0">
              <a:latin typeface="+mn-lt"/>
              <a:cs typeface="Arial" pitchFamily="34" charset="0"/>
            </a:rPr>
            <a:t>Sistemas de Información</a:t>
          </a:r>
          <a:endParaRPr lang="es-CO" sz="2500" kern="1200" dirty="0">
            <a:latin typeface="+mn-lt"/>
            <a:cs typeface="Arial" pitchFamily="34" charset="0"/>
          </a:endParaRPr>
        </a:p>
      </dsp:txBody>
      <dsp:txXfrm>
        <a:off x="6166399" y="1610640"/>
        <a:ext cx="2021188" cy="919659"/>
      </dsp:txXfrm>
    </dsp:sp>
    <dsp:sp modelId="{2D399BFB-C95D-4466-B744-1249BB5FAFCF}">
      <dsp:nvSpPr>
        <dsp:cNvPr id="0" name=""/>
        <dsp:cNvSpPr/>
      </dsp:nvSpPr>
      <dsp:spPr>
        <a:xfrm rot="9234066">
          <a:off x="5606865" y="2509438"/>
          <a:ext cx="452026" cy="4389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000" kern="1200">
            <a:latin typeface="+mn-lt"/>
            <a:cs typeface="Arial" pitchFamily="34" charset="0"/>
          </a:endParaRPr>
        </a:p>
      </dsp:txBody>
      <dsp:txXfrm rot="10800000">
        <a:off x="5731836" y="2568262"/>
        <a:ext cx="320341" cy="263370"/>
      </dsp:txXfrm>
    </dsp:sp>
    <dsp:sp modelId="{A491EB4E-9D9B-483C-94B1-5541ED6EB80A}">
      <dsp:nvSpPr>
        <dsp:cNvPr id="0" name=""/>
        <dsp:cNvSpPr/>
      </dsp:nvSpPr>
      <dsp:spPr>
        <a:xfrm>
          <a:off x="2908699" y="2762712"/>
          <a:ext cx="3055393" cy="1300593"/>
        </a:xfrm>
        <a:prstGeom prst="ellipse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500" kern="1200" dirty="0" smtClean="0">
              <a:latin typeface="+mn-lt"/>
              <a:cs typeface="Arial" pitchFamily="34" charset="0"/>
            </a:rPr>
            <a:t>Contabilidad</a:t>
          </a:r>
          <a:endParaRPr lang="es-CO" sz="2500" kern="1200" dirty="0">
            <a:latin typeface="+mn-lt"/>
            <a:cs typeface="Arial" pitchFamily="34" charset="0"/>
          </a:endParaRPr>
        </a:p>
      </dsp:txBody>
      <dsp:txXfrm>
        <a:off x="3356151" y="2953179"/>
        <a:ext cx="2160489" cy="919659"/>
      </dsp:txXfrm>
    </dsp:sp>
    <dsp:sp modelId="{73D6CFE8-1FF2-4248-B5A7-B3F28FF9F1EB}">
      <dsp:nvSpPr>
        <dsp:cNvPr id="0" name=""/>
        <dsp:cNvSpPr/>
      </dsp:nvSpPr>
      <dsp:spPr>
        <a:xfrm rot="12437433">
          <a:off x="2871476" y="2502568"/>
          <a:ext cx="451311" cy="4389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000" kern="1200">
            <a:latin typeface="+mn-lt"/>
            <a:cs typeface="Arial" pitchFamily="34" charset="0"/>
          </a:endParaRPr>
        </a:p>
      </dsp:txBody>
      <dsp:txXfrm rot="10800000">
        <a:off x="2995832" y="2620547"/>
        <a:ext cx="319626" cy="263370"/>
      </dsp:txXfrm>
    </dsp:sp>
    <dsp:sp modelId="{25925A49-8EB7-46C1-A13C-11BE1DCBB153}">
      <dsp:nvSpPr>
        <dsp:cNvPr id="0" name=""/>
        <dsp:cNvSpPr/>
      </dsp:nvSpPr>
      <dsp:spPr>
        <a:xfrm>
          <a:off x="0" y="1348757"/>
          <a:ext cx="3391597" cy="1300593"/>
        </a:xfrm>
        <a:prstGeom prst="ellipse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500" kern="1200" dirty="0" smtClean="0">
              <a:latin typeface="+mn-lt"/>
              <a:cs typeface="Arial" pitchFamily="34" charset="0"/>
            </a:rPr>
            <a:t>Administración</a:t>
          </a:r>
          <a:endParaRPr lang="es-CO" sz="2500" kern="1200" dirty="0">
            <a:latin typeface="+mn-lt"/>
            <a:cs typeface="Arial" pitchFamily="34" charset="0"/>
          </a:endParaRPr>
        </a:p>
      </dsp:txBody>
      <dsp:txXfrm>
        <a:off x="496688" y="1539224"/>
        <a:ext cx="2398221" cy="919659"/>
      </dsp:txXfrm>
    </dsp:sp>
    <dsp:sp modelId="{2A41183B-5062-445F-8F49-66ECAD206C69}">
      <dsp:nvSpPr>
        <dsp:cNvPr id="0" name=""/>
        <dsp:cNvSpPr/>
      </dsp:nvSpPr>
      <dsp:spPr>
        <a:xfrm rot="20028482">
          <a:off x="2884027" y="1083601"/>
          <a:ext cx="453369" cy="4389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000" kern="1200">
            <a:latin typeface="+mn-lt"/>
            <a:cs typeface="Arial" pitchFamily="34" charset="0"/>
          </a:endParaRPr>
        </a:p>
      </dsp:txBody>
      <dsp:txXfrm>
        <a:off x="2890788" y="1200453"/>
        <a:ext cx="321684" cy="26337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9E1A78-E46E-4035-BF62-ECF6E0D99A57}">
      <dsp:nvSpPr>
        <dsp:cNvPr id="0" name=""/>
        <dsp:cNvSpPr/>
      </dsp:nvSpPr>
      <dsp:spPr>
        <a:xfrm>
          <a:off x="3249050" y="1431"/>
          <a:ext cx="1719501" cy="77237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>
              <a:latin typeface="Calibri" pitchFamily="34" charset="0"/>
              <a:cs typeface="Calibri" pitchFamily="34" charset="0"/>
            </a:rPr>
            <a:t>La realización requiere de:</a:t>
          </a:r>
          <a:endParaRPr lang="es-MX" sz="1800" kern="1200" dirty="0">
            <a:latin typeface="Calibri" pitchFamily="34" charset="0"/>
            <a:cs typeface="Calibri" pitchFamily="34" charset="0"/>
          </a:endParaRPr>
        </a:p>
      </dsp:txBody>
      <dsp:txXfrm>
        <a:off x="3286754" y="39135"/>
        <a:ext cx="1644093" cy="696969"/>
      </dsp:txXfrm>
    </dsp:sp>
    <dsp:sp modelId="{1A87F695-8389-43D1-A146-3467060A0E92}">
      <dsp:nvSpPr>
        <dsp:cNvPr id="0" name=""/>
        <dsp:cNvSpPr/>
      </dsp:nvSpPr>
      <dsp:spPr>
        <a:xfrm>
          <a:off x="2566535" y="387619"/>
          <a:ext cx="3084532" cy="3084532"/>
        </a:xfrm>
        <a:custGeom>
          <a:avLst/>
          <a:gdLst/>
          <a:ahLst/>
          <a:cxnLst/>
          <a:rect l="0" t="0" r="0" b="0"/>
          <a:pathLst>
            <a:path>
              <a:moveTo>
                <a:pt x="2497575" y="331493"/>
              </a:moveTo>
              <a:arcTo wR="1542266" hR="1542266" stAng="18496423" swAng="799028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E289C9-B7CB-4B89-AE0F-6614D2FAD122}">
      <dsp:nvSpPr>
        <dsp:cNvPr id="0" name=""/>
        <dsp:cNvSpPr/>
      </dsp:nvSpPr>
      <dsp:spPr>
        <a:xfrm>
          <a:off x="4630099" y="1067110"/>
          <a:ext cx="1890969" cy="77237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>
              <a:latin typeface="Calibri" pitchFamily="34" charset="0"/>
              <a:cs typeface="Calibri" pitchFamily="34" charset="0"/>
            </a:rPr>
            <a:t>Aplicar estrategias financieras.</a:t>
          </a:r>
          <a:endParaRPr lang="es-MX" sz="1800" kern="1200" dirty="0">
            <a:latin typeface="Calibri" pitchFamily="34" charset="0"/>
            <a:cs typeface="Calibri" pitchFamily="34" charset="0"/>
          </a:endParaRPr>
        </a:p>
      </dsp:txBody>
      <dsp:txXfrm>
        <a:off x="4667803" y="1104814"/>
        <a:ext cx="1815561" cy="696969"/>
      </dsp:txXfrm>
    </dsp:sp>
    <dsp:sp modelId="{430E0229-808F-480E-A806-BFBA17CEECA5}">
      <dsp:nvSpPr>
        <dsp:cNvPr id="0" name=""/>
        <dsp:cNvSpPr/>
      </dsp:nvSpPr>
      <dsp:spPr>
        <a:xfrm>
          <a:off x="2566535" y="387619"/>
          <a:ext cx="3084532" cy="3084532"/>
        </a:xfrm>
        <a:custGeom>
          <a:avLst/>
          <a:gdLst/>
          <a:ahLst/>
          <a:cxnLst/>
          <a:rect l="0" t="0" r="0" b="0"/>
          <a:pathLst>
            <a:path>
              <a:moveTo>
                <a:pt x="3080827" y="1649112"/>
              </a:moveTo>
              <a:arcTo wR="1542266" hR="1542266" stAng="21838353" swAng="1359278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0FA200-D546-43AA-9911-B860F11F832C}">
      <dsp:nvSpPr>
        <dsp:cNvPr id="0" name=""/>
        <dsp:cNvSpPr/>
      </dsp:nvSpPr>
      <dsp:spPr>
        <a:xfrm>
          <a:off x="4197999" y="2791417"/>
          <a:ext cx="1634647" cy="77237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>
              <a:latin typeface="Calibri" pitchFamily="34" charset="0"/>
              <a:cs typeface="Calibri" pitchFamily="34" charset="0"/>
            </a:rPr>
            <a:t>Concentrar fondos.</a:t>
          </a:r>
          <a:endParaRPr lang="es-MX" sz="1800" kern="1200" dirty="0">
            <a:latin typeface="Calibri" pitchFamily="34" charset="0"/>
            <a:cs typeface="Calibri" pitchFamily="34" charset="0"/>
          </a:endParaRPr>
        </a:p>
      </dsp:txBody>
      <dsp:txXfrm>
        <a:off x="4235703" y="2829121"/>
        <a:ext cx="1559239" cy="696969"/>
      </dsp:txXfrm>
    </dsp:sp>
    <dsp:sp modelId="{B4C3712A-A39C-4109-B028-2B7235412830}">
      <dsp:nvSpPr>
        <dsp:cNvPr id="0" name=""/>
        <dsp:cNvSpPr/>
      </dsp:nvSpPr>
      <dsp:spPr>
        <a:xfrm>
          <a:off x="2284068" y="430490"/>
          <a:ext cx="3084532" cy="3084532"/>
        </a:xfrm>
        <a:custGeom>
          <a:avLst/>
          <a:gdLst/>
          <a:ahLst/>
          <a:cxnLst/>
          <a:rect l="0" t="0" r="0" b="0"/>
          <a:pathLst>
            <a:path>
              <a:moveTo>
                <a:pt x="1745508" y="3071082"/>
              </a:moveTo>
              <a:arcTo wR="1542266" hR="1542266" stAng="4945647" swAng="1172523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23FB5F-949F-46FD-87AB-F0A0BB8A1820}">
      <dsp:nvSpPr>
        <dsp:cNvPr id="0" name=""/>
        <dsp:cNvSpPr/>
      </dsp:nvSpPr>
      <dsp:spPr>
        <a:xfrm>
          <a:off x="1984572" y="2664294"/>
          <a:ext cx="1715342" cy="772377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>
              <a:latin typeface="Calibri" pitchFamily="34" charset="0"/>
              <a:cs typeface="Calibri" pitchFamily="34" charset="0"/>
            </a:rPr>
            <a:t>Controlar desembolsos.</a:t>
          </a:r>
          <a:endParaRPr lang="es-MX" sz="1800" kern="1200" dirty="0">
            <a:latin typeface="Calibri" pitchFamily="34" charset="0"/>
            <a:cs typeface="Calibri" pitchFamily="34" charset="0"/>
          </a:endParaRPr>
        </a:p>
      </dsp:txBody>
      <dsp:txXfrm>
        <a:off x="2022276" y="2701998"/>
        <a:ext cx="1639934" cy="696969"/>
      </dsp:txXfrm>
    </dsp:sp>
    <dsp:sp modelId="{99E832D5-0827-4F9F-AE3D-5CDC47F749A5}">
      <dsp:nvSpPr>
        <dsp:cNvPr id="0" name=""/>
        <dsp:cNvSpPr/>
      </dsp:nvSpPr>
      <dsp:spPr>
        <a:xfrm>
          <a:off x="2520853" y="680299"/>
          <a:ext cx="3084532" cy="3084532"/>
        </a:xfrm>
        <a:custGeom>
          <a:avLst/>
          <a:gdLst/>
          <a:ahLst/>
          <a:cxnLst/>
          <a:rect l="0" t="0" r="0" b="0"/>
          <a:pathLst>
            <a:path>
              <a:moveTo>
                <a:pt x="25893" y="1823689"/>
              </a:moveTo>
              <a:arcTo wR="1542266" hR="1542266" stAng="10169167" swAng="1125982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145678-3976-42FC-B338-5BCBC4639F00}">
      <dsp:nvSpPr>
        <dsp:cNvPr id="0" name=""/>
        <dsp:cNvSpPr/>
      </dsp:nvSpPr>
      <dsp:spPr>
        <a:xfrm>
          <a:off x="2047883" y="1067110"/>
          <a:ext cx="1188272" cy="772377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>
              <a:latin typeface="Calibri" pitchFamily="34" charset="0"/>
              <a:cs typeface="Calibri" pitchFamily="34" charset="0"/>
            </a:rPr>
            <a:t>Invertir los fondos ociosos.</a:t>
          </a:r>
          <a:endParaRPr lang="es-MX" sz="1800" kern="1200" dirty="0">
            <a:latin typeface="Calibri" pitchFamily="34" charset="0"/>
            <a:cs typeface="Calibri" pitchFamily="34" charset="0"/>
          </a:endParaRPr>
        </a:p>
      </dsp:txBody>
      <dsp:txXfrm>
        <a:off x="2085587" y="1104814"/>
        <a:ext cx="1112864" cy="696969"/>
      </dsp:txXfrm>
    </dsp:sp>
    <dsp:sp modelId="{16897724-4AFC-46BD-ADDE-070D35D823AB}">
      <dsp:nvSpPr>
        <dsp:cNvPr id="0" name=""/>
        <dsp:cNvSpPr/>
      </dsp:nvSpPr>
      <dsp:spPr>
        <a:xfrm>
          <a:off x="2566535" y="387619"/>
          <a:ext cx="3084532" cy="3084532"/>
        </a:xfrm>
        <a:custGeom>
          <a:avLst/>
          <a:gdLst/>
          <a:ahLst/>
          <a:cxnLst/>
          <a:rect l="0" t="0" r="0" b="0"/>
          <a:pathLst>
            <a:path>
              <a:moveTo>
                <a:pt x="333755" y="584097"/>
              </a:moveTo>
              <a:arcTo wR="1542266" hR="1542266" stAng="13104549" swAng="799028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C68A7F-FA54-4E76-9C0C-8AFD85E9830D}">
      <dsp:nvSpPr>
        <dsp:cNvPr id="0" name=""/>
        <dsp:cNvSpPr/>
      </dsp:nvSpPr>
      <dsp:spPr>
        <a:xfrm>
          <a:off x="1470724" y="0"/>
          <a:ext cx="3919984" cy="3919984"/>
        </a:xfrm>
        <a:prstGeom prst="triangle">
          <a:avLst/>
        </a:prstGeom>
        <a:solidFill>
          <a:schemeClr val="accent4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</dsp:sp>
    <dsp:sp modelId="{10FC7889-AC33-4B42-B115-D0A1526B876D}">
      <dsp:nvSpPr>
        <dsp:cNvPr id="0" name=""/>
        <dsp:cNvSpPr/>
      </dsp:nvSpPr>
      <dsp:spPr>
        <a:xfrm>
          <a:off x="3430716" y="394103"/>
          <a:ext cx="2547989" cy="92793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>
              <a:latin typeface="Calibri" pitchFamily="34" charset="0"/>
              <a:cs typeface="Calibri" pitchFamily="34" charset="0"/>
            </a:rPr>
            <a:t>Técnica aplicable  a la interpretación.</a:t>
          </a:r>
          <a:endParaRPr lang="es-MX" sz="1800" kern="1200" dirty="0">
            <a:latin typeface="Calibri" pitchFamily="34" charset="0"/>
            <a:cs typeface="Calibri" pitchFamily="34" charset="0"/>
          </a:endParaRPr>
        </a:p>
      </dsp:txBody>
      <dsp:txXfrm>
        <a:off x="3476014" y="439401"/>
        <a:ext cx="2457393" cy="837337"/>
      </dsp:txXfrm>
    </dsp:sp>
    <dsp:sp modelId="{82F1B3CE-36B3-45EB-AD7C-B9D552A9CDB9}">
      <dsp:nvSpPr>
        <dsp:cNvPr id="0" name=""/>
        <dsp:cNvSpPr/>
      </dsp:nvSpPr>
      <dsp:spPr>
        <a:xfrm>
          <a:off x="3430716" y="1438029"/>
          <a:ext cx="2547989" cy="92793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>
              <a:latin typeface="Calibri" pitchFamily="34" charset="0"/>
              <a:cs typeface="Calibri" pitchFamily="34" charset="0"/>
            </a:rPr>
            <a:t>El orden que se sigue para separar y conocer los elementos.</a:t>
          </a:r>
          <a:endParaRPr lang="es-MX" sz="1800" kern="1200" dirty="0">
            <a:latin typeface="Calibri" pitchFamily="34" charset="0"/>
            <a:cs typeface="Calibri" pitchFamily="34" charset="0"/>
          </a:endParaRPr>
        </a:p>
      </dsp:txBody>
      <dsp:txXfrm>
        <a:off x="3476014" y="1483327"/>
        <a:ext cx="2457393" cy="837337"/>
      </dsp:txXfrm>
    </dsp:sp>
    <dsp:sp modelId="{F1D6D1EB-CEE7-4095-B1BD-EE062066BAF6}">
      <dsp:nvSpPr>
        <dsp:cNvPr id="0" name=""/>
        <dsp:cNvSpPr/>
      </dsp:nvSpPr>
      <dsp:spPr>
        <a:xfrm>
          <a:off x="3247299" y="2481954"/>
          <a:ext cx="2914823" cy="92793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>
              <a:latin typeface="Calibri" pitchFamily="34" charset="0"/>
              <a:cs typeface="Calibri" pitchFamily="34" charset="0"/>
            </a:rPr>
            <a:t>Tanto descriptivos como numéricos, que integran el contenido de los estados financieros. </a:t>
          </a:r>
          <a:endParaRPr lang="es-MX" sz="1800" kern="1200" dirty="0">
            <a:latin typeface="Calibri" pitchFamily="34" charset="0"/>
            <a:cs typeface="Calibri" pitchFamily="34" charset="0"/>
          </a:endParaRPr>
        </a:p>
      </dsp:txBody>
      <dsp:txXfrm>
        <a:off x="3292597" y="2527252"/>
        <a:ext cx="2824227" cy="83733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6A81EB-BBE0-4527-9E71-8F73032726BF}">
      <dsp:nvSpPr>
        <dsp:cNvPr id="0" name=""/>
        <dsp:cNvSpPr/>
      </dsp:nvSpPr>
      <dsp:spPr>
        <a:xfrm>
          <a:off x="2534681" y="298"/>
          <a:ext cx="3802022" cy="1165559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kern="1200" dirty="0" smtClean="0">
              <a:latin typeface="+mn-lt"/>
              <a:cs typeface="Calibri" pitchFamily="34" charset="0"/>
            </a:rPr>
            <a:t>% integral.</a:t>
          </a:r>
          <a:endParaRPr lang="es-MX" sz="1800" kern="1200" dirty="0">
            <a:latin typeface="+mn-lt"/>
            <a:cs typeface="Calibri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kern="1200" dirty="0" smtClean="0">
              <a:latin typeface="+mn-lt"/>
              <a:cs typeface="Calibri" pitchFamily="34" charset="0"/>
            </a:rPr>
            <a:t>Razones simples.</a:t>
          </a:r>
          <a:endParaRPr lang="es-MX" sz="1800" kern="1200" dirty="0">
            <a:latin typeface="+mn-lt"/>
            <a:cs typeface="Calibri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kern="1200" dirty="0" smtClean="0">
              <a:latin typeface="+mn-lt"/>
              <a:cs typeface="Calibri" pitchFamily="34" charset="0"/>
            </a:rPr>
            <a:t>Razones estandar.</a:t>
          </a:r>
          <a:endParaRPr lang="es-MX" sz="1800" kern="1200" dirty="0">
            <a:latin typeface="+mn-lt"/>
            <a:cs typeface="Calibri" pitchFamily="34" charset="0"/>
          </a:endParaRPr>
        </a:p>
      </dsp:txBody>
      <dsp:txXfrm>
        <a:off x="2534681" y="145993"/>
        <a:ext cx="3364937" cy="874169"/>
      </dsp:txXfrm>
    </dsp:sp>
    <dsp:sp modelId="{C8CBE3C9-1F07-46B8-90F6-A60BBCCE3C3E}">
      <dsp:nvSpPr>
        <dsp:cNvPr id="0" name=""/>
        <dsp:cNvSpPr/>
      </dsp:nvSpPr>
      <dsp:spPr>
        <a:xfrm>
          <a:off x="0" y="298"/>
          <a:ext cx="2534681" cy="116555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>
              <a:latin typeface="+mn-lt"/>
              <a:cs typeface="Calibri" pitchFamily="34" charset="0"/>
            </a:rPr>
            <a:t>Método vertical.</a:t>
          </a:r>
          <a:endParaRPr lang="es-MX" sz="1800" kern="1200" dirty="0">
            <a:latin typeface="+mn-lt"/>
            <a:cs typeface="Calibri" pitchFamily="34" charset="0"/>
          </a:endParaRPr>
        </a:p>
      </dsp:txBody>
      <dsp:txXfrm>
        <a:off x="56898" y="57196"/>
        <a:ext cx="2420885" cy="1051763"/>
      </dsp:txXfrm>
    </dsp:sp>
    <dsp:sp modelId="{89CBD714-9888-4D48-AFFE-069675B42163}">
      <dsp:nvSpPr>
        <dsp:cNvPr id="0" name=""/>
        <dsp:cNvSpPr/>
      </dsp:nvSpPr>
      <dsp:spPr>
        <a:xfrm>
          <a:off x="2534681" y="1282413"/>
          <a:ext cx="3802022" cy="1165559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kern="1200" dirty="0" smtClean="0">
              <a:latin typeface="+mn-lt"/>
              <a:cs typeface="Calibri" pitchFamily="34" charset="0"/>
            </a:rPr>
            <a:t>Procedimientos de aumentos y disminuciones.</a:t>
          </a:r>
          <a:endParaRPr lang="es-MX" sz="1800" kern="1200" dirty="0">
            <a:latin typeface="+mn-lt"/>
            <a:cs typeface="Calibri" pitchFamily="34" charset="0"/>
          </a:endParaRPr>
        </a:p>
      </dsp:txBody>
      <dsp:txXfrm>
        <a:off x="2534681" y="1428108"/>
        <a:ext cx="3364937" cy="874169"/>
      </dsp:txXfrm>
    </dsp:sp>
    <dsp:sp modelId="{4CBD2826-6CFE-4FB2-AF15-61FA031CB32A}">
      <dsp:nvSpPr>
        <dsp:cNvPr id="0" name=""/>
        <dsp:cNvSpPr/>
      </dsp:nvSpPr>
      <dsp:spPr>
        <a:xfrm>
          <a:off x="0" y="1282413"/>
          <a:ext cx="2534681" cy="1165559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>
              <a:latin typeface="+mn-lt"/>
              <a:cs typeface="Calibri" pitchFamily="34" charset="0"/>
            </a:rPr>
            <a:t>Horizontal ó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>
              <a:latin typeface="+mn-lt"/>
              <a:cs typeface="Calibri" pitchFamily="34" charset="0"/>
            </a:rPr>
            <a:t>dinamico</a:t>
          </a:r>
          <a:endParaRPr lang="es-MX" sz="1800" kern="1200" dirty="0">
            <a:latin typeface="+mn-lt"/>
            <a:cs typeface="Calibri" pitchFamily="34" charset="0"/>
          </a:endParaRPr>
        </a:p>
      </dsp:txBody>
      <dsp:txXfrm>
        <a:off x="56898" y="1339311"/>
        <a:ext cx="2420885" cy="105176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BC17FE-658B-4BB2-B95F-0105BE8E0339}">
      <dsp:nvSpPr>
        <dsp:cNvPr id="0" name=""/>
        <dsp:cNvSpPr/>
      </dsp:nvSpPr>
      <dsp:spPr>
        <a:xfrm>
          <a:off x="2448271" y="295"/>
          <a:ext cx="3672408" cy="1152522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 smtClean="0">
              <a:latin typeface="+mn-lt"/>
              <a:cs typeface="Calibri" pitchFamily="34" charset="0"/>
            </a:rPr>
            <a:t>Serie de índices, cifras y valores.</a:t>
          </a:r>
          <a:endParaRPr lang="es-MX" sz="1600" kern="1200" dirty="0">
            <a:latin typeface="+mn-lt"/>
            <a:cs typeface="Calibri" pitchFamily="34" charset="0"/>
          </a:endParaRPr>
        </a:p>
      </dsp:txBody>
      <dsp:txXfrm>
        <a:off x="2448271" y="144360"/>
        <a:ext cx="3240212" cy="864392"/>
      </dsp:txXfrm>
    </dsp:sp>
    <dsp:sp modelId="{C1EA8023-0C9B-45A6-BBCA-DA37E1B0C0DF}">
      <dsp:nvSpPr>
        <dsp:cNvPr id="0" name=""/>
        <dsp:cNvSpPr/>
      </dsp:nvSpPr>
      <dsp:spPr>
        <a:xfrm>
          <a:off x="0" y="295"/>
          <a:ext cx="2448272" cy="115252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latin typeface="+mn-lt"/>
              <a:cs typeface="Calibri" pitchFamily="34" charset="0"/>
            </a:rPr>
            <a:t>Historico.</a:t>
          </a:r>
          <a:endParaRPr lang="es-MX" sz="1600" kern="1200" dirty="0">
            <a:latin typeface="+mn-lt"/>
            <a:cs typeface="Calibri" pitchFamily="34" charset="0"/>
          </a:endParaRPr>
        </a:p>
      </dsp:txBody>
      <dsp:txXfrm>
        <a:off x="56261" y="56556"/>
        <a:ext cx="2335750" cy="1040000"/>
      </dsp:txXfrm>
    </dsp:sp>
    <dsp:sp modelId="{E3384101-1382-44D1-917A-EF17FB1632EB}">
      <dsp:nvSpPr>
        <dsp:cNvPr id="0" name=""/>
        <dsp:cNvSpPr/>
      </dsp:nvSpPr>
      <dsp:spPr>
        <a:xfrm>
          <a:off x="2448271" y="1268070"/>
          <a:ext cx="3672408" cy="1152522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 smtClean="0">
              <a:latin typeface="+mn-lt"/>
              <a:cs typeface="Calibri" pitchFamily="34" charset="0"/>
            </a:rPr>
            <a:t>Control presupuestal.</a:t>
          </a:r>
          <a:endParaRPr lang="es-MX" sz="1600" kern="1200" dirty="0">
            <a:latin typeface="+mn-lt"/>
            <a:cs typeface="Calibri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 smtClean="0">
              <a:latin typeface="+mn-lt"/>
              <a:cs typeface="Calibri" pitchFamily="34" charset="0"/>
            </a:rPr>
            <a:t>Punto de equilibrio.</a:t>
          </a:r>
          <a:endParaRPr lang="es-MX" sz="1600" kern="1200" dirty="0">
            <a:latin typeface="+mn-lt"/>
            <a:cs typeface="Calibri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 smtClean="0">
              <a:latin typeface="+mn-lt"/>
              <a:cs typeface="Calibri" pitchFamily="34" charset="0"/>
            </a:rPr>
            <a:t>Control financiero Du- Pont.</a:t>
          </a:r>
          <a:endParaRPr lang="es-MX" sz="1600" kern="1200" dirty="0">
            <a:latin typeface="+mn-lt"/>
            <a:cs typeface="Calibri" pitchFamily="34" charset="0"/>
          </a:endParaRPr>
        </a:p>
      </dsp:txBody>
      <dsp:txXfrm>
        <a:off x="2448271" y="1412135"/>
        <a:ext cx="3240212" cy="864392"/>
      </dsp:txXfrm>
    </dsp:sp>
    <dsp:sp modelId="{FD21C089-F143-43C8-91D1-8F5B2EEA6115}">
      <dsp:nvSpPr>
        <dsp:cNvPr id="0" name=""/>
        <dsp:cNvSpPr/>
      </dsp:nvSpPr>
      <dsp:spPr>
        <a:xfrm>
          <a:off x="0" y="1268070"/>
          <a:ext cx="2448272" cy="1152522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latin typeface="+mn-lt"/>
              <a:cs typeface="Calibri" pitchFamily="34" charset="0"/>
            </a:rPr>
            <a:t>Método de análisis</a:t>
          </a:r>
          <a:endParaRPr lang="es-MX" sz="1600" kern="1200" dirty="0">
            <a:latin typeface="+mn-lt"/>
            <a:cs typeface="Calibri" pitchFamily="34" charset="0"/>
          </a:endParaRPr>
        </a:p>
      </dsp:txBody>
      <dsp:txXfrm>
        <a:off x="56261" y="1324331"/>
        <a:ext cx="2335750" cy="104000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6F0B13-FF02-46FD-ACCE-1DB724E6CAD0}">
      <dsp:nvSpPr>
        <dsp:cNvPr id="0" name=""/>
        <dsp:cNvSpPr/>
      </dsp:nvSpPr>
      <dsp:spPr>
        <a:xfrm>
          <a:off x="2736303" y="0"/>
          <a:ext cx="4104456" cy="2088232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400" kern="1200" dirty="0" smtClean="0">
              <a:latin typeface="+mn-lt"/>
              <a:cs typeface="Calibri" pitchFamily="34" charset="0"/>
            </a:rPr>
            <a:t>Análisis Técnico.</a:t>
          </a:r>
          <a:endParaRPr lang="es-MX" sz="2400" kern="1200" dirty="0">
            <a:latin typeface="+mn-lt"/>
            <a:cs typeface="Calibri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400" kern="1200" dirty="0" smtClean="0">
              <a:latin typeface="+mn-lt"/>
              <a:cs typeface="Calibri" pitchFamily="34" charset="0"/>
            </a:rPr>
            <a:t>Análisis fundamental.</a:t>
          </a:r>
          <a:endParaRPr lang="es-MX" sz="2400" kern="1200" dirty="0">
            <a:latin typeface="+mn-lt"/>
            <a:cs typeface="Calibri" pitchFamily="34" charset="0"/>
          </a:endParaRPr>
        </a:p>
      </dsp:txBody>
      <dsp:txXfrm>
        <a:off x="2736303" y="261029"/>
        <a:ext cx="3321369" cy="1566174"/>
      </dsp:txXfrm>
    </dsp:sp>
    <dsp:sp modelId="{6F86739D-771E-4DBA-A646-47F840AF2F0A}">
      <dsp:nvSpPr>
        <dsp:cNvPr id="0" name=""/>
        <dsp:cNvSpPr/>
      </dsp:nvSpPr>
      <dsp:spPr>
        <a:xfrm>
          <a:off x="0" y="0"/>
          <a:ext cx="2736304" cy="208823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>
              <a:latin typeface="+mn-lt"/>
              <a:cs typeface="Calibri" pitchFamily="34" charset="0"/>
            </a:rPr>
            <a:t>Método Bursátil.</a:t>
          </a:r>
          <a:endParaRPr lang="es-MX" sz="2400" kern="1200" dirty="0">
            <a:latin typeface="+mn-lt"/>
            <a:cs typeface="Calibri" pitchFamily="34" charset="0"/>
          </a:endParaRPr>
        </a:p>
      </dsp:txBody>
      <dsp:txXfrm>
        <a:off x="101939" y="101939"/>
        <a:ext cx="2532426" cy="188435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54E930-63AC-46C7-A8AA-455C756CD1BF}">
      <dsp:nvSpPr>
        <dsp:cNvPr id="0" name=""/>
        <dsp:cNvSpPr/>
      </dsp:nvSpPr>
      <dsp:spPr>
        <a:xfrm>
          <a:off x="0" y="858470"/>
          <a:ext cx="7272808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773470-60F0-47C6-8DD0-EE4BDCD922A9}">
      <dsp:nvSpPr>
        <dsp:cNvPr id="0" name=""/>
        <dsp:cNvSpPr/>
      </dsp:nvSpPr>
      <dsp:spPr>
        <a:xfrm>
          <a:off x="363640" y="122247"/>
          <a:ext cx="5018622" cy="101666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426" tIns="0" rIns="19242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>
              <a:latin typeface="+mn-lt"/>
              <a:cs typeface="Calibri" pitchFamily="34" charset="0"/>
            </a:rPr>
            <a:t>Tiene por objeto:</a:t>
          </a:r>
          <a:endParaRPr lang="es-MX" sz="1800" kern="1200" dirty="0">
            <a:latin typeface="+mn-lt"/>
            <a:cs typeface="Calibri" pitchFamily="34" charset="0"/>
          </a:endParaRPr>
        </a:p>
      </dsp:txBody>
      <dsp:txXfrm>
        <a:off x="413269" y="171876"/>
        <a:ext cx="4919364" cy="917404"/>
      </dsp:txXfrm>
    </dsp:sp>
    <dsp:sp modelId="{34E4926D-75D3-432D-B2B4-A563AB10BD64}">
      <dsp:nvSpPr>
        <dsp:cNvPr id="0" name=""/>
        <dsp:cNvSpPr/>
      </dsp:nvSpPr>
      <dsp:spPr>
        <a:xfrm>
          <a:off x="0" y="2713774"/>
          <a:ext cx="7272808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D3C3F7-9C93-413D-8354-0494F3954C02}">
      <dsp:nvSpPr>
        <dsp:cNvPr id="0" name=""/>
        <dsp:cNvSpPr/>
      </dsp:nvSpPr>
      <dsp:spPr>
        <a:xfrm>
          <a:off x="363285" y="1439870"/>
          <a:ext cx="5355246" cy="1554344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426" tIns="0" rIns="19242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>
              <a:latin typeface="+mn-lt"/>
              <a:cs typeface="Calibri" pitchFamily="34" charset="0"/>
            </a:rPr>
            <a:t>1) Coordinar los elementos de una empresa  para maximizar su patrimonio.</a:t>
          </a:r>
          <a:endParaRPr lang="es-MX" sz="1800" kern="1200" dirty="0">
            <a:latin typeface="+mn-lt"/>
            <a:cs typeface="Calibri" pitchFamily="34" charset="0"/>
          </a:endParaRPr>
        </a:p>
      </dsp:txBody>
      <dsp:txXfrm>
        <a:off x="439162" y="1515747"/>
        <a:ext cx="5203492" cy="1402590"/>
      </dsp:txXfrm>
    </dsp:sp>
    <dsp:sp modelId="{04318438-1048-4EE9-B2F3-B7630A09B5CA}">
      <dsp:nvSpPr>
        <dsp:cNvPr id="0" name=""/>
        <dsp:cNvSpPr/>
      </dsp:nvSpPr>
      <dsp:spPr>
        <a:xfrm>
          <a:off x="0" y="4367504"/>
          <a:ext cx="7272808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43BAFE-19BE-4B3A-9B5B-AE6F5BDFF13E}">
      <dsp:nvSpPr>
        <dsp:cNvPr id="0" name=""/>
        <dsp:cNvSpPr/>
      </dsp:nvSpPr>
      <dsp:spPr>
        <a:xfrm>
          <a:off x="363640" y="3295174"/>
          <a:ext cx="5665684" cy="1352769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426" tIns="0" rIns="19242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>
              <a:latin typeface="+mn-lt"/>
              <a:cs typeface="Calibri" pitchFamily="34" charset="0"/>
            </a:rPr>
            <a:t>2) Reducir el riesgo de una liquidez: mediante el manejo optimo de efectivo, caja, bancos y valores negociables en bolsa.</a:t>
          </a:r>
          <a:endParaRPr lang="es-MX" sz="1800" kern="1200" dirty="0">
            <a:latin typeface="+mn-lt"/>
            <a:cs typeface="Calibri" pitchFamily="34" charset="0"/>
          </a:endParaRPr>
        </a:p>
      </dsp:txBody>
      <dsp:txXfrm>
        <a:off x="429677" y="3361211"/>
        <a:ext cx="5533610" cy="1220695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AA04DE-F016-452E-BF6F-BA0DBE396A09}">
      <dsp:nvSpPr>
        <dsp:cNvPr id="0" name=""/>
        <dsp:cNvSpPr/>
      </dsp:nvSpPr>
      <dsp:spPr>
        <a:xfrm>
          <a:off x="583264" y="0"/>
          <a:ext cx="6610334" cy="4064000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3E927F-2CB3-413C-A6E8-6C656C223DFE}">
      <dsp:nvSpPr>
        <dsp:cNvPr id="0" name=""/>
        <dsp:cNvSpPr/>
      </dsp:nvSpPr>
      <dsp:spPr>
        <a:xfrm>
          <a:off x="0" y="1219199"/>
          <a:ext cx="2333059" cy="16256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>
              <a:latin typeface="+mn-lt"/>
              <a:cs typeface="Calibri" pitchFamily="34" charset="0"/>
            </a:rPr>
            <a:t>METODOS PARA DETERMINAR EL SALDO OPTIMO DE EFECTIVO.</a:t>
          </a:r>
          <a:endParaRPr lang="es-MX" sz="1800" kern="1200" dirty="0">
            <a:latin typeface="+mn-lt"/>
            <a:cs typeface="Calibri" pitchFamily="34" charset="0"/>
          </a:endParaRPr>
        </a:p>
      </dsp:txBody>
      <dsp:txXfrm>
        <a:off x="79355" y="1298554"/>
        <a:ext cx="2174349" cy="1466890"/>
      </dsp:txXfrm>
    </dsp:sp>
    <dsp:sp modelId="{2FC95B64-E002-4BF0-A90A-993F83FDEB1D}">
      <dsp:nvSpPr>
        <dsp:cNvPr id="0" name=""/>
        <dsp:cNvSpPr/>
      </dsp:nvSpPr>
      <dsp:spPr>
        <a:xfrm>
          <a:off x="2721902" y="1219199"/>
          <a:ext cx="2333059" cy="1625600"/>
        </a:xfrm>
        <a:prstGeom prst="round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>
              <a:latin typeface="+mn-lt"/>
              <a:cs typeface="Calibri" pitchFamily="34" charset="0"/>
            </a:rPr>
            <a:t>1) El método directo</a:t>
          </a:r>
          <a:endParaRPr lang="es-MX" sz="1800" kern="1200" dirty="0">
            <a:latin typeface="+mn-lt"/>
            <a:cs typeface="Calibri" pitchFamily="34" charset="0"/>
          </a:endParaRPr>
        </a:p>
      </dsp:txBody>
      <dsp:txXfrm>
        <a:off x="2801257" y="1298554"/>
        <a:ext cx="2174349" cy="1466890"/>
      </dsp:txXfrm>
    </dsp:sp>
    <dsp:sp modelId="{0368284C-79C2-4AE0-AFBB-1DC3064A2D94}">
      <dsp:nvSpPr>
        <dsp:cNvPr id="0" name=""/>
        <dsp:cNvSpPr/>
      </dsp:nvSpPr>
      <dsp:spPr>
        <a:xfrm>
          <a:off x="5443804" y="1219199"/>
          <a:ext cx="2333059" cy="1625600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>
              <a:latin typeface="+mn-lt"/>
              <a:cs typeface="Calibri" pitchFamily="34" charset="0"/>
            </a:rPr>
            <a:t>2) El método indirecto.</a:t>
          </a:r>
          <a:endParaRPr lang="es-MX" sz="1800" kern="1200" dirty="0">
            <a:latin typeface="+mn-lt"/>
            <a:cs typeface="Calibri" pitchFamily="34" charset="0"/>
          </a:endParaRPr>
        </a:p>
      </dsp:txBody>
      <dsp:txXfrm>
        <a:off x="5523159" y="1298554"/>
        <a:ext cx="2174349" cy="146689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BF399A-CFB0-4ED0-AAB2-7D1AA0FDB8EF}">
      <dsp:nvSpPr>
        <dsp:cNvPr id="0" name=""/>
        <dsp:cNvSpPr/>
      </dsp:nvSpPr>
      <dsp:spPr>
        <a:xfrm>
          <a:off x="1092872" y="0"/>
          <a:ext cx="4464496" cy="4464496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48E7BFF-AFE8-4169-8942-E6AA74965190}">
      <dsp:nvSpPr>
        <dsp:cNvPr id="0" name=""/>
        <dsp:cNvSpPr/>
      </dsp:nvSpPr>
      <dsp:spPr>
        <a:xfrm>
          <a:off x="3325120" y="448847"/>
          <a:ext cx="2901922" cy="105682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latin typeface="+mn-lt"/>
              <a:cs typeface="Calibri" pitchFamily="34" charset="0"/>
            </a:rPr>
            <a:t>CME=CPP (SOE)</a:t>
          </a:r>
          <a:endParaRPr lang="es-MX" sz="1600" kern="1200" dirty="0">
            <a:latin typeface="+mn-lt"/>
            <a:cs typeface="Calibri" pitchFamily="34" charset="0"/>
          </a:endParaRPr>
        </a:p>
      </dsp:txBody>
      <dsp:txXfrm>
        <a:off x="3376710" y="500437"/>
        <a:ext cx="2798742" cy="953649"/>
      </dsp:txXfrm>
    </dsp:sp>
    <dsp:sp modelId="{3BA4E58F-A61E-487F-9F7C-B61D33FB994F}">
      <dsp:nvSpPr>
        <dsp:cNvPr id="0" name=""/>
        <dsp:cNvSpPr/>
      </dsp:nvSpPr>
      <dsp:spPr>
        <a:xfrm>
          <a:off x="2580138" y="1637781"/>
          <a:ext cx="4391885" cy="105682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latin typeface="+mn-lt"/>
              <a:cs typeface="Calibri" pitchFamily="34" charset="0"/>
            </a:rPr>
            <a:t>CME= costo de mantenimiento del saldo de efectivo.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latin typeface="+mn-lt"/>
              <a:cs typeface="Calibri" pitchFamily="34" charset="0"/>
            </a:rPr>
            <a:t>CPP= costo porcentual promedio.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latin typeface="+mn-lt"/>
              <a:cs typeface="Calibri" pitchFamily="34" charset="0"/>
            </a:rPr>
            <a:t>SOE= saldo optimo de efectivo.</a:t>
          </a:r>
          <a:endParaRPr lang="es-MX" sz="1600" kern="1200" dirty="0">
            <a:latin typeface="+mn-lt"/>
            <a:cs typeface="Calibri" pitchFamily="34" charset="0"/>
          </a:endParaRPr>
        </a:p>
      </dsp:txBody>
      <dsp:txXfrm>
        <a:off x="2631728" y="1689371"/>
        <a:ext cx="4288705" cy="953649"/>
      </dsp:txXfrm>
    </dsp:sp>
    <dsp:sp modelId="{A47B74A6-CAEC-496C-931F-6EDCBD532EB1}">
      <dsp:nvSpPr>
        <dsp:cNvPr id="0" name=""/>
        <dsp:cNvSpPr/>
      </dsp:nvSpPr>
      <dsp:spPr>
        <a:xfrm>
          <a:off x="3214411" y="2826714"/>
          <a:ext cx="3123339" cy="105682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latin typeface="+mn-lt"/>
              <a:cs typeface="Calibri" pitchFamily="34" charset="0"/>
            </a:rPr>
            <a:t>CME=.2475 (400)= 108.9 m.de.p.</a:t>
          </a:r>
          <a:endParaRPr lang="es-MX" sz="1600" kern="1200" dirty="0">
            <a:latin typeface="+mn-lt"/>
            <a:cs typeface="Calibri" pitchFamily="34" charset="0"/>
          </a:endParaRPr>
        </a:p>
      </dsp:txBody>
      <dsp:txXfrm>
        <a:off x="3266001" y="2878304"/>
        <a:ext cx="3020159" cy="953649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172E39-0D7C-47C0-990C-CAD691A82247}">
      <dsp:nvSpPr>
        <dsp:cNvPr id="0" name=""/>
        <dsp:cNvSpPr/>
      </dsp:nvSpPr>
      <dsp:spPr>
        <a:xfrm>
          <a:off x="0" y="0"/>
          <a:ext cx="7099988" cy="131774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>
              <a:latin typeface="+mn-lt"/>
              <a:cs typeface="Calibri" pitchFamily="34" charset="0"/>
            </a:rPr>
            <a:t>Ciclo de flujo de efectivo:</a:t>
          </a:r>
          <a:endParaRPr lang="es-MX" sz="1800" kern="1200" dirty="0">
            <a:latin typeface="+mn-lt"/>
            <a:cs typeface="Calibri" pitchFamily="34" charset="0"/>
          </a:endParaRPr>
        </a:p>
      </dsp:txBody>
      <dsp:txXfrm>
        <a:off x="38595" y="38595"/>
        <a:ext cx="5678038" cy="1240556"/>
      </dsp:txXfrm>
    </dsp:sp>
    <dsp:sp modelId="{F794C58E-6DD6-4EB9-9E88-FE8C4577BDDE}">
      <dsp:nvSpPr>
        <dsp:cNvPr id="0" name=""/>
        <dsp:cNvSpPr/>
      </dsp:nvSpPr>
      <dsp:spPr>
        <a:xfrm>
          <a:off x="626469" y="1537370"/>
          <a:ext cx="7099988" cy="1317746"/>
        </a:xfrm>
        <a:prstGeom prst="roundRect">
          <a:avLst>
            <a:gd name="adj" fmla="val 1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>
              <a:latin typeface="+mn-lt"/>
              <a:cs typeface="Calibri" pitchFamily="34" charset="0"/>
            </a:rPr>
            <a:t>Estudio y evaluación de los ciclos: operativo de pago y transformación en efectivo.</a:t>
          </a:r>
          <a:endParaRPr lang="es-MX" sz="1800" kern="1200" dirty="0">
            <a:latin typeface="+mn-lt"/>
            <a:cs typeface="Calibri" pitchFamily="34" charset="0"/>
          </a:endParaRPr>
        </a:p>
      </dsp:txBody>
      <dsp:txXfrm>
        <a:off x="665064" y="1575965"/>
        <a:ext cx="5539794" cy="1240556"/>
      </dsp:txXfrm>
    </dsp:sp>
    <dsp:sp modelId="{158C4B9E-BC74-44F3-B229-0EB9C6F5DA65}">
      <dsp:nvSpPr>
        <dsp:cNvPr id="0" name=""/>
        <dsp:cNvSpPr/>
      </dsp:nvSpPr>
      <dsp:spPr>
        <a:xfrm>
          <a:off x="1252939" y="3074741"/>
          <a:ext cx="7099988" cy="1317746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>
              <a:latin typeface="+mn-lt"/>
              <a:cs typeface="Calibri" pitchFamily="34" charset="0"/>
            </a:rPr>
            <a:t>Logrando el manejo optimo en caja, bancos y valores negociables en bolsa para reducir una crisis de liquidez.</a:t>
          </a:r>
          <a:endParaRPr lang="es-MX" sz="1800" kern="1200" dirty="0">
            <a:latin typeface="+mn-lt"/>
            <a:cs typeface="Calibri" pitchFamily="34" charset="0"/>
          </a:endParaRPr>
        </a:p>
      </dsp:txBody>
      <dsp:txXfrm>
        <a:off x="1291534" y="3113336"/>
        <a:ext cx="5539794" cy="1240556"/>
      </dsp:txXfrm>
    </dsp:sp>
    <dsp:sp modelId="{A35462A4-4688-4E1E-8530-8FBAD0A8771A}">
      <dsp:nvSpPr>
        <dsp:cNvPr id="0" name=""/>
        <dsp:cNvSpPr/>
      </dsp:nvSpPr>
      <dsp:spPr>
        <a:xfrm>
          <a:off x="6243453" y="999291"/>
          <a:ext cx="856535" cy="856535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800" kern="1200">
            <a:latin typeface="+mn-lt"/>
            <a:cs typeface="Calibri" pitchFamily="34" charset="0"/>
          </a:endParaRPr>
        </a:p>
      </dsp:txBody>
      <dsp:txXfrm>
        <a:off x="6436173" y="999291"/>
        <a:ext cx="471095" cy="644543"/>
      </dsp:txXfrm>
    </dsp:sp>
    <dsp:sp modelId="{48CEC201-8C46-4348-B554-75BBDD93112C}">
      <dsp:nvSpPr>
        <dsp:cNvPr id="0" name=""/>
        <dsp:cNvSpPr/>
      </dsp:nvSpPr>
      <dsp:spPr>
        <a:xfrm>
          <a:off x="6869923" y="2527876"/>
          <a:ext cx="856535" cy="856535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800" kern="1200">
            <a:latin typeface="+mn-lt"/>
            <a:cs typeface="Calibri" pitchFamily="34" charset="0"/>
          </a:endParaRPr>
        </a:p>
      </dsp:txBody>
      <dsp:txXfrm>
        <a:off x="7062643" y="2527876"/>
        <a:ext cx="471095" cy="644543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635764-A0CC-43EE-9358-CE98BA2CD30F}">
      <dsp:nvSpPr>
        <dsp:cNvPr id="0" name=""/>
        <dsp:cNvSpPr/>
      </dsp:nvSpPr>
      <dsp:spPr>
        <a:xfrm>
          <a:off x="2749001" y="2305"/>
          <a:ext cx="1702796" cy="140043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>
              <a:latin typeface="Calibri" pitchFamily="34" charset="0"/>
              <a:cs typeface="Calibri" pitchFamily="34" charset="0"/>
            </a:rPr>
            <a:t>Ciclo operativo</a:t>
          </a:r>
          <a:endParaRPr lang="es-MX" sz="1800" kern="1200" dirty="0">
            <a:latin typeface="Calibri" pitchFamily="34" charset="0"/>
            <a:cs typeface="Calibri" pitchFamily="34" charset="0"/>
          </a:endParaRPr>
        </a:p>
      </dsp:txBody>
      <dsp:txXfrm>
        <a:off x="2790018" y="43322"/>
        <a:ext cx="1620762" cy="1318396"/>
      </dsp:txXfrm>
    </dsp:sp>
    <dsp:sp modelId="{B129DAE9-008A-4256-9FAE-8445CCEFBD5A}">
      <dsp:nvSpPr>
        <dsp:cNvPr id="0" name=""/>
        <dsp:cNvSpPr/>
      </dsp:nvSpPr>
      <dsp:spPr>
        <a:xfrm rot="5438625">
          <a:off x="3438369" y="1418789"/>
          <a:ext cx="303774" cy="3729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800" kern="1200">
            <a:latin typeface="Calibri" pitchFamily="34" charset="0"/>
            <a:cs typeface="Calibri" pitchFamily="34" charset="0"/>
          </a:endParaRPr>
        </a:p>
      </dsp:txBody>
      <dsp:txXfrm rot="-5400000">
        <a:off x="3478898" y="1453355"/>
        <a:ext cx="223740" cy="212642"/>
      </dsp:txXfrm>
    </dsp:sp>
    <dsp:sp modelId="{51D5487D-1D76-411A-87F2-E9B4953CDC57}">
      <dsp:nvSpPr>
        <dsp:cNvPr id="0" name=""/>
        <dsp:cNvSpPr/>
      </dsp:nvSpPr>
      <dsp:spPr>
        <a:xfrm>
          <a:off x="1994781" y="1807743"/>
          <a:ext cx="3170337" cy="1429616"/>
        </a:xfrm>
        <a:prstGeom prst="roundRect">
          <a:avLst>
            <a:gd name="adj" fmla="val 1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>
              <a:latin typeface="Calibri" pitchFamily="34" charset="0"/>
              <a:cs typeface="Calibri" pitchFamily="34" charset="0"/>
            </a:rPr>
            <a:t>Periodo que transcurre entre la compra </a:t>
          </a:r>
          <a:endParaRPr lang="es-MX" sz="1800" kern="1200" dirty="0">
            <a:latin typeface="Calibri" pitchFamily="34" charset="0"/>
            <a:cs typeface="Calibri" pitchFamily="34" charset="0"/>
          </a:endParaRPr>
        </a:p>
      </dsp:txBody>
      <dsp:txXfrm>
        <a:off x="2036653" y="1849615"/>
        <a:ext cx="3086593" cy="1345872"/>
      </dsp:txXfrm>
    </dsp:sp>
    <dsp:sp modelId="{7A50AF10-34A4-41E7-8230-0FAE72E988A5}">
      <dsp:nvSpPr>
        <dsp:cNvPr id="0" name=""/>
        <dsp:cNvSpPr/>
      </dsp:nvSpPr>
      <dsp:spPr>
        <a:xfrm rot="5362260">
          <a:off x="3431241" y="3262739"/>
          <a:ext cx="317764" cy="3729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800" kern="1200">
            <a:latin typeface="Calibri" pitchFamily="34" charset="0"/>
            <a:cs typeface="Calibri" pitchFamily="34" charset="0"/>
          </a:endParaRPr>
        </a:p>
      </dsp:txBody>
      <dsp:txXfrm rot="-5400000">
        <a:off x="3477730" y="3290309"/>
        <a:ext cx="223740" cy="222435"/>
      </dsp:txXfrm>
    </dsp:sp>
    <dsp:sp modelId="{DA5E55EC-C23E-4335-9D96-7DCCBB6506FF}">
      <dsp:nvSpPr>
        <dsp:cNvPr id="0" name=""/>
        <dsp:cNvSpPr/>
      </dsp:nvSpPr>
      <dsp:spPr>
        <a:xfrm>
          <a:off x="1863707" y="3661019"/>
          <a:ext cx="3473385" cy="1448451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>
              <a:latin typeface="Calibri" pitchFamily="34" charset="0"/>
              <a:cs typeface="Calibri" pitchFamily="34" charset="0"/>
            </a:rPr>
            <a:t>De materia prima hasta el cobro de efectivo a clientes.</a:t>
          </a:r>
          <a:endParaRPr lang="es-MX" sz="1800" kern="1200" dirty="0">
            <a:latin typeface="Calibri" pitchFamily="34" charset="0"/>
            <a:cs typeface="Calibri" pitchFamily="34" charset="0"/>
          </a:endParaRPr>
        </a:p>
      </dsp:txBody>
      <dsp:txXfrm>
        <a:off x="1906131" y="3703443"/>
        <a:ext cx="3388537" cy="13636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43911B-16AD-4B21-A696-F2564C0B621F}">
      <dsp:nvSpPr>
        <dsp:cNvPr id="0" name=""/>
        <dsp:cNvSpPr/>
      </dsp:nvSpPr>
      <dsp:spPr>
        <a:xfrm>
          <a:off x="0" y="368244"/>
          <a:ext cx="7677496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9B023A-D128-4470-9045-2E2D7B37DB5A}">
      <dsp:nvSpPr>
        <dsp:cNvPr id="0" name=""/>
        <dsp:cNvSpPr/>
      </dsp:nvSpPr>
      <dsp:spPr>
        <a:xfrm>
          <a:off x="383874" y="132084"/>
          <a:ext cx="5374247" cy="4723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134" tIns="0" rIns="20313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latin typeface="+mj-lt"/>
              <a:cs typeface="Calibri" pitchFamily="34" charset="0"/>
            </a:rPr>
            <a:t>Tomar decisiones</a:t>
          </a:r>
          <a:endParaRPr lang="es-MX" sz="1600" kern="1200" dirty="0">
            <a:latin typeface="+mj-lt"/>
            <a:cs typeface="Calibri" pitchFamily="34" charset="0"/>
          </a:endParaRPr>
        </a:p>
      </dsp:txBody>
      <dsp:txXfrm>
        <a:off x="406931" y="155141"/>
        <a:ext cx="5328133" cy="426206"/>
      </dsp:txXfrm>
    </dsp:sp>
    <dsp:sp modelId="{51DBDC4C-39B9-4FA2-91D6-E70131791FBB}">
      <dsp:nvSpPr>
        <dsp:cNvPr id="0" name=""/>
        <dsp:cNvSpPr/>
      </dsp:nvSpPr>
      <dsp:spPr>
        <a:xfrm>
          <a:off x="0" y="1094004"/>
          <a:ext cx="7677496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7DF0E8-AD3E-4583-9B96-8CD2FB4501F7}">
      <dsp:nvSpPr>
        <dsp:cNvPr id="0" name=""/>
        <dsp:cNvSpPr/>
      </dsp:nvSpPr>
      <dsp:spPr>
        <a:xfrm>
          <a:off x="383874" y="857844"/>
          <a:ext cx="5374247" cy="4723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134" tIns="0" rIns="20313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latin typeface="+mj-lt"/>
              <a:cs typeface="Calibri" pitchFamily="34" charset="0"/>
            </a:rPr>
            <a:t>Maximizar el capital contable a largo plazo</a:t>
          </a:r>
          <a:endParaRPr lang="es-MX" sz="1600" kern="1200" dirty="0">
            <a:latin typeface="+mj-lt"/>
            <a:cs typeface="Calibri" pitchFamily="34" charset="0"/>
          </a:endParaRPr>
        </a:p>
      </dsp:txBody>
      <dsp:txXfrm>
        <a:off x="406931" y="880901"/>
        <a:ext cx="5328133" cy="426206"/>
      </dsp:txXfrm>
    </dsp:sp>
    <dsp:sp modelId="{A8029F35-BAAE-46CD-BD4C-A200C91BD57F}">
      <dsp:nvSpPr>
        <dsp:cNvPr id="0" name=""/>
        <dsp:cNvSpPr/>
      </dsp:nvSpPr>
      <dsp:spPr>
        <a:xfrm>
          <a:off x="0" y="1819764"/>
          <a:ext cx="7677496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8C83B9-EFAD-4325-BE3D-4251BF0DDC10}">
      <dsp:nvSpPr>
        <dsp:cNvPr id="0" name=""/>
        <dsp:cNvSpPr/>
      </dsp:nvSpPr>
      <dsp:spPr>
        <a:xfrm>
          <a:off x="383874" y="1583604"/>
          <a:ext cx="5374247" cy="4723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134" tIns="0" rIns="20313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latin typeface="+mj-lt"/>
              <a:cs typeface="Calibri" pitchFamily="34" charset="0"/>
            </a:rPr>
            <a:t>Pagar el mejor salario al trabajador conforme al poder adquisitivo del consumidor</a:t>
          </a:r>
        </a:p>
      </dsp:txBody>
      <dsp:txXfrm>
        <a:off x="406931" y="1606661"/>
        <a:ext cx="5328133" cy="426206"/>
      </dsp:txXfrm>
    </dsp:sp>
    <dsp:sp modelId="{464250CA-9214-4ADD-A7FA-071368B83A47}">
      <dsp:nvSpPr>
        <dsp:cNvPr id="0" name=""/>
        <dsp:cNvSpPr/>
      </dsp:nvSpPr>
      <dsp:spPr>
        <a:xfrm>
          <a:off x="0" y="2545524"/>
          <a:ext cx="7677496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CA1BE4-F506-4BD8-9AF3-F5DE3076603B}">
      <dsp:nvSpPr>
        <dsp:cNvPr id="0" name=""/>
        <dsp:cNvSpPr/>
      </dsp:nvSpPr>
      <dsp:spPr>
        <a:xfrm>
          <a:off x="383874" y="2309364"/>
          <a:ext cx="5374247" cy="47232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134" tIns="0" rIns="20313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latin typeface="+mj-lt"/>
              <a:cs typeface="Calibri" pitchFamily="34" charset="0"/>
            </a:rPr>
            <a:t>Estrategias de la competencia</a:t>
          </a:r>
        </a:p>
      </dsp:txBody>
      <dsp:txXfrm>
        <a:off x="406931" y="2332421"/>
        <a:ext cx="5328133" cy="426206"/>
      </dsp:txXfrm>
    </dsp:sp>
    <dsp:sp modelId="{D34B64AC-7D99-4DC4-A69A-660E933D0E90}">
      <dsp:nvSpPr>
        <dsp:cNvPr id="0" name=""/>
        <dsp:cNvSpPr/>
      </dsp:nvSpPr>
      <dsp:spPr>
        <a:xfrm>
          <a:off x="0" y="3271285"/>
          <a:ext cx="7677496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C309B2-E90C-4BE4-99D6-2C3C0469DB0F}">
      <dsp:nvSpPr>
        <dsp:cNvPr id="0" name=""/>
        <dsp:cNvSpPr/>
      </dsp:nvSpPr>
      <dsp:spPr>
        <a:xfrm>
          <a:off x="383874" y="3035124"/>
          <a:ext cx="5374247" cy="47232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134" tIns="0" rIns="20313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latin typeface="+mj-lt"/>
              <a:cs typeface="Calibri" pitchFamily="34" charset="0"/>
            </a:rPr>
            <a:t>Preservación ecológica</a:t>
          </a:r>
        </a:p>
      </dsp:txBody>
      <dsp:txXfrm>
        <a:off x="406931" y="3058181"/>
        <a:ext cx="5328133" cy="426206"/>
      </dsp:txXfrm>
    </dsp:sp>
    <dsp:sp modelId="{681B0953-DD79-444E-BC3D-A15FD81B20C9}">
      <dsp:nvSpPr>
        <dsp:cNvPr id="0" name=""/>
        <dsp:cNvSpPr/>
      </dsp:nvSpPr>
      <dsp:spPr>
        <a:xfrm>
          <a:off x="0" y="3997045"/>
          <a:ext cx="7677496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EB496A-BC31-493C-B80A-9C94B25978A0}">
      <dsp:nvSpPr>
        <dsp:cNvPr id="0" name=""/>
        <dsp:cNvSpPr/>
      </dsp:nvSpPr>
      <dsp:spPr>
        <a:xfrm>
          <a:off x="383874" y="3760885"/>
          <a:ext cx="5374247" cy="4723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134" tIns="0" rIns="20313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latin typeface="+mj-lt"/>
              <a:cs typeface="Calibri" pitchFamily="34" charset="0"/>
            </a:rPr>
            <a:t>Necesidades del estado para proporcionar los servicios públicos a la colectividad</a:t>
          </a:r>
        </a:p>
      </dsp:txBody>
      <dsp:txXfrm>
        <a:off x="406931" y="3783942"/>
        <a:ext cx="5328133" cy="426206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3CDD75-8645-4CF9-8C01-B475AD79B7EF}">
      <dsp:nvSpPr>
        <dsp:cNvPr id="0" name=""/>
        <dsp:cNvSpPr/>
      </dsp:nvSpPr>
      <dsp:spPr>
        <a:xfrm>
          <a:off x="0" y="770428"/>
          <a:ext cx="6096000" cy="1173796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Periodo</a:t>
          </a:r>
          <a:r>
            <a:rPr lang="es-MX" sz="2400" kern="1200" baseline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que se obtiene al restar del Ciclo Operativo el Ciclo de Pago.</a:t>
          </a:r>
          <a:endParaRPr lang="es-MX" sz="2400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>
        <a:off x="0" y="770428"/>
        <a:ext cx="6096000" cy="11737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34E627-A22C-41F6-AF26-486BD58B7515}">
      <dsp:nvSpPr>
        <dsp:cNvPr id="0" name=""/>
        <dsp:cNvSpPr/>
      </dsp:nvSpPr>
      <dsp:spPr>
        <a:xfrm>
          <a:off x="216032" y="144014"/>
          <a:ext cx="3048705" cy="218781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u="sng" kern="1200" dirty="0" smtClean="0">
              <a:latin typeface="+mn-lt"/>
              <a:cs typeface="Calibri" pitchFamily="34" charset="0"/>
            </a:rPr>
            <a:t>Recopilación de datos significativos: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latin typeface="+mn-lt"/>
              <a:cs typeface="Calibri" pitchFamily="34" charset="0"/>
            </a:rPr>
            <a:t>Es reunir antecedentes, datos, conceptos y cifras importantes, oportunos, veraces y suficientes en cantidad y calidad , internos y externos de una empresa para tomar decisiones y lograr objetivos.</a:t>
          </a:r>
          <a:endParaRPr lang="es-MX" sz="1400" kern="1200" dirty="0">
            <a:latin typeface="+mn-lt"/>
            <a:cs typeface="Calibri" pitchFamily="34" charset="0"/>
          </a:endParaRPr>
        </a:p>
      </dsp:txBody>
      <dsp:txXfrm>
        <a:off x="216032" y="144014"/>
        <a:ext cx="3048705" cy="2187817"/>
      </dsp:txXfrm>
    </dsp:sp>
    <dsp:sp modelId="{93809578-8F5C-4E44-A869-33292BFBB8A6}">
      <dsp:nvSpPr>
        <dsp:cNvPr id="0" name=""/>
        <dsp:cNvSpPr/>
      </dsp:nvSpPr>
      <dsp:spPr>
        <a:xfrm>
          <a:off x="3240357" y="144014"/>
          <a:ext cx="2711936" cy="2187817"/>
        </a:xfrm>
        <a:prstGeom prst="rect">
          <a:avLst/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u="sng" kern="1200" dirty="0" smtClean="0">
              <a:latin typeface="+mn-lt"/>
              <a:cs typeface="Calibri" pitchFamily="34" charset="0"/>
            </a:rPr>
            <a:t>Análisis financiero: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latin typeface="+mn-lt"/>
              <a:cs typeface="Calibri" pitchFamily="34" charset="0"/>
            </a:rPr>
            <a:t>Estudia y evalúa y el pasado económico financiero de una empresa, para tomar decisiones y lograr los objetivos preestablecidos.</a:t>
          </a:r>
        </a:p>
      </dsp:txBody>
      <dsp:txXfrm>
        <a:off x="3240357" y="144014"/>
        <a:ext cx="2711936" cy="2187817"/>
      </dsp:txXfrm>
    </dsp:sp>
    <dsp:sp modelId="{F784180E-9404-4502-A1AC-2F955F20522F}">
      <dsp:nvSpPr>
        <dsp:cNvPr id="0" name=""/>
        <dsp:cNvSpPr/>
      </dsp:nvSpPr>
      <dsp:spPr>
        <a:xfrm>
          <a:off x="5966261" y="144009"/>
          <a:ext cx="2711936" cy="2187817"/>
        </a:xfrm>
        <a:prstGeom prst="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u="sng" kern="1200" dirty="0" smtClean="0">
              <a:latin typeface="+mn-lt"/>
              <a:cs typeface="Calibri" pitchFamily="34" charset="0"/>
            </a:rPr>
            <a:t>Planeación financiera: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latin typeface="+mn-lt"/>
              <a:cs typeface="Calibri" pitchFamily="34" charset="0"/>
            </a:rPr>
            <a:t>Estudiar, evaluar y proyectar el futuro económico financiero de una empresa para tomar decisiones y lograr objetivos preestablecidos.</a:t>
          </a:r>
          <a:endParaRPr lang="es-MX" sz="1400" kern="1200" dirty="0">
            <a:latin typeface="+mn-lt"/>
            <a:cs typeface="Calibri" pitchFamily="34" charset="0"/>
          </a:endParaRPr>
        </a:p>
      </dsp:txBody>
      <dsp:txXfrm>
        <a:off x="5966261" y="144009"/>
        <a:ext cx="2711936" cy="2187817"/>
      </dsp:txXfrm>
    </dsp:sp>
    <dsp:sp modelId="{B73906E6-3A99-4326-82BA-2B9274752AF2}">
      <dsp:nvSpPr>
        <dsp:cNvPr id="0" name=""/>
        <dsp:cNvSpPr/>
      </dsp:nvSpPr>
      <dsp:spPr>
        <a:xfrm>
          <a:off x="1728181" y="2376264"/>
          <a:ext cx="2711936" cy="2133014"/>
        </a:xfrm>
        <a:prstGeom prst="rect">
          <a:avLst/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u="sng" kern="1200" dirty="0" smtClean="0">
              <a:latin typeface="+mn-lt"/>
              <a:cs typeface="Calibri" pitchFamily="34" charset="0"/>
            </a:rPr>
            <a:t>Control financiero: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latin typeface="+mn-lt"/>
              <a:cs typeface="Calibri" pitchFamily="34" charset="0"/>
            </a:rPr>
            <a:t>Asegurarse que los recursos sean obtenidos y aplicados eficientemente, estudiando y evaluando los conceptos y las cifras reales, proyectadas y su variación.</a:t>
          </a:r>
          <a:endParaRPr lang="es-MX" sz="1400" kern="1200" dirty="0">
            <a:latin typeface="+mn-lt"/>
            <a:cs typeface="Calibri" pitchFamily="34" charset="0"/>
          </a:endParaRPr>
        </a:p>
      </dsp:txBody>
      <dsp:txXfrm>
        <a:off x="1728181" y="2376264"/>
        <a:ext cx="2711936" cy="2133014"/>
      </dsp:txXfrm>
    </dsp:sp>
    <dsp:sp modelId="{9C594E3C-AD0A-48F9-8BF1-A14B838321AF}">
      <dsp:nvSpPr>
        <dsp:cNvPr id="0" name=""/>
        <dsp:cNvSpPr/>
      </dsp:nvSpPr>
      <dsp:spPr>
        <a:xfrm>
          <a:off x="4464498" y="2376264"/>
          <a:ext cx="2711936" cy="2133014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u="sng" kern="1200" dirty="0" smtClean="0">
              <a:latin typeface="+mn-lt"/>
              <a:cs typeface="Calibri" pitchFamily="34" charset="0"/>
            </a:rPr>
            <a:t>Toma de decisiones acertadas: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latin typeface="+mn-lt"/>
              <a:cs typeface="Calibri" pitchFamily="34" charset="0"/>
            </a:rPr>
            <a:t>Elegir la mejor alternativa relevante, para solución de problemas en la empresa en condiciones de certidumbre, riesgo, conflicto e incertidumbre.</a:t>
          </a:r>
          <a:endParaRPr lang="es-MX" sz="1400" kern="1200" dirty="0">
            <a:latin typeface="+mn-lt"/>
            <a:cs typeface="Calibri" pitchFamily="34" charset="0"/>
          </a:endParaRPr>
        </a:p>
      </dsp:txBody>
      <dsp:txXfrm>
        <a:off x="4464498" y="2376264"/>
        <a:ext cx="2711936" cy="21330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96B26D-91B7-41D8-9100-EB3B7351EB61}">
      <dsp:nvSpPr>
        <dsp:cNvPr id="0" name=""/>
        <dsp:cNvSpPr/>
      </dsp:nvSpPr>
      <dsp:spPr>
        <a:xfrm>
          <a:off x="0" y="425344"/>
          <a:ext cx="8501122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A47590-0E9B-4E96-B3AC-EF7C76C68FA5}">
      <dsp:nvSpPr>
        <dsp:cNvPr id="0" name=""/>
        <dsp:cNvSpPr/>
      </dsp:nvSpPr>
      <dsp:spPr>
        <a:xfrm>
          <a:off x="425056" y="12063"/>
          <a:ext cx="5950785" cy="8265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4926" tIns="0" rIns="22492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latin typeface="+mn-lt"/>
              <a:cs typeface="Calibri" pitchFamily="34" charset="0"/>
            </a:rPr>
            <a:t>Parte de la administración financiera que tiene por objeto coordinar los elementos de una empresa para:</a:t>
          </a:r>
          <a:endParaRPr lang="es-MX" sz="1600" kern="1200" dirty="0">
            <a:latin typeface="+mn-lt"/>
            <a:cs typeface="Calibri" pitchFamily="34" charset="0"/>
          </a:endParaRPr>
        </a:p>
      </dsp:txBody>
      <dsp:txXfrm>
        <a:off x="465405" y="52412"/>
        <a:ext cx="5870087" cy="74586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3CDD75-8645-4CF9-8C01-B475AD79B7EF}">
      <dsp:nvSpPr>
        <dsp:cNvPr id="0" name=""/>
        <dsp:cNvSpPr/>
      </dsp:nvSpPr>
      <dsp:spPr>
        <a:xfrm>
          <a:off x="0" y="0"/>
          <a:ext cx="6096000" cy="2464929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200" u="sng" kern="1200" dirty="0" smtClean="0">
              <a:latin typeface="Calibri" pitchFamily="34" charset="0"/>
              <a:cs typeface="Calibri" pitchFamily="34" charset="0"/>
            </a:rPr>
            <a:t>Rentabilidad</a:t>
          </a:r>
        </a:p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200" kern="1200" dirty="0" smtClean="0">
              <a:latin typeface="Calibri" pitchFamily="34" charset="0"/>
              <a:cs typeface="Calibri" pitchFamily="34" charset="0"/>
            </a:rPr>
            <a:t>Es la capacidad de la empresa para generar utilidades</a:t>
          </a:r>
          <a:endParaRPr lang="es-MX" sz="3200" kern="1200" dirty="0">
            <a:latin typeface="Calibri" pitchFamily="34" charset="0"/>
            <a:cs typeface="Calibri" pitchFamily="34" charset="0"/>
          </a:endParaRPr>
        </a:p>
      </dsp:txBody>
      <dsp:txXfrm>
        <a:off x="0" y="0"/>
        <a:ext cx="6096000" cy="246492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A350E1-7EA1-45EF-893B-032D78ECFD9E}">
      <dsp:nvSpPr>
        <dsp:cNvPr id="0" name=""/>
        <dsp:cNvSpPr/>
      </dsp:nvSpPr>
      <dsp:spPr>
        <a:xfrm rot="5400000">
          <a:off x="466839" y="925222"/>
          <a:ext cx="1439648" cy="17412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7721AC5-8F48-4BB9-9FD8-8F3EF3743C61}">
      <dsp:nvSpPr>
        <dsp:cNvPr id="0" name=""/>
        <dsp:cNvSpPr/>
      </dsp:nvSpPr>
      <dsp:spPr>
        <a:xfrm>
          <a:off x="793998" y="496"/>
          <a:ext cx="1934765" cy="11608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kern="1200" dirty="0" smtClean="0">
              <a:latin typeface="+mn-lt"/>
              <a:cs typeface="Calibri" pitchFamily="34" charset="0"/>
            </a:rPr>
            <a:t>El disponible</a:t>
          </a:r>
          <a:endParaRPr lang="es-MX" sz="2200" kern="1200" dirty="0">
            <a:latin typeface="+mn-lt"/>
            <a:cs typeface="Calibri" pitchFamily="34" charset="0"/>
          </a:endParaRPr>
        </a:p>
      </dsp:txBody>
      <dsp:txXfrm>
        <a:off x="827998" y="34496"/>
        <a:ext cx="1866765" cy="1092859"/>
      </dsp:txXfrm>
    </dsp:sp>
    <dsp:sp modelId="{E15D5797-946B-4322-B7D9-BCC445E5DC58}">
      <dsp:nvSpPr>
        <dsp:cNvPr id="0" name=""/>
        <dsp:cNvSpPr/>
      </dsp:nvSpPr>
      <dsp:spPr>
        <a:xfrm rot="5400000">
          <a:off x="466839" y="2376296"/>
          <a:ext cx="1439648" cy="17412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BEF6AB5-B39B-4C13-B6F5-DE55920FE327}">
      <dsp:nvSpPr>
        <dsp:cNvPr id="0" name=""/>
        <dsp:cNvSpPr/>
      </dsp:nvSpPr>
      <dsp:spPr>
        <a:xfrm>
          <a:off x="793998" y="1451570"/>
          <a:ext cx="1934765" cy="11608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kern="1200" dirty="0" smtClean="0">
              <a:latin typeface="+mn-lt"/>
              <a:cs typeface="Calibri" pitchFamily="34" charset="0"/>
            </a:rPr>
            <a:t>La cartera</a:t>
          </a:r>
          <a:endParaRPr lang="es-MX" sz="2200" kern="1200" dirty="0">
            <a:latin typeface="+mn-lt"/>
            <a:cs typeface="Calibri" pitchFamily="34" charset="0"/>
          </a:endParaRPr>
        </a:p>
      </dsp:txBody>
      <dsp:txXfrm>
        <a:off x="827998" y="1485570"/>
        <a:ext cx="1866765" cy="1092859"/>
      </dsp:txXfrm>
    </dsp:sp>
    <dsp:sp modelId="{4B4822E6-6DBC-4A6F-ABBF-1A5578066712}">
      <dsp:nvSpPr>
        <dsp:cNvPr id="0" name=""/>
        <dsp:cNvSpPr/>
      </dsp:nvSpPr>
      <dsp:spPr>
        <a:xfrm>
          <a:off x="1192376" y="3101833"/>
          <a:ext cx="2561812" cy="17412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039766D-603C-4660-B4E0-6D1C9BED39E8}">
      <dsp:nvSpPr>
        <dsp:cNvPr id="0" name=""/>
        <dsp:cNvSpPr/>
      </dsp:nvSpPr>
      <dsp:spPr>
        <a:xfrm>
          <a:off x="793998" y="2902644"/>
          <a:ext cx="1934765" cy="11608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kern="1200" dirty="0" smtClean="0">
              <a:latin typeface="+mn-lt"/>
              <a:cs typeface="Calibri" pitchFamily="34" charset="0"/>
            </a:rPr>
            <a:t>Los inventarios</a:t>
          </a:r>
        </a:p>
      </dsp:txBody>
      <dsp:txXfrm>
        <a:off x="827998" y="2936644"/>
        <a:ext cx="1866765" cy="1092859"/>
      </dsp:txXfrm>
    </dsp:sp>
    <dsp:sp modelId="{F92F747A-67AB-4992-9EE3-73CDCBAF6A5B}">
      <dsp:nvSpPr>
        <dsp:cNvPr id="0" name=""/>
        <dsp:cNvSpPr/>
      </dsp:nvSpPr>
      <dsp:spPr>
        <a:xfrm rot="16200000">
          <a:off x="3040078" y="2376296"/>
          <a:ext cx="1439648" cy="17412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7055F27-7168-4FB0-8B08-051AA63F2214}">
      <dsp:nvSpPr>
        <dsp:cNvPr id="0" name=""/>
        <dsp:cNvSpPr/>
      </dsp:nvSpPr>
      <dsp:spPr>
        <a:xfrm>
          <a:off x="3367236" y="2902644"/>
          <a:ext cx="1934765" cy="11608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kern="1200" dirty="0" smtClean="0">
              <a:latin typeface="+mn-lt"/>
              <a:cs typeface="Calibri" pitchFamily="34" charset="0"/>
            </a:rPr>
            <a:t>Proveedores </a:t>
          </a:r>
        </a:p>
      </dsp:txBody>
      <dsp:txXfrm>
        <a:off x="3401236" y="2936644"/>
        <a:ext cx="1866765" cy="1092859"/>
      </dsp:txXfrm>
    </dsp:sp>
    <dsp:sp modelId="{1860A326-4402-43F6-A89E-5986A16D09A4}">
      <dsp:nvSpPr>
        <dsp:cNvPr id="0" name=""/>
        <dsp:cNvSpPr/>
      </dsp:nvSpPr>
      <dsp:spPr>
        <a:xfrm rot="16200000">
          <a:off x="3040078" y="925222"/>
          <a:ext cx="1439648" cy="17412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A3024B8-5652-482A-94B9-388A6A445A5C}">
      <dsp:nvSpPr>
        <dsp:cNvPr id="0" name=""/>
        <dsp:cNvSpPr/>
      </dsp:nvSpPr>
      <dsp:spPr>
        <a:xfrm>
          <a:off x="3367236" y="1451570"/>
          <a:ext cx="1934765" cy="11608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kern="1200" dirty="0" smtClean="0">
              <a:latin typeface="+mn-lt"/>
              <a:cs typeface="Calibri" pitchFamily="34" charset="0"/>
            </a:rPr>
            <a:t>Acreedores diversos</a:t>
          </a:r>
        </a:p>
      </dsp:txBody>
      <dsp:txXfrm>
        <a:off x="3401236" y="1485570"/>
        <a:ext cx="1866765" cy="1092859"/>
      </dsp:txXfrm>
    </dsp:sp>
    <dsp:sp modelId="{5EB2CF09-3C3F-49B2-B620-B4F582F46292}">
      <dsp:nvSpPr>
        <dsp:cNvPr id="0" name=""/>
        <dsp:cNvSpPr/>
      </dsp:nvSpPr>
      <dsp:spPr>
        <a:xfrm>
          <a:off x="3367236" y="496"/>
          <a:ext cx="1934765" cy="11608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kern="1200" dirty="0" smtClean="0">
              <a:latin typeface="+mn-lt"/>
              <a:cs typeface="Calibri" pitchFamily="34" charset="0"/>
            </a:rPr>
            <a:t>Créditos bancarios</a:t>
          </a:r>
        </a:p>
      </dsp:txBody>
      <dsp:txXfrm>
        <a:off x="3401236" y="34496"/>
        <a:ext cx="1866765" cy="109285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76032B-5ED6-43C6-9A9A-46FF02E0D140}">
      <dsp:nvSpPr>
        <dsp:cNvPr id="0" name=""/>
        <dsp:cNvSpPr/>
      </dsp:nvSpPr>
      <dsp:spPr>
        <a:xfrm>
          <a:off x="758462" y="23634"/>
          <a:ext cx="3123352" cy="1874011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>
              <a:latin typeface="+mn-lt"/>
              <a:cs typeface="Calibri" pitchFamily="34" charset="0"/>
            </a:rPr>
            <a:t>Proveedores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latin typeface="+mn-lt"/>
              <a:cs typeface="Calibri" pitchFamily="34" charset="0"/>
            </a:rPr>
            <a:t>Personas o casas comerciales a quienes se les compran mercancías a crédito sin garantía documental (crédito comercial)</a:t>
          </a:r>
          <a:endParaRPr lang="es-MX" sz="1600" kern="1200" dirty="0">
            <a:latin typeface="+mn-lt"/>
            <a:cs typeface="Calibri" pitchFamily="34" charset="0"/>
          </a:endParaRPr>
        </a:p>
      </dsp:txBody>
      <dsp:txXfrm>
        <a:off x="758462" y="23634"/>
        <a:ext cx="3123352" cy="1874011"/>
      </dsp:txXfrm>
    </dsp:sp>
    <dsp:sp modelId="{FCC7C988-C47E-4423-9883-019BF1E9DD56}">
      <dsp:nvSpPr>
        <dsp:cNvPr id="0" name=""/>
        <dsp:cNvSpPr/>
      </dsp:nvSpPr>
      <dsp:spPr>
        <a:xfrm>
          <a:off x="720076" y="2159495"/>
          <a:ext cx="3123352" cy="1874011"/>
        </a:xfrm>
        <a:prstGeom prst="rect">
          <a:avLst/>
        </a:prstGeom>
        <a:solidFill>
          <a:schemeClr val="accent4"/>
        </a:solidFill>
        <a:ln w="25400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>
              <a:latin typeface="+mn-lt"/>
              <a:cs typeface="Calibri" pitchFamily="34" charset="0"/>
            </a:rPr>
            <a:t>Crédito comercial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latin typeface="+mn-lt"/>
              <a:cs typeface="Calibri" pitchFamily="34" charset="0"/>
            </a:rPr>
            <a:t>Crédito a corto plazo concedido por un proveedor a su cliente relacionado con la compra de artículos para su reventa final</a:t>
          </a:r>
          <a:endParaRPr lang="es-MX" sz="1600" kern="1200" dirty="0">
            <a:latin typeface="+mn-lt"/>
            <a:cs typeface="Calibri" pitchFamily="34" charset="0"/>
          </a:endParaRPr>
        </a:p>
      </dsp:txBody>
      <dsp:txXfrm>
        <a:off x="720076" y="2159495"/>
        <a:ext cx="3123352" cy="187401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C29A40-4132-43AD-8A84-998B3B852395}">
      <dsp:nvSpPr>
        <dsp:cNvPr id="0" name=""/>
        <dsp:cNvSpPr/>
      </dsp:nvSpPr>
      <dsp:spPr>
        <a:xfrm>
          <a:off x="0" y="420488"/>
          <a:ext cx="7344816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84DD85-B0F5-4923-912D-AF72900FCF4D}">
      <dsp:nvSpPr>
        <dsp:cNvPr id="0" name=""/>
        <dsp:cNvSpPr/>
      </dsp:nvSpPr>
      <dsp:spPr>
        <a:xfrm>
          <a:off x="367240" y="36728"/>
          <a:ext cx="5141371" cy="7675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4332" tIns="0" rIns="194332" bIns="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smtClean="0">
              <a:latin typeface="+mn-lt"/>
            </a:rPr>
            <a:t>ROTACION</a:t>
          </a:r>
          <a:r>
            <a:rPr lang="es-MX" sz="1800" b="1" kern="1200" baseline="0" smtClean="0">
              <a:latin typeface="+mn-lt"/>
            </a:rPr>
            <a:t> DE CAJA (RC)</a:t>
          </a:r>
          <a:endParaRPr lang="es-MX" sz="1800" b="1" kern="1200" dirty="0">
            <a:latin typeface="+mn-lt"/>
          </a:endParaRPr>
        </a:p>
      </dsp:txBody>
      <dsp:txXfrm>
        <a:off x="404707" y="74195"/>
        <a:ext cx="5066437" cy="692586"/>
      </dsp:txXfrm>
    </dsp:sp>
    <dsp:sp modelId="{860F2BC9-60F3-4D6C-8DF4-15C05043F65E}">
      <dsp:nvSpPr>
        <dsp:cNvPr id="0" name=""/>
        <dsp:cNvSpPr/>
      </dsp:nvSpPr>
      <dsp:spPr>
        <a:xfrm>
          <a:off x="0" y="1599848"/>
          <a:ext cx="7344816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153D05-9D8D-46C6-8DDA-D4C255A7C2C5}">
      <dsp:nvSpPr>
        <dsp:cNvPr id="0" name=""/>
        <dsp:cNvSpPr/>
      </dsp:nvSpPr>
      <dsp:spPr>
        <a:xfrm>
          <a:off x="367240" y="1216088"/>
          <a:ext cx="5141371" cy="767520"/>
        </a:xfrm>
        <a:prstGeom prst="round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tint val="50000"/>
                <a:satMod val="300000"/>
              </a:schemeClr>
            </a:gs>
            <a:gs pos="35000">
              <a:schemeClr val="accent4">
                <a:hueOff val="-2232385"/>
                <a:satOff val="13449"/>
                <a:lumOff val="1078"/>
                <a:alphaOff val="0"/>
                <a:tint val="37000"/>
                <a:satMod val="30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4332" tIns="0" rIns="194332" bIns="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smtClean="0">
              <a:latin typeface="+mn-lt"/>
            </a:rPr>
            <a:t>Es</a:t>
          </a:r>
          <a:r>
            <a:rPr lang="es-MX" sz="1800" kern="1200" baseline="0" smtClean="0">
              <a:latin typeface="+mn-lt"/>
            </a:rPr>
            <a:t> el numero de veces que el efectivo en caja y bancos  rota en un año.</a:t>
          </a:r>
          <a:endParaRPr lang="es-MX" sz="1800" kern="1200" dirty="0">
            <a:latin typeface="+mn-lt"/>
          </a:endParaRPr>
        </a:p>
      </dsp:txBody>
      <dsp:txXfrm>
        <a:off x="404707" y="1253555"/>
        <a:ext cx="5066437" cy="692586"/>
      </dsp:txXfrm>
    </dsp:sp>
    <dsp:sp modelId="{5EBF490D-58D9-4C1F-A3B1-715ECDE1ADB2}">
      <dsp:nvSpPr>
        <dsp:cNvPr id="0" name=""/>
        <dsp:cNvSpPr/>
      </dsp:nvSpPr>
      <dsp:spPr>
        <a:xfrm>
          <a:off x="0" y="3372071"/>
          <a:ext cx="7344816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FC2615-4B1A-408E-8FE1-79F011549B39}">
      <dsp:nvSpPr>
        <dsp:cNvPr id="0" name=""/>
        <dsp:cNvSpPr/>
      </dsp:nvSpPr>
      <dsp:spPr>
        <a:xfrm>
          <a:off x="367240" y="2395448"/>
          <a:ext cx="5141371" cy="1360383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4332" tIns="0" rIns="194332" bIns="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smtClean="0">
              <a:latin typeface="+mn-lt"/>
            </a:rPr>
            <a:t>FÓRMULA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smtClean="0">
              <a:latin typeface="+mn-lt"/>
            </a:rPr>
            <a:t>RC= Desembolso anual de efectivo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smtClean="0">
              <a:latin typeface="+mn-lt"/>
            </a:rPr>
            <a:t>               Saldo promedio de caja</a:t>
          </a:r>
          <a:endParaRPr lang="es-MX" sz="1800" kern="1200" dirty="0">
            <a:latin typeface="+mn-lt"/>
          </a:endParaRPr>
        </a:p>
      </dsp:txBody>
      <dsp:txXfrm>
        <a:off x="433648" y="2461856"/>
        <a:ext cx="5008555" cy="122756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C29A40-4132-43AD-8A84-998B3B852395}">
      <dsp:nvSpPr>
        <dsp:cNvPr id="0" name=""/>
        <dsp:cNvSpPr/>
      </dsp:nvSpPr>
      <dsp:spPr>
        <a:xfrm>
          <a:off x="0" y="776287"/>
          <a:ext cx="7573512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84DD85-B0F5-4923-912D-AF72900FCF4D}">
      <dsp:nvSpPr>
        <dsp:cNvPr id="0" name=""/>
        <dsp:cNvSpPr/>
      </dsp:nvSpPr>
      <dsp:spPr>
        <a:xfrm>
          <a:off x="358706" y="86098"/>
          <a:ext cx="7212035" cy="95586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0383" tIns="0" rIns="200383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smtClean="0">
              <a:latin typeface="+mn-lt"/>
            </a:rPr>
            <a:t>PUNTO DE EQUILIBRIO DE EFECTIVO EN CAJA Y BANCOS</a:t>
          </a:r>
          <a:endParaRPr lang="es-MX" sz="1600" b="1" kern="1200" dirty="0">
            <a:latin typeface="+mn-lt"/>
          </a:endParaRPr>
        </a:p>
      </dsp:txBody>
      <dsp:txXfrm>
        <a:off x="405368" y="132760"/>
        <a:ext cx="7118711" cy="862544"/>
      </dsp:txXfrm>
    </dsp:sp>
    <dsp:sp modelId="{860F2BC9-60F3-4D6C-8DF4-15C05043F65E}">
      <dsp:nvSpPr>
        <dsp:cNvPr id="0" name=""/>
        <dsp:cNvSpPr/>
      </dsp:nvSpPr>
      <dsp:spPr>
        <a:xfrm>
          <a:off x="0" y="2075151"/>
          <a:ext cx="7573512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153D05-9D8D-46C6-8DDA-D4C255A7C2C5}">
      <dsp:nvSpPr>
        <dsp:cNvPr id="0" name=""/>
        <dsp:cNvSpPr/>
      </dsp:nvSpPr>
      <dsp:spPr>
        <a:xfrm>
          <a:off x="928853" y="1290981"/>
          <a:ext cx="5944472" cy="1013744"/>
        </a:xfrm>
        <a:prstGeom prst="round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tint val="50000"/>
                <a:satMod val="300000"/>
              </a:schemeClr>
            </a:gs>
            <a:gs pos="35000">
              <a:schemeClr val="accent3">
                <a:hueOff val="5625132"/>
                <a:satOff val="-8440"/>
                <a:lumOff val="-1373"/>
                <a:alphaOff val="0"/>
                <a:tint val="37000"/>
                <a:satMod val="30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0383" tIns="0" rIns="200383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smtClean="0">
              <a:latin typeface="+mn-lt"/>
            </a:rPr>
            <a:t>Es</a:t>
          </a:r>
          <a:r>
            <a:rPr lang="es-MX" sz="1600" kern="1200" baseline="0" smtClean="0">
              <a:latin typeface="+mn-lt"/>
            </a:rPr>
            <a:t> el importe de ingresos en efectivo necesarios para absorber los costos fijos y variables en efectivo de una empresa publica o privada.</a:t>
          </a:r>
          <a:endParaRPr lang="es-MX" sz="1600" kern="1200" dirty="0">
            <a:latin typeface="+mn-lt"/>
          </a:endParaRPr>
        </a:p>
      </dsp:txBody>
      <dsp:txXfrm>
        <a:off x="978340" y="1340468"/>
        <a:ext cx="5845498" cy="914770"/>
      </dsp:txXfrm>
    </dsp:sp>
    <dsp:sp modelId="{5EBF490D-58D9-4C1F-A3B1-715ECDE1ADB2}">
      <dsp:nvSpPr>
        <dsp:cNvPr id="0" name=""/>
        <dsp:cNvSpPr/>
      </dsp:nvSpPr>
      <dsp:spPr>
        <a:xfrm>
          <a:off x="0" y="3516457"/>
          <a:ext cx="7573512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FC2615-4B1A-408E-8FE1-79F011549B39}">
      <dsp:nvSpPr>
        <dsp:cNvPr id="0" name=""/>
        <dsp:cNvSpPr/>
      </dsp:nvSpPr>
      <dsp:spPr>
        <a:xfrm>
          <a:off x="1000293" y="2600674"/>
          <a:ext cx="5296281" cy="1156186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0383" tIns="0" rIns="200383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600" b="1" kern="1200" smtClean="0">
            <a:latin typeface="+mn-lt"/>
          </a:endParaRP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600" b="1" kern="1200" smtClean="0">
            <a:latin typeface="+mn-lt"/>
          </a:endParaRP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smtClean="0">
              <a:latin typeface="+mn-lt"/>
            </a:rPr>
            <a:t>FÓRMULA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smtClean="0">
              <a:latin typeface="+mn-lt"/>
            </a:rPr>
            <a:t>                           PE o PC= CFE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smtClean="0">
              <a:latin typeface="+mn-lt"/>
            </a:rPr>
            <a:t>                                         1- CVE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smtClean="0">
              <a:latin typeface="+mn-lt"/>
            </a:rPr>
            <a:t>                                             VN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smtClean="0">
              <a:latin typeface="+mn-lt"/>
            </a:rPr>
            <a:t>                 </a:t>
          </a:r>
          <a:endParaRPr lang="es-MX" sz="1600" kern="1200" dirty="0">
            <a:latin typeface="+mn-lt"/>
          </a:endParaRPr>
        </a:p>
      </dsp:txBody>
      <dsp:txXfrm>
        <a:off x="1056733" y="2657114"/>
        <a:ext cx="5183401" cy="10433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4B26E3-FAE9-4FDB-9A6E-09D13D767ADC}" type="datetimeFigureOut">
              <a:rPr lang="es-MX" smtClean="0"/>
              <a:t>30/03/2017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98E59C-F5B6-4D0D-86EF-6056E5CEA55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73718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715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 smtClean="0"/>
          </a:p>
        </p:txBody>
      </p:sp>
      <p:sp>
        <p:nvSpPr>
          <p:cNvPr id="17715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4F6198D-6338-4374-B4E2-518E9AFA0273}" type="slidenum">
              <a:rPr lang="es-MX" altLang="es-MX" smtClean="0">
                <a:solidFill>
                  <a:prstClr val="black"/>
                </a:solidFill>
                <a:latin typeface="Calibri" pitchFamily="34" charset="0"/>
              </a:rPr>
              <a:pPr eaLnBrk="1" hangingPunct="1"/>
              <a:t>43</a:t>
            </a:fld>
            <a:endParaRPr lang="es-MX" altLang="es-MX" smtClean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30/03/2017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363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30/03/2017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879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30/03/2017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628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30/03/2017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831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30/03/2017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132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30/03/2017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001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30/03/2017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006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30/03/2017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821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30/03/2017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695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30/03/2017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939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30/03/2017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453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30/03/2017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912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diagramLayout" Target="../diagrams/layout1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diagramLayout" Target="../diagrams/layout3.xml"/><Relationship Id="rId7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microsoft.com/office/2007/relationships/hdphoto" Target="../media/hdphoto3.wdp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1628800"/>
            <a:ext cx="7772400" cy="1470025"/>
          </a:xfrm>
        </p:spPr>
        <p:txBody>
          <a:bodyPr/>
          <a:lstStyle/>
          <a:p>
            <a:r>
              <a:rPr lang="es-MX" dirty="0" smtClean="0">
                <a:cs typeface="Arial" pitchFamily="34" charset="0"/>
              </a:rPr>
              <a:t>TEMA:  Administración</a:t>
            </a:r>
            <a:r>
              <a:rPr lang="es-MX" dirty="0" smtClean="0"/>
              <a:t>                                   </a:t>
            </a:r>
            <a:r>
              <a:rPr lang="es-MX" dirty="0" smtClean="0">
                <a:cs typeface="Arial" pitchFamily="34" charset="0"/>
              </a:rPr>
              <a:t>Financiera.</a:t>
            </a:r>
            <a:endParaRPr lang="es-MX" dirty="0">
              <a:cs typeface="Arial" pitchFamily="34" charset="0"/>
            </a:endParaRPr>
          </a:p>
        </p:txBody>
      </p:sp>
      <p:sp>
        <p:nvSpPr>
          <p:cNvPr id="4" name="3 Subtítulo"/>
          <p:cNvSpPr txBox="1">
            <a:spLocks noGrp="1"/>
          </p:cNvSpPr>
          <p:nvPr>
            <p:ph type="subTitle" idx="1"/>
          </p:nvPr>
        </p:nvSpPr>
        <p:spPr>
          <a:xfrm>
            <a:off x="467544" y="3717032"/>
            <a:ext cx="8496944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0" b="1" dirty="0" smtClean="0">
                <a:solidFill>
                  <a:schemeClr val="tx1"/>
                </a:solidFill>
                <a:cs typeface="Arial" pitchFamily="34" charset="0"/>
              </a:rPr>
              <a:t>Área Académica:   LICENCIATURA EN CONTADURÍA.</a:t>
            </a:r>
          </a:p>
          <a:p>
            <a:endParaRPr lang="es-MX" sz="2500" b="1" dirty="0" smtClean="0">
              <a:solidFill>
                <a:schemeClr val="tx1"/>
              </a:solidFill>
              <a:cs typeface="Arial" pitchFamily="34" charset="0"/>
            </a:endParaRPr>
          </a:p>
          <a:p>
            <a:r>
              <a:rPr lang="es-MX" sz="2500" b="1" dirty="0" smtClean="0">
                <a:solidFill>
                  <a:schemeClr val="tx1"/>
                </a:solidFill>
                <a:cs typeface="Arial" pitchFamily="34" charset="0"/>
              </a:rPr>
              <a:t>Profesor: L.A. MARTÍN EDUARDO BAEZA RAMÍREZ</a:t>
            </a:r>
          </a:p>
          <a:p>
            <a:endParaRPr lang="es-MX" sz="2500" b="1" dirty="0" smtClean="0">
              <a:solidFill>
                <a:schemeClr val="tx1"/>
              </a:solidFill>
              <a:cs typeface="Arial" pitchFamily="34" charset="0"/>
            </a:endParaRPr>
          </a:p>
          <a:p>
            <a:r>
              <a:rPr lang="es-MX" sz="2500" b="1" dirty="0" smtClean="0">
                <a:solidFill>
                  <a:schemeClr val="tx1"/>
                </a:solidFill>
                <a:cs typeface="Arial" pitchFamily="34" charset="0"/>
              </a:rPr>
              <a:t>Periodo: Enero-junio 2017</a:t>
            </a:r>
            <a:endParaRPr lang="es-MX" sz="2500" b="1" dirty="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87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2612411" y="1461349"/>
            <a:ext cx="3967496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4000" b="1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9BBB59"/>
                </a:solidFill>
                <a:effectLst>
                  <a:glow rad="101600">
                    <a:srgbClr val="660066">
                      <a:alpha val="60000"/>
                    </a:srgb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Calibri" pitchFamily="34" charset="0"/>
              </a:rPr>
              <a:t>Capital de trabajo</a:t>
            </a:r>
          </a:p>
        </p:txBody>
      </p:sp>
      <p:sp>
        <p:nvSpPr>
          <p:cNvPr id="11267" name="7 CuadroTexto"/>
          <p:cNvSpPr txBox="1">
            <a:spLocks noChangeArrowheads="1"/>
          </p:cNvSpPr>
          <p:nvPr/>
        </p:nvSpPr>
        <p:spPr bwMode="auto">
          <a:xfrm>
            <a:off x="4427985" y="4365104"/>
            <a:ext cx="3979068" cy="1754326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es-MX" altLang="es-MX" b="1" dirty="0">
                <a:solidFill>
                  <a:prstClr val="black"/>
                </a:solidFill>
                <a:latin typeface="+mn-lt"/>
              </a:rPr>
              <a:t>Financieramente </a:t>
            </a:r>
            <a:endParaRPr lang="es-MX" altLang="es-MX" b="1" dirty="0" smtClean="0">
              <a:solidFill>
                <a:prstClr val="black"/>
              </a:solidFill>
              <a:latin typeface="+mn-lt"/>
            </a:endParaRPr>
          </a:p>
          <a:p>
            <a:pPr algn="just" eaLnBrk="1" hangingPunct="1"/>
            <a:r>
              <a:rPr lang="es-MX" altLang="es-MX" dirty="0">
                <a:solidFill>
                  <a:prstClr val="black"/>
                </a:solidFill>
                <a:latin typeface="+mn-lt"/>
              </a:rPr>
              <a:t>R</a:t>
            </a:r>
            <a:r>
              <a:rPr lang="es-MX" altLang="es-MX" dirty="0" smtClean="0">
                <a:solidFill>
                  <a:prstClr val="black"/>
                </a:solidFill>
                <a:latin typeface="+mn-lt"/>
              </a:rPr>
              <a:t>epresenta </a:t>
            </a:r>
            <a:r>
              <a:rPr lang="es-MX" altLang="es-MX" dirty="0">
                <a:solidFill>
                  <a:prstClr val="black"/>
                </a:solidFill>
                <a:latin typeface="+mn-lt"/>
              </a:rPr>
              <a:t>a todos aquellos recursos de corto plazo (efectivo, cuentas por cobrar, inversiones temporales e inventarios) para la operación de la empresa.</a:t>
            </a:r>
            <a:endParaRPr lang="es-MX" altLang="es-MX" b="1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1268" name="8 CuadroTexto"/>
          <p:cNvSpPr txBox="1">
            <a:spLocks noChangeArrowheads="1"/>
          </p:cNvSpPr>
          <p:nvPr/>
        </p:nvSpPr>
        <p:spPr bwMode="auto">
          <a:xfrm>
            <a:off x="240758" y="2312458"/>
            <a:ext cx="4162966" cy="1477328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es-MX" altLang="es-MX" b="1" dirty="0">
                <a:solidFill>
                  <a:prstClr val="black"/>
                </a:solidFill>
                <a:latin typeface="+mn-lt"/>
              </a:rPr>
              <a:t>Contablemente </a:t>
            </a:r>
            <a:endParaRPr lang="es-MX" altLang="es-MX" b="1" dirty="0" smtClean="0">
              <a:solidFill>
                <a:prstClr val="black"/>
              </a:solidFill>
              <a:latin typeface="+mn-lt"/>
            </a:endParaRPr>
          </a:p>
          <a:p>
            <a:pPr algn="just" eaLnBrk="1" hangingPunct="1"/>
            <a:r>
              <a:rPr lang="es-MX" altLang="es-MX" dirty="0" smtClean="0">
                <a:solidFill>
                  <a:prstClr val="black"/>
                </a:solidFill>
                <a:latin typeface="+mn-lt"/>
              </a:rPr>
              <a:t>Es </a:t>
            </a:r>
            <a:r>
              <a:rPr lang="es-MX" altLang="es-MX" dirty="0">
                <a:solidFill>
                  <a:prstClr val="black"/>
                </a:solidFill>
                <a:latin typeface="+mn-lt"/>
              </a:rPr>
              <a:t>la diferencia que </a:t>
            </a:r>
            <a:endParaRPr lang="es-MX" altLang="es-MX" dirty="0" smtClean="0">
              <a:solidFill>
                <a:prstClr val="black"/>
              </a:solidFill>
              <a:latin typeface="+mn-lt"/>
            </a:endParaRPr>
          </a:p>
          <a:p>
            <a:pPr algn="just" eaLnBrk="1" hangingPunct="1"/>
            <a:r>
              <a:rPr lang="es-MX" altLang="es-MX" dirty="0" smtClean="0">
                <a:solidFill>
                  <a:prstClr val="black"/>
                </a:solidFill>
                <a:latin typeface="+mn-lt"/>
              </a:rPr>
              <a:t>existe </a:t>
            </a:r>
            <a:r>
              <a:rPr lang="es-MX" altLang="es-MX" dirty="0">
                <a:solidFill>
                  <a:prstClr val="black"/>
                </a:solidFill>
                <a:latin typeface="+mn-lt"/>
              </a:rPr>
              <a:t>entre el activo corriente </a:t>
            </a:r>
            <a:endParaRPr lang="es-MX" altLang="es-MX" dirty="0" smtClean="0">
              <a:solidFill>
                <a:prstClr val="black"/>
              </a:solidFill>
              <a:latin typeface="+mn-lt"/>
            </a:endParaRPr>
          </a:p>
          <a:p>
            <a:pPr algn="just" eaLnBrk="1" hangingPunct="1"/>
            <a:r>
              <a:rPr lang="es-MX" altLang="es-MX" dirty="0" smtClean="0">
                <a:solidFill>
                  <a:prstClr val="black"/>
                </a:solidFill>
                <a:latin typeface="+mn-lt"/>
              </a:rPr>
              <a:t>(</a:t>
            </a:r>
            <a:r>
              <a:rPr lang="es-MX" altLang="es-MX" dirty="0">
                <a:solidFill>
                  <a:prstClr val="black"/>
                </a:solidFill>
                <a:latin typeface="+mn-lt"/>
              </a:rPr>
              <a:t>activo circulante) y pasivo corriente (pasivo circulante).</a:t>
            </a:r>
            <a:endParaRPr lang="es-MX" altLang="es-MX" b="1" dirty="0">
              <a:solidFill>
                <a:prstClr val="black"/>
              </a:solidFill>
              <a:latin typeface="+mn-lt"/>
            </a:endParaRPr>
          </a:p>
        </p:txBody>
      </p:sp>
      <p:cxnSp>
        <p:nvCxnSpPr>
          <p:cNvPr id="4" name="3 Conector recto de flecha"/>
          <p:cNvCxnSpPr>
            <a:stCxn id="11268" idx="3"/>
            <a:endCxn id="11267" idx="0"/>
          </p:cNvCxnSpPr>
          <p:nvPr/>
        </p:nvCxnSpPr>
        <p:spPr>
          <a:xfrm>
            <a:off x="4403724" y="3051122"/>
            <a:ext cx="2013795" cy="131398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38" y="3494998"/>
            <a:ext cx="3732346" cy="3217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77" b="99223" l="0" r="998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312458"/>
            <a:ext cx="2538909" cy="1692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7439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5 CuadroTexto"/>
          <p:cNvSpPr txBox="1">
            <a:spLocks noChangeArrowheads="1"/>
          </p:cNvSpPr>
          <p:nvPr/>
        </p:nvSpPr>
        <p:spPr bwMode="auto">
          <a:xfrm>
            <a:off x="1403648" y="1484784"/>
            <a:ext cx="753665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MX" altLang="es-MX" sz="3200" dirty="0">
                <a:solidFill>
                  <a:prstClr val="black"/>
                </a:solidFill>
                <a:latin typeface="+mn-lt"/>
              </a:rPr>
              <a:t>Administración del capital de trabajo</a:t>
            </a:r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3481867440"/>
              </p:ext>
            </p:extLst>
          </p:nvPr>
        </p:nvGraphicFramePr>
        <p:xfrm>
          <a:off x="395536" y="2783002"/>
          <a:ext cx="8501122" cy="1143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292" name="8 CuadroTexto"/>
          <p:cNvSpPr txBox="1">
            <a:spLocks noChangeArrowheads="1"/>
          </p:cNvSpPr>
          <p:nvPr/>
        </p:nvSpPr>
        <p:spPr bwMode="auto">
          <a:xfrm>
            <a:off x="2123729" y="4183099"/>
            <a:ext cx="6816576" cy="2308225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s-MX" altLang="es-MX" dirty="0">
                <a:solidFill>
                  <a:prstClr val="black"/>
                </a:solidFill>
                <a:latin typeface="Calibri" pitchFamily="34" charset="0"/>
              </a:rPr>
              <a:t>Maximizar el capital contable</a:t>
            </a:r>
          </a:p>
          <a:p>
            <a:pPr eaLnBrk="1" hangingPunct="1">
              <a:buFontTx/>
              <a:buAutoNum type="arabicPeriod"/>
            </a:pPr>
            <a:r>
              <a:rPr lang="es-MX" altLang="es-MX" dirty="0">
                <a:solidFill>
                  <a:prstClr val="black"/>
                </a:solidFill>
                <a:latin typeface="Calibri" pitchFamily="34" charset="0"/>
              </a:rPr>
              <a:t>Pagar el mejor salario al trabajador, conforme al poder adquisitivo del consumidor</a:t>
            </a:r>
          </a:p>
          <a:p>
            <a:pPr eaLnBrk="1" hangingPunct="1">
              <a:buFontTx/>
              <a:buAutoNum type="arabicPeriod"/>
            </a:pPr>
            <a:r>
              <a:rPr lang="es-MX" altLang="es-MX" dirty="0">
                <a:solidFill>
                  <a:prstClr val="black"/>
                </a:solidFill>
                <a:latin typeface="Calibri" pitchFamily="34" charset="0"/>
              </a:rPr>
              <a:t>Estrategias de la competencia</a:t>
            </a:r>
          </a:p>
          <a:p>
            <a:pPr eaLnBrk="1" hangingPunct="1">
              <a:buFontTx/>
              <a:buAutoNum type="arabicPeriod"/>
            </a:pPr>
            <a:r>
              <a:rPr lang="es-MX" altLang="es-MX" dirty="0">
                <a:solidFill>
                  <a:prstClr val="black"/>
                </a:solidFill>
                <a:latin typeface="Calibri" pitchFamily="34" charset="0"/>
              </a:rPr>
              <a:t>Preservación ecológica</a:t>
            </a:r>
          </a:p>
          <a:p>
            <a:pPr eaLnBrk="1" hangingPunct="1">
              <a:buFontTx/>
              <a:buAutoNum type="arabicPeriod"/>
            </a:pPr>
            <a:r>
              <a:rPr lang="es-MX" altLang="es-MX" dirty="0">
                <a:solidFill>
                  <a:prstClr val="black"/>
                </a:solidFill>
                <a:latin typeface="Calibri" pitchFamily="34" charset="0"/>
              </a:rPr>
              <a:t>Y las necesidades del estado para proporcionar los servicios públicos a la colectividad </a:t>
            </a:r>
          </a:p>
          <a:p>
            <a:pPr eaLnBrk="1" hangingPunct="1">
              <a:buFontTx/>
              <a:buAutoNum type="arabicPeriod"/>
            </a:pPr>
            <a:r>
              <a:rPr lang="es-MX" altLang="es-MX" dirty="0">
                <a:solidFill>
                  <a:prstClr val="black"/>
                </a:solidFill>
                <a:latin typeface="Calibri" pitchFamily="34" charset="0"/>
              </a:rPr>
              <a:t>Para tomar decisiones acertadas  </a:t>
            </a:r>
          </a:p>
        </p:txBody>
      </p:sp>
      <p:sp>
        <p:nvSpPr>
          <p:cNvPr id="10" name="9 Abrir llave"/>
          <p:cNvSpPr/>
          <p:nvPr/>
        </p:nvSpPr>
        <p:spPr>
          <a:xfrm>
            <a:off x="1714499" y="4077072"/>
            <a:ext cx="409230" cy="2520280"/>
          </a:xfrm>
          <a:prstGeom prst="lef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MX">
              <a:solidFill>
                <a:prstClr val="black"/>
              </a:solidFill>
            </a:endParaRPr>
          </a:p>
        </p:txBody>
      </p:sp>
      <p:sp>
        <p:nvSpPr>
          <p:cNvPr id="12294" name="10 CuadroTexto"/>
          <p:cNvSpPr txBox="1">
            <a:spLocks noChangeArrowheads="1"/>
          </p:cNvSpPr>
          <p:nvPr/>
        </p:nvSpPr>
        <p:spPr bwMode="auto">
          <a:xfrm>
            <a:off x="0" y="4939084"/>
            <a:ext cx="1714500" cy="584200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MX" altLang="es-MX" sz="1600" dirty="0">
                <a:solidFill>
                  <a:prstClr val="black"/>
                </a:solidFill>
                <a:latin typeface="Calibri" pitchFamily="34" charset="0"/>
              </a:rPr>
              <a:t>Características</a:t>
            </a:r>
          </a:p>
          <a:p>
            <a:pPr algn="ctr" eaLnBrk="1" hangingPunct="1"/>
            <a:r>
              <a:rPr lang="es-MX" altLang="es-MX" sz="1600" dirty="0">
                <a:solidFill>
                  <a:prstClr val="black"/>
                </a:solidFill>
                <a:latin typeface="Calibri" pitchFamily="34" charset="0"/>
              </a:rPr>
              <a:t>y elementos</a:t>
            </a:r>
          </a:p>
        </p:txBody>
      </p:sp>
    </p:spTree>
    <p:extLst>
      <p:ext uri="{BB962C8B-B14F-4D97-AF65-F5344CB8AC3E}">
        <p14:creationId xmlns:p14="http://schemas.microsoft.com/office/powerpoint/2010/main" val="14372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83623" y="1844824"/>
            <a:ext cx="8715436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Calibri" pitchFamily="34" charset="0"/>
              </a:rPr>
              <a:t>Rentabilidad, riesgo y Capital de trabajo</a:t>
            </a: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96515164"/>
              </p:ext>
            </p:extLst>
          </p:nvPr>
        </p:nvGraphicFramePr>
        <p:xfrm>
          <a:off x="404017" y="3140968"/>
          <a:ext cx="6096000" cy="2569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316" name="3 CuadroTexto"/>
          <p:cNvSpPr txBox="1">
            <a:spLocks noChangeArrowheads="1"/>
          </p:cNvSpPr>
          <p:nvPr/>
        </p:nvSpPr>
        <p:spPr bwMode="auto">
          <a:xfrm>
            <a:off x="4067944" y="5072068"/>
            <a:ext cx="3000375" cy="923925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MX" altLang="es-MX" b="1">
                <a:solidFill>
                  <a:prstClr val="black"/>
                </a:solidFill>
                <a:latin typeface="+mn-lt"/>
              </a:rPr>
              <a:t>RE= VN- Ct</a:t>
            </a:r>
          </a:p>
          <a:p>
            <a:pPr eaLnBrk="1" hangingPunct="1"/>
            <a:r>
              <a:rPr lang="es-MX" altLang="es-MX" b="1">
                <a:solidFill>
                  <a:prstClr val="black"/>
                </a:solidFill>
                <a:latin typeface="+mn-lt"/>
              </a:rPr>
              <a:t>VN: ventas netas</a:t>
            </a:r>
          </a:p>
          <a:p>
            <a:pPr eaLnBrk="1" hangingPunct="1"/>
            <a:r>
              <a:rPr lang="es-MX" altLang="es-MX" b="1">
                <a:solidFill>
                  <a:prstClr val="black"/>
                </a:solidFill>
                <a:latin typeface="+mn-lt"/>
              </a:rPr>
              <a:t>Ct: costo total</a:t>
            </a:r>
          </a:p>
        </p:txBody>
      </p:sp>
    </p:spTree>
    <p:extLst>
      <p:ext uri="{BB962C8B-B14F-4D97-AF65-F5344CB8AC3E}">
        <p14:creationId xmlns:p14="http://schemas.microsoft.com/office/powerpoint/2010/main" val="175746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CuadroTexto"/>
          <p:cNvSpPr txBox="1">
            <a:spLocks noChangeArrowheads="1"/>
          </p:cNvSpPr>
          <p:nvPr/>
        </p:nvSpPr>
        <p:spPr bwMode="auto">
          <a:xfrm>
            <a:off x="909826" y="1916832"/>
            <a:ext cx="7262573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MX" altLang="es-MX" sz="4000" b="1" dirty="0">
                <a:solidFill>
                  <a:schemeClr val="bg1"/>
                </a:solidFill>
                <a:latin typeface="+mj-lt"/>
              </a:rPr>
              <a:t>Ejemplo:</a:t>
            </a:r>
          </a:p>
        </p:txBody>
      </p:sp>
      <p:sp>
        <p:nvSpPr>
          <p:cNvPr id="14339" name="2 CuadroTexto"/>
          <p:cNvSpPr txBox="1">
            <a:spLocks noChangeArrowheads="1"/>
          </p:cNvSpPr>
          <p:nvPr/>
        </p:nvSpPr>
        <p:spPr bwMode="auto">
          <a:xfrm>
            <a:off x="823145" y="2692152"/>
            <a:ext cx="7813675" cy="1477328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es-MX" altLang="es-MX" dirty="0">
                <a:solidFill>
                  <a:prstClr val="black"/>
                </a:solidFill>
                <a:latin typeface="+mn-lt"/>
              </a:rPr>
              <a:t>Si el señor Martínez invierte hoy 10000 dólares en un negocio, que le produce en un año 2000 dólares adicionales al monto invertido. ¿Cuál es la rentabilidad?</a:t>
            </a:r>
          </a:p>
          <a:p>
            <a:pPr algn="just" eaLnBrk="1" hangingPunct="1"/>
            <a:endParaRPr lang="es-MX" altLang="es-MX" dirty="0">
              <a:solidFill>
                <a:prstClr val="black"/>
              </a:solidFill>
              <a:latin typeface="+mn-lt"/>
            </a:endParaRPr>
          </a:p>
          <a:p>
            <a:pPr algn="ctr" eaLnBrk="1" hangingPunct="1"/>
            <a:r>
              <a:rPr lang="es-MX" altLang="es-MX" dirty="0">
                <a:solidFill>
                  <a:prstClr val="black"/>
                </a:solidFill>
                <a:latin typeface="+mn-lt"/>
              </a:rPr>
              <a:t>2000/10000=.20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067" y="4293096"/>
            <a:ext cx="5715000" cy="2266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396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1402010" y="1988840"/>
            <a:ext cx="6858048" cy="2928958"/>
            <a:chOff x="-357190" y="285759"/>
            <a:chExt cx="6453190" cy="2143134"/>
          </a:xfrm>
          <a:solidFill>
            <a:srgbClr val="00B0F0"/>
          </a:solidFill>
        </p:grpSpPr>
        <p:sp>
          <p:nvSpPr>
            <p:cNvPr id="3" name="2 Rectángulo"/>
            <p:cNvSpPr/>
            <p:nvPr/>
          </p:nvSpPr>
          <p:spPr>
            <a:xfrm>
              <a:off x="0" y="285759"/>
              <a:ext cx="6096000" cy="21431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" name="3 Rectángulo"/>
            <p:cNvSpPr/>
            <p:nvPr/>
          </p:nvSpPr>
          <p:spPr>
            <a:xfrm>
              <a:off x="-357190" y="285759"/>
              <a:ext cx="6453190" cy="2143134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121920" tIns="121920" rIns="121920" bIns="121920" spcCol="1270" anchor="ctr"/>
            <a:lstStyle/>
            <a:p>
              <a:pPr algn="ctr"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MX" sz="3600" u="sng" dirty="0">
                  <a:solidFill>
                    <a:prstClr val="white"/>
                  </a:solidFill>
                  <a:cs typeface="Calibri" pitchFamily="34" charset="0"/>
                </a:rPr>
                <a:t>Riesgo</a:t>
              </a:r>
              <a:endParaRPr lang="es-MX" sz="2800" u="sng" dirty="0">
                <a:solidFill>
                  <a:prstClr val="white"/>
                </a:solidFill>
                <a:cs typeface="Calibri" pitchFamily="34" charset="0"/>
              </a:endParaRPr>
            </a:p>
            <a:p>
              <a:pPr algn="just"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MX" sz="2800" dirty="0">
                  <a:solidFill>
                    <a:prstClr val="white"/>
                  </a:solidFill>
                  <a:cs typeface="Calibri" pitchFamily="34" charset="0"/>
                </a:rPr>
                <a:t>Es la probabilidad de que una empresa llegue a ser insolvente o incapaz de pagar sus deudas (se calcula utilizando las formulas de capital de trabajo</a:t>
              </a:r>
              <a:r>
                <a:rPr lang="es-MX" sz="2800" dirty="0" smtClean="0">
                  <a:solidFill>
                    <a:prstClr val="white"/>
                  </a:solidFill>
                  <a:cs typeface="Calibri" pitchFamily="34" charset="0"/>
                </a:rPr>
                <a:t>).</a:t>
              </a:r>
              <a:endParaRPr lang="es-MX" sz="2800" dirty="0">
                <a:solidFill>
                  <a:prstClr val="white"/>
                </a:solidFill>
                <a:cs typeface="Calibri" pitchFamily="34" charset="0"/>
              </a:endParaRPr>
            </a:p>
          </p:txBody>
        </p:sp>
      </p:grpSp>
      <p:sp>
        <p:nvSpPr>
          <p:cNvPr id="15363" name="4 CuadroTexto"/>
          <p:cNvSpPr txBox="1">
            <a:spLocks noChangeArrowheads="1"/>
          </p:cNvSpPr>
          <p:nvPr/>
        </p:nvSpPr>
        <p:spPr bwMode="auto">
          <a:xfrm>
            <a:off x="5031418" y="4594741"/>
            <a:ext cx="3000375" cy="923330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es-MX" altLang="es-MX" b="1" dirty="0" smtClean="0">
              <a:solidFill>
                <a:prstClr val="black"/>
              </a:solidFill>
              <a:latin typeface="+mn-lt"/>
            </a:endParaRPr>
          </a:p>
          <a:p>
            <a:pPr algn="ctr" eaLnBrk="1" hangingPunct="1"/>
            <a:r>
              <a:rPr lang="es-MX" altLang="es-MX" b="1" dirty="0" smtClean="0">
                <a:solidFill>
                  <a:prstClr val="black"/>
                </a:solidFill>
                <a:latin typeface="+mn-lt"/>
              </a:rPr>
              <a:t>AC&lt;PC</a:t>
            </a:r>
            <a:endParaRPr lang="es-MX" altLang="es-MX" b="1" dirty="0">
              <a:solidFill>
                <a:prstClr val="black"/>
              </a:solidFill>
              <a:latin typeface="+mn-lt"/>
            </a:endParaRPr>
          </a:p>
          <a:p>
            <a:pPr algn="ctr" eaLnBrk="1" hangingPunct="1"/>
            <a:endParaRPr lang="es-MX" altLang="es-MX" b="1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3265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27584" y="2060848"/>
            <a:ext cx="7643812" cy="34163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es-MX" dirty="0">
                <a:solidFill>
                  <a:prstClr val="black"/>
                </a:solidFill>
                <a:cs typeface="Calibri" pitchFamily="34" charset="0"/>
              </a:rPr>
              <a:t>Existen 3 opciones entre riesgo y rentabilidad:</a:t>
            </a:r>
          </a:p>
          <a:p>
            <a:pPr algn="just">
              <a:defRPr/>
            </a:pPr>
            <a:endParaRPr lang="es-MX" dirty="0">
              <a:solidFill>
                <a:prstClr val="black"/>
              </a:solidFill>
              <a:cs typeface="Calibri" pitchFamily="34" charset="0"/>
            </a:endParaRPr>
          </a:p>
          <a:p>
            <a:pPr marL="342900" indent="-342900" algn="just">
              <a:buFontTx/>
              <a:buAutoNum type="arabicPeriod"/>
              <a:defRPr/>
            </a:pPr>
            <a:r>
              <a:rPr lang="es-MX" dirty="0">
                <a:solidFill>
                  <a:prstClr val="black"/>
                </a:solidFill>
                <a:cs typeface="Calibri" pitchFamily="34" charset="0"/>
              </a:rPr>
              <a:t>A mayores ventas netas mayor rentabilidad: </a:t>
            </a:r>
            <a:r>
              <a:rPr lang="es-MX" b="1" dirty="0">
                <a:solidFill>
                  <a:prstClr val="black"/>
                </a:solidFill>
                <a:cs typeface="Calibri" pitchFamily="34" charset="0"/>
              </a:rPr>
              <a:t>A&gt;VN&gt;RE</a:t>
            </a:r>
          </a:p>
          <a:p>
            <a:pPr marL="342900" indent="-342900" algn="just">
              <a:buFontTx/>
              <a:buAutoNum type="arabicPeriod"/>
              <a:defRPr/>
            </a:pPr>
            <a:r>
              <a:rPr lang="es-MX" dirty="0">
                <a:solidFill>
                  <a:prstClr val="black"/>
                </a:solidFill>
                <a:cs typeface="Calibri" pitchFamily="34" charset="0"/>
              </a:rPr>
              <a:t>A menor costo total mayor rentabilidad: </a:t>
            </a:r>
            <a:r>
              <a:rPr lang="es-MX" b="1" dirty="0">
                <a:solidFill>
                  <a:prstClr val="black"/>
                </a:solidFill>
                <a:cs typeface="Calibri" pitchFamily="34" charset="0"/>
              </a:rPr>
              <a:t>A&lt;Ct&gt;RE</a:t>
            </a:r>
          </a:p>
          <a:p>
            <a:pPr marL="342900" indent="-342900" algn="just">
              <a:buFontTx/>
              <a:buAutoNum type="arabicPeriod"/>
              <a:defRPr/>
            </a:pPr>
            <a:r>
              <a:rPr lang="es-MX" dirty="0">
                <a:solidFill>
                  <a:prstClr val="black"/>
                </a:solidFill>
                <a:cs typeface="Calibri" pitchFamily="34" charset="0"/>
              </a:rPr>
              <a:t>A mayor ventas netas y menor costos totales mayor rentabilidad: </a:t>
            </a:r>
            <a:r>
              <a:rPr lang="es-MX" b="1" dirty="0">
                <a:solidFill>
                  <a:prstClr val="black"/>
                </a:solidFill>
                <a:cs typeface="Calibri" pitchFamily="34" charset="0"/>
              </a:rPr>
              <a:t>A&gt;VN&lt;Ct&gt;RE</a:t>
            </a:r>
          </a:p>
          <a:p>
            <a:pPr marL="342900" indent="-342900" algn="just">
              <a:defRPr/>
            </a:pPr>
            <a:endParaRPr lang="es-MX" b="1" dirty="0">
              <a:solidFill>
                <a:prstClr val="black"/>
              </a:solidFill>
              <a:cs typeface="Calibri" pitchFamily="34" charset="0"/>
            </a:endParaRPr>
          </a:p>
          <a:p>
            <a:pPr marL="342900" indent="-342900" algn="just">
              <a:defRPr/>
            </a:pPr>
            <a:r>
              <a:rPr lang="es-MX" dirty="0">
                <a:solidFill>
                  <a:prstClr val="black"/>
                </a:solidFill>
                <a:cs typeface="Calibri" pitchFamily="34" charset="0"/>
              </a:rPr>
              <a:t>De lo anterior se derivan las siguientes reglas: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es-MX" dirty="0">
                <a:solidFill>
                  <a:prstClr val="black"/>
                </a:solidFill>
                <a:cs typeface="Calibri" pitchFamily="34" charset="0"/>
              </a:rPr>
              <a:t>A mayor </a:t>
            </a:r>
            <a:r>
              <a:rPr lang="es-MX" b="1" dirty="0">
                <a:solidFill>
                  <a:prstClr val="black"/>
                </a:solidFill>
                <a:cs typeface="Calibri" pitchFamily="34" charset="0"/>
              </a:rPr>
              <a:t>RENTABILIDAD</a:t>
            </a:r>
            <a:r>
              <a:rPr lang="es-MX" dirty="0">
                <a:solidFill>
                  <a:prstClr val="black"/>
                </a:solidFill>
                <a:cs typeface="Calibri" pitchFamily="34" charset="0"/>
              </a:rPr>
              <a:t> mayor posibilidad de ser </a:t>
            </a:r>
            <a:r>
              <a:rPr lang="es-MX" b="1" dirty="0">
                <a:solidFill>
                  <a:prstClr val="black"/>
                </a:solidFill>
                <a:cs typeface="Calibri" pitchFamily="34" charset="0"/>
              </a:rPr>
              <a:t>SOLVENTE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es-MX" dirty="0">
                <a:solidFill>
                  <a:prstClr val="black"/>
                </a:solidFill>
                <a:cs typeface="Calibri" pitchFamily="34" charset="0"/>
              </a:rPr>
              <a:t>A menor </a:t>
            </a:r>
            <a:r>
              <a:rPr lang="es-MX" b="1" dirty="0">
                <a:solidFill>
                  <a:prstClr val="black"/>
                </a:solidFill>
                <a:cs typeface="Calibri" pitchFamily="34" charset="0"/>
              </a:rPr>
              <a:t>RIESGO</a:t>
            </a:r>
            <a:r>
              <a:rPr lang="es-MX" dirty="0">
                <a:solidFill>
                  <a:prstClr val="black"/>
                </a:solidFill>
                <a:cs typeface="Calibri" pitchFamily="34" charset="0"/>
              </a:rPr>
              <a:t> mayor </a:t>
            </a:r>
            <a:r>
              <a:rPr lang="es-MX" b="1" dirty="0">
                <a:solidFill>
                  <a:prstClr val="black"/>
                </a:solidFill>
                <a:cs typeface="Calibri" pitchFamily="34" charset="0"/>
              </a:rPr>
              <a:t>RENTABILIDAD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es-MX" dirty="0">
                <a:solidFill>
                  <a:prstClr val="black"/>
                </a:solidFill>
                <a:cs typeface="Calibri" pitchFamily="34" charset="0"/>
              </a:rPr>
              <a:t>A mayor </a:t>
            </a:r>
            <a:r>
              <a:rPr lang="es-MX" b="1" dirty="0">
                <a:solidFill>
                  <a:prstClr val="black"/>
                </a:solidFill>
                <a:cs typeface="Calibri" pitchFamily="34" charset="0"/>
              </a:rPr>
              <a:t>CAPITAL DE TRABAJO </a:t>
            </a:r>
            <a:r>
              <a:rPr lang="es-MX" dirty="0">
                <a:solidFill>
                  <a:prstClr val="black"/>
                </a:solidFill>
                <a:cs typeface="Calibri" pitchFamily="34" charset="0"/>
              </a:rPr>
              <a:t>menor riesgo de ser </a:t>
            </a:r>
            <a:r>
              <a:rPr lang="es-MX" b="1" dirty="0">
                <a:solidFill>
                  <a:prstClr val="black"/>
                </a:solidFill>
                <a:cs typeface="Calibri" pitchFamily="34" charset="0"/>
              </a:rPr>
              <a:t>INSOLVENTE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es-MX" dirty="0">
                <a:solidFill>
                  <a:prstClr val="black"/>
                </a:solidFill>
                <a:cs typeface="Calibri" pitchFamily="34" charset="0"/>
              </a:rPr>
              <a:t>A mayor </a:t>
            </a:r>
            <a:r>
              <a:rPr lang="es-MX" b="1" dirty="0">
                <a:solidFill>
                  <a:prstClr val="black"/>
                </a:solidFill>
                <a:cs typeface="Calibri" pitchFamily="34" charset="0"/>
              </a:rPr>
              <a:t>CAPITAL DE TRABAJO </a:t>
            </a:r>
            <a:r>
              <a:rPr lang="es-MX" dirty="0">
                <a:solidFill>
                  <a:prstClr val="black"/>
                </a:solidFill>
                <a:cs typeface="Calibri" pitchFamily="34" charset="0"/>
              </a:rPr>
              <a:t>mayor </a:t>
            </a:r>
            <a:r>
              <a:rPr lang="es-MX" b="1" dirty="0">
                <a:solidFill>
                  <a:prstClr val="black"/>
                </a:solidFill>
                <a:cs typeface="Calibri" pitchFamily="34" charset="0"/>
              </a:rPr>
              <a:t>LIQUIDEZ</a:t>
            </a:r>
          </a:p>
        </p:txBody>
      </p:sp>
    </p:spTree>
    <p:extLst>
      <p:ext uri="{BB962C8B-B14F-4D97-AF65-F5344CB8AC3E}">
        <p14:creationId xmlns:p14="http://schemas.microsoft.com/office/powerpoint/2010/main" val="702900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627784" y="1233627"/>
            <a:ext cx="4921925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4000" b="1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9BBB59"/>
                </a:solidFill>
                <a:effectLst>
                  <a:glow rad="101600">
                    <a:srgbClr val="FF6699">
                      <a:alpha val="60000"/>
                    </a:srgb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Calibri" pitchFamily="34" charset="0"/>
              </a:rPr>
              <a:t>Recursos a corto plazo</a:t>
            </a:r>
          </a:p>
        </p:txBody>
      </p:sp>
      <p:sp>
        <p:nvSpPr>
          <p:cNvPr id="17411" name="2 CuadroTexto"/>
          <p:cNvSpPr txBox="1">
            <a:spLocks noChangeArrowheads="1"/>
          </p:cNvSpPr>
          <p:nvPr/>
        </p:nvSpPr>
        <p:spPr bwMode="auto">
          <a:xfrm>
            <a:off x="225723" y="1941513"/>
            <a:ext cx="57864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MX" altLang="es-MX" dirty="0">
                <a:solidFill>
                  <a:schemeClr val="bg1"/>
                </a:solidFill>
                <a:latin typeface="+mn-lt"/>
              </a:rPr>
              <a:t>Principales recursos de financiamiento a corto plazo:</a:t>
            </a: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460152173"/>
              </p:ext>
            </p:extLst>
          </p:nvPr>
        </p:nvGraphicFramePr>
        <p:xfrm>
          <a:off x="109814" y="263691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413" name="4 CuadroTexto"/>
          <p:cNvSpPr txBox="1">
            <a:spLocks noChangeArrowheads="1"/>
          </p:cNvSpPr>
          <p:nvPr/>
        </p:nvSpPr>
        <p:spPr bwMode="auto">
          <a:xfrm>
            <a:off x="6012160" y="3535387"/>
            <a:ext cx="2857500" cy="1477328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MX" altLang="es-MX" dirty="0">
                <a:solidFill>
                  <a:prstClr val="black"/>
                </a:solidFill>
                <a:latin typeface="+mn-lt"/>
              </a:rPr>
              <a:t>Estos se utilizan comúnmente para financiar inversiones temporales en activos corrientes</a:t>
            </a:r>
          </a:p>
        </p:txBody>
      </p:sp>
    </p:spTree>
    <p:extLst>
      <p:ext uri="{BB962C8B-B14F-4D97-AF65-F5344CB8AC3E}">
        <p14:creationId xmlns:p14="http://schemas.microsoft.com/office/powerpoint/2010/main" val="129427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CuadroTexto"/>
          <p:cNvSpPr txBox="1">
            <a:spLocks noChangeArrowheads="1"/>
          </p:cNvSpPr>
          <p:nvPr/>
        </p:nvSpPr>
        <p:spPr bwMode="auto">
          <a:xfrm>
            <a:off x="566117" y="2204864"/>
            <a:ext cx="8243887" cy="923330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MX" altLang="es-MX" dirty="0">
                <a:solidFill>
                  <a:prstClr val="black"/>
                </a:solidFill>
                <a:latin typeface="+mn-lt"/>
              </a:rPr>
              <a:t>Al escoger una fuente de financiamiento a corto plazo el administrador financiero estará interesado en los siguientes cinco aspectos de cada contrato:</a:t>
            </a:r>
          </a:p>
        </p:txBody>
      </p:sp>
      <p:sp>
        <p:nvSpPr>
          <p:cNvPr id="18435" name="2 CuadroTexto"/>
          <p:cNvSpPr txBox="1">
            <a:spLocks noChangeArrowheads="1"/>
          </p:cNvSpPr>
          <p:nvPr/>
        </p:nvSpPr>
        <p:spPr bwMode="auto">
          <a:xfrm>
            <a:off x="1158284" y="3284984"/>
            <a:ext cx="7000875" cy="3139321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buFontTx/>
              <a:buAutoNum type="arabicPeriod"/>
            </a:pPr>
            <a:r>
              <a:rPr lang="es-MX" altLang="es-MX" b="1" dirty="0">
                <a:solidFill>
                  <a:prstClr val="black"/>
                </a:solidFill>
                <a:latin typeface="+mn-lt"/>
              </a:rPr>
              <a:t>Costo</a:t>
            </a:r>
            <a:r>
              <a:rPr lang="es-MX" altLang="es-MX" dirty="0">
                <a:solidFill>
                  <a:prstClr val="black"/>
                </a:solidFill>
                <a:latin typeface="+mn-lt"/>
              </a:rPr>
              <a:t>: minimizar el costo financiero expresado a una tasa de interés anual</a:t>
            </a:r>
          </a:p>
          <a:p>
            <a:pPr algn="just" eaLnBrk="1" hangingPunct="1">
              <a:buFontTx/>
              <a:buAutoNum type="arabicPeriod"/>
            </a:pPr>
            <a:r>
              <a:rPr lang="es-MX" altLang="es-MX" b="1" dirty="0">
                <a:solidFill>
                  <a:prstClr val="black"/>
                </a:solidFill>
                <a:latin typeface="+mn-lt"/>
              </a:rPr>
              <a:t>Efecto sobre la clasificación del crédito: </a:t>
            </a:r>
            <a:r>
              <a:rPr lang="es-MX" altLang="es-MX" dirty="0">
                <a:solidFill>
                  <a:prstClr val="black"/>
                </a:solidFill>
                <a:latin typeface="+mn-lt"/>
              </a:rPr>
              <a:t>el crédito pobre limita la disponibilidad y aumenta el costo de financiamiento adicional</a:t>
            </a:r>
          </a:p>
          <a:p>
            <a:pPr algn="just" eaLnBrk="1" hangingPunct="1">
              <a:buFontTx/>
              <a:buAutoNum type="arabicPeriod"/>
            </a:pPr>
            <a:r>
              <a:rPr lang="es-MX" altLang="es-MX" b="1" dirty="0">
                <a:solidFill>
                  <a:prstClr val="black"/>
                </a:solidFill>
                <a:latin typeface="+mn-lt"/>
              </a:rPr>
              <a:t>Confiabilidad y oportunidad: </a:t>
            </a:r>
            <a:r>
              <a:rPr lang="es-MX" altLang="es-MX" dirty="0">
                <a:solidFill>
                  <a:prstClr val="black"/>
                </a:solidFill>
                <a:latin typeface="+mn-lt"/>
              </a:rPr>
              <a:t>que los fondos estén disponibles cuando se necesiten</a:t>
            </a:r>
          </a:p>
          <a:p>
            <a:pPr algn="just" eaLnBrk="1" hangingPunct="1">
              <a:buFontTx/>
              <a:buAutoNum type="arabicPeriod"/>
            </a:pPr>
            <a:r>
              <a:rPr lang="es-MX" altLang="es-MX" b="1" dirty="0">
                <a:solidFill>
                  <a:prstClr val="black"/>
                </a:solidFill>
                <a:latin typeface="+mn-lt"/>
              </a:rPr>
              <a:t>Restricciones: </a:t>
            </a:r>
            <a:r>
              <a:rPr lang="es-MX" altLang="es-MX" dirty="0">
                <a:solidFill>
                  <a:prstClr val="black"/>
                </a:solidFill>
                <a:latin typeface="+mn-lt"/>
              </a:rPr>
              <a:t>incluyen limites en dólares o pesos para dividendos, administración de salarios y gastos de capital</a:t>
            </a:r>
          </a:p>
          <a:p>
            <a:pPr algn="just" eaLnBrk="1" hangingPunct="1">
              <a:buFontTx/>
              <a:buAutoNum type="arabicPeriod"/>
            </a:pPr>
            <a:r>
              <a:rPr lang="es-MX" altLang="es-MX" b="1" dirty="0">
                <a:solidFill>
                  <a:prstClr val="black"/>
                </a:solidFill>
                <a:latin typeface="+mn-lt"/>
              </a:rPr>
              <a:t>Flexibilidad: </a:t>
            </a:r>
            <a:r>
              <a:rPr lang="es-MX" altLang="es-MX" dirty="0">
                <a:solidFill>
                  <a:prstClr val="black"/>
                </a:solidFill>
                <a:latin typeface="+mn-lt"/>
              </a:rPr>
              <a:t>posibilidad de aumentar o disminuir la cantidad de fondos suministrados</a:t>
            </a:r>
          </a:p>
        </p:txBody>
      </p:sp>
    </p:spTree>
    <p:extLst>
      <p:ext uri="{BB962C8B-B14F-4D97-AF65-F5344CB8AC3E}">
        <p14:creationId xmlns:p14="http://schemas.microsoft.com/office/powerpoint/2010/main" val="66542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301024967"/>
              </p:ext>
            </p:extLst>
          </p:nvPr>
        </p:nvGraphicFramePr>
        <p:xfrm>
          <a:off x="251520" y="2133600"/>
          <a:ext cx="490538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459" name="2 CuadroTexto"/>
          <p:cNvSpPr txBox="1">
            <a:spLocks noChangeArrowheads="1"/>
          </p:cNvSpPr>
          <p:nvPr/>
        </p:nvSpPr>
        <p:spPr bwMode="auto">
          <a:xfrm>
            <a:off x="5004048" y="2636912"/>
            <a:ext cx="3857625" cy="2862322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MX" altLang="es-MX" dirty="0">
                <a:solidFill>
                  <a:prstClr val="black"/>
                </a:solidFill>
                <a:latin typeface="+mn-lt"/>
              </a:rPr>
              <a:t>A los proveedores les interesa conocer de sus clientes</a:t>
            </a:r>
            <a:r>
              <a:rPr lang="es-MX" altLang="es-MX" dirty="0" smtClean="0">
                <a:solidFill>
                  <a:prstClr val="black"/>
                </a:solidFill>
                <a:latin typeface="+mn-lt"/>
              </a:rPr>
              <a:t>:</a:t>
            </a:r>
          </a:p>
          <a:p>
            <a:pPr eaLnBrk="1" hangingPunct="1"/>
            <a:endParaRPr lang="es-MX" altLang="es-MX" dirty="0">
              <a:solidFill>
                <a:prstClr val="black"/>
              </a:solidFill>
              <a:latin typeface="+mn-lt"/>
            </a:endParaRPr>
          </a:p>
          <a:p>
            <a:pPr eaLnBrk="1" hangingPunct="1">
              <a:buFont typeface="Arial" charset="0"/>
              <a:buChar char="•"/>
            </a:pPr>
            <a:r>
              <a:rPr lang="es-MX" altLang="es-MX" dirty="0">
                <a:solidFill>
                  <a:prstClr val="black"/>
                </a:solidFill>
                <a:latin typeface="+mn-lt"/>
              </a:rPr>
              <a:t>Su capacidad de venta</a:t>
            </a:r>
          </a:p>
          <a:p>
            <a:pPr eaLnBrk="1" hangingPunct="1">
              <a:buFont typeface="Arial" charset="0"/>
              <a:buChar char="•"/>
            </a:pPr>
            <a:r>
              <a:rPr lang="es-MX" altLang="es-MX" dirty="0">
                <a:solidFill>
                  <a:prstClr val="black"/>
                </a:solidFill>
                <a:latin typeface="+mn-lt"/>
              </a:rPr>
              <a:t>Su capacidad de producción</a:t>
            </a:r>
          </a:p>
          <a:p>
            <a:pPr eaLnBrk="1" hangingPunct="1">
              <a:buFont typeface="Arial" charset="0"/>
              <a:buChar char="•"/>
            </a:pPr>
            <a:r>
              <a:rPr lang="es-MX" altLang="es-MX" dirty="0">
                <a:solidFill>
                  <a:prstClr val="black"/>
                </a:solidFill>
                <a:latin typeface="+mn-lt"/>
              </a:rPr>
              <a:t>Su capacidad de </a:t>
            </a:r>
            <a:r>
              <a:rPr lang="es-MX" altLang="es-MX" dirty="0" smtClean="0">
                <a:solidFill>
                  <a:prstClr val="black"/>
                </a:solidFill>
                <a:latin typeface="+mn-lt"/>
              </a:rPr>
              <a:t>pago</a:t>
            </a:r>
          </a:p>
          <a:p>
            <a:pPr eaLnBrk="1" hangingPunct="1">
              <a:buFont typeface="Arial" charset="0"/>
              <a:buChar char="•"/>
            </a:pPr>
            <a:endParaRPr lang="es-MX" altLang="es-MX" dirty="0">
              <a:solidFill>
                <a:prstClr val="black"/>
              </a:solidFill>
              <a:latin typeface="+mn-lt"/>
            </a:endParaRPr>
          </a:p>
          <a:p>
            <a:pPr eaLnBrk="1" hangingPunct="1"/>
            <a:r>
              <a:rPr lang="es-MX" altLang="es-MX" dirty="0">
                <a:solidFill>
                  <a:prstClr val="black"/>
                </a:solidFill>
                <a:latin typeface="+mn-lt"/>
              </a:rPr>
              <a:t>      Si se les puede vender</a:t>
            </a:r>
          </a:p>
          <a:p>
            <a:pPr eaLnBrk="1" hangingPunct="1"/>
            <a:r>
              <a:rPr lang="es-MX" altLang="es-MX" dirty="0">
                <a:solidFill>
                  <a:prstClr val="black"/>
                </a:solidFill>
                <a:latin typeface="+mn-lt"/>
              </a:rPr>
              <a:t>      Cuanto se les puede vender</a:t>
            </a:r>
          </a:p>
          <a:p>
            <a:pPr eaLnBrk="1" hangingPunct="1"/>
            <a:r>
              <a:rPr lang="es-MX" altLang="es-MX" dirty="0">
                <a:solidFill>
                  <a:prstClr val="black"/>
                </a:solidFill>
                <a:latin typeface="+mn-lt"/>
              </a:rPr>
              <a:t>      Cuando pueden pagar</a:t>
            </a:r>
          </a:p>
        </p:txBody>
      </p:sp>
    </p:spTree>
    <p:extLst>
      <p:ext uri="{BB962C8B-B14F-4D97-AF65-F5344CB8AC3E}">
        <p14:creationId xmlns:p14="http://schemas.microsoft.com/office/powerpoint/2010/main" val="67428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Marcador de texto"/>
          <p:cNvSpPr txBox="1">
            <a:spLocks/>
          </p:cNvSpPr>
          <p:nvPr/>
        </p:nvSpPr>
        <p:spPr>
          <a:xfrm>
            <a:off x="0" y="3671200"/>
            <a:ext cx="2917002" cy="141264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spcBef>
                <a:spcPts val="700"/>
              </a:spcBef>
              <a:buClr>
                <a:srgbClr val="C0504D"/>
              </a:buClr>
              <a:buSzPct val="60000"/>
              <a:defRPr/>
            </a:pPr>
            <a:endParaRPr lang="es-ES" sz="2000" b="1" spc="150" dirty="0">
              <a:ln w="11430"/>
              <a:solidFill>
                <a:prstClr val="black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cs typeface="Arial" pitchFamily="34" charset="0"/>
            </a:endParaRPr>
          </a:p>
          <a:p>
            <a:pPr algn="ctr">
              <a:spcBef>
                <a:spcPts val="700"/>
              </a:spcBef>
              <a:buClr>
                <a:srgbClr val="C0504D"/>
              </a:buClr>
              <a:buSzPct val="60000"/>
              <a:defRPr/>
            </a:pPr>
            <a:r>
              <a:rPr lang="es-ES" sz="2000" b="1" spc="150" dirty="0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pitchFamily="34" charset="0"/>
              </a:rPr>
              <a:t>EFECTIVO DISPONIBLE EN CAJA Y BANCOS</a:t>
            </a:r>
          </a:p>
        </p:txBody>
      </p:sp>
      <p:sp>
        <p:nvSpPr>
          <p:cNvPr id="7" name="6 Elipse"/>
          <p:cNvSpPr/>
          <p:nvPr/>
        </p:nvSpPr>
        <p:spPr>
          <a:xfrm>
            <a:off x="6164988" y="1556791"/>
            <a:ext cx="2952328" cy="201622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C0504D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ES EL DINERO  DISPONIBLE EN EFECTIVO.</a:t>
            </a:r>
          </a:p>
        </p:txBody>
      </p:sp>
      <p:sp>
        <p:nvSpPr>
          <p:cNvPr id="11" name="10 Elipse"/>
          <p:cNvSpPr/>
          <p:nvPr/>
        </p:nvSpPr>
        <p:spPr>
          <a:xfrm>
            <a:off x="4211960" y="2716843"/>
            <a:ext cx="2808312" cy="244827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Que tiene una empresa en caja, o  cuenta de cheques.</a:t>
            </a:r>
          </a:p>
        </p:txBody>
      </p:sp>
      <p:sp>
        <p:nvSpPr>
          <p:cNvPr id="13" name="12 Flecha derecha"/>
          <p:cNvSpPr/>
          <p:nvPr/>
        </p:nvSpPr>
        <p:spPr>
          <a:xfrm rot="21020221">
            <a:off x="3101459" y="3978174"/>
            <a:ext cx="1032858" cy="75596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b="1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4" name="13 Elipse"/>
          <p:cNvSpPr/>
          <p:nvPr/>
        </p:nvSpPr>
        <p:spPr>
          <a:xfrm>
            <a:off x="5796136" y="4815459"/>
            <a:ext cx="2952328" cy="201622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C0504D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Para el desarrollo normal de sus operaciones.</a:t>
            </a:r>
          </a:p>
        </p:txBody>
      </p:sp>
    </p:spTree>
    <p:extLst>
      <p:ext uri="{BB962C8B-B14F-4D97-AF65-F5344CB8AC3E}">
        <p14:creationId xmlns:p14="http://schemas.microsoft.com/office/powerpoint/2010/main" val="60969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85265" y="1700808"/>
            <a:ext cx="8229600" cy="1143000"/>
          </a:xfrm>
        </p:spPr>
        <p:txBody>
          <a:bodyPr>
            <a:noAutofit/>
          </a:bodyPr>
          <a:lstStyle/>
          <a:p>
            <a:r>
              <a:rPr lang="es-MX" sz="4000" dirty="0" smtClean="0">
                <a:cs typeface="Arial" pitchFamily="34" charset="0"/>
              </a:rPr>
              <a:t>Fundamentals of Financial </a:t>
            </a:r>
            <a:r>
              <a:rPr lang="es-MX" sz="4000" dirty="0">
                <a:cs typeface="Arial" pitchFamily="34" charset="0"/>
              </a:rPr>
              <a:t>M</a:t>
            </a:r>
            <a:r>
              <a:rPr lang="es-MX" sz="4000" dirty="0" smtClean="0">
                <a:cs typeface="Arial" pitchFamily="34" charset="0"/>
              </a:rPr>
              <a:t>anagement</a:t>
            </a:r>
            <a:endParaRPr lang="es-CO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852936"/>
            <a:ext cx="8229600" cy="3456384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es-MX" sz="2800" dirty="0" smtClean="0">
                <a:cs typeface="Arial" pitchFamily="34" charset="0"/>
              </a:rPr>
              <a:t>ABTRACT</a:t>
            </a:r>
          </a:p>
          <a:p>
            <a:pPr algn="just"/>
            <a:r>
              <a:rPr lang="en-US" sz="2400" dirty="0" smtClean="0">
                <a:cs typeface="Arial" pitchFamily="34" charset="0"/>
              </a:rPr>
              <a:t>Students will understand the basics of finance and the role they have in organizations through analysis, procurement, management and administration of funds.</a:t>
            </a:r>
            <a:endParaRPr lang="es-MX" sz="2400" dirty="0" smtClean="0">
              <a:cs typeface="Arial" pitchFamily="34" charset="0"/>
            </a:endParaRPr>
          </a:p>
          <a:p>
            <a:pPr algn="just"/>
            <a:r>
              <a:rPr lang="en-US" sz="2400" dirty="0" smtClean="0">
                <a:cs typeface="Arial" pitchFamily="34" charset="0"/>
              </a:rPr>
              <a:t>The goal is to present the finances and the functional structure of organizations.</a:t>
            </a:r>
          </a:p>
          <a:p>
            <a:pPr algn="just"/>
            <a:endParaRPr lang="en-US" sz="2400" dirty="0" smtClean="0">
              <a:cs typeface="Arial" pitchFamily="34" charset="0"/>
            </a:endParaRPr>
          </a:p>
          <a:p>
            <a:pPr algn="just">
              <a:buNone/>
            </a:pPr>
            <a:r>
              <a:rPr lang="en-US" sz="2800" dirty="0" smtClean="0">
                <a:cs typeface="Arial" pitchFamily="34" charset="0"/>
              </a:rPr>
              <a:t>KEYWORDS: </a:t>
            </a:r>
            <a:r>
              <a:rPr lang="en-US" sz="2400" dirty="0" smtClean="0">
                <a:cs typeface="Arial" pitchFamily="34" charset="0"/>
              </a:rPr>
              <a:t>Risk, solvency, liquidity and profitability</a:t>
            </a:r>
            <a:endParaRPr lang="es-MX" sz="2400" dirty="0" smtClean="0">
              <a:cs typeface="Arial" pitchFamily="34" charset="0"/>
            </a:endParaRPr>
          </a:p>
          <a:p>
            <a:pPr algn="just"/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259741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Esquina doblada"/>
          <p:cNvSpPr/>
          <p:nvPr/>
        </p:nvSpPr>
        <p:spPr>
          <a:xfrm>
            <a:off x="1883428" y="3356992"/>
            <a:ext cx="6264275" cy="1368425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endParaRPr lang="es-MX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es-MX" dirty="0">
                <a:solidFill>
                  <a:prstClr val="black"/>
                </a:solidFill>
                <a:cs typeface="Arial" pitchFamily="34" charset="0"/>
              </a:rPr>
              <a:t>Es su manejo adecuado para pagar normalmente los pasivos y erogaciones imprevistos.</a:t>
            </a:r>
          </a:p>
        </p:txBody>
      </p:sp>
      <p:cxnSp>
        <p:nvCxnSpPr>
          <p:cNvPr id="4" name="3 Conector recto de flecha"/>
          <p:cNvCxnSpPr/>
          <p:nvPr/>
        </p:nvCxnSpPr>
        <p:spPr>
          <a:xfrm>
            <a:off x="5076553" y="4726849"/>
            <a:ext cx="0" cy="503237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4 Esquina doblada"/>
          <p:cNvSpPr/>
          <p:nvPr/>
        </p:nvSpPr>
        <p:spPr>
          <a:xfrm>
            <a:off x="2484165" y="5315450"/>
            <a:ext cx="5184775" cy="936625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es-MX" dirty="0">
                <a:solidFill>
                  <a:prstClr val="black"/>
                </a:solidFill>
                <a:cs typeface="Arial" pitchFamily="34" charset="0"/>
              </a:rPr>
              <a:t>Así como para reducir el riesgo  de una crisis de LIQUIDEZ.</a:t>
            </a:r>
          </a:p>
        </p:txBody>
      </p:sp>
      <p:sp>
        <p:nvSpPr>
          <p:cNvPr id="13" name="12 Esquina doblada"/>
          <p:cNvSpPr/>
          <p:nvPr/>
        </p:nvSpPr>
        <p:spPr>
          <a:xfrm>
            <a:off x="1847206" y="1484784"/>
            <a:ext cx="6264696" cy="1440408"/>
          </a:xfrm>
          <a:prstGeom prst="foldedCorne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s-MX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Arial" pitchFamily="34" charset="0"/>
              </a:rPr>
              <a:t>OBJETIVO DE LA ADMINISTRACION FIANCIERA DEL EFECTIVO EN CAJA Y BANCOS</a:t>
            </a:r>
          </a:p>
        </p:txBody>
      </p:sp>
      <p:cxnSp>
        <p:nvCxnSpPr>
          <p:cNvPr id="8" name="7 Conector recto de flecha"/>
          <p:cNvCxnSpPr/>
          <p:nvPr/>
        </p:nvCxnSpPr>
        <p:spPr>
          <a:xfrm flipH="1">
            <a:off x="5015565" y="2925192"/>
            <a:ext cx="0" cy="431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039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597774689"/>
              </p:ext>
            </p:extLst>
          </p:nvPr>
        </p:nvGraphicFramePr>
        <p:xfrm>
          <a:off x="1043608" y="1988840"/>
          <a:ext cx="734481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3" name="2 Conector recto"/>
          <p:cNvCxnSpPr/>
          <p:nvPr/>
        </p:nvCxnSpPr>
        <p:spPr>
          <a:xfrm>
            <a:off x="2051720" y="5284828"/>
            <a:ext cx="324036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744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6" name="9 CuadroTexto"/>
          <p:cNvSpPr txBox="1">
            <a:spLocks noChangeArrowheads="1"/>
          </p:cNvSpPr>
          <p:nvPr/>
        </p:nvSpPr>
        <p:spPr bwMode="auto">
          <a:xfrm>
            <a:off x="1043608" y="2102941"/>
            <a:ext cx="3960440" cy="646331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MX" altLang="es-MX" sz="3600" b="1" dirty="0">
                <a:solidFill>
                  <a:prstClr val="black"/>
                </a:solidFill>
                <a:latin typeface="+mn-lt"/>
              </a:rPr>
              <a:t>EJEMPLO</a:t>
            </a:r>
          </a:p>
        </p:txBody>
      </p:sp>
      <p:sp>
        <p:nvSpPr>
          <p:cNvPr id="10" name="4 Rectángulo"/>
          <p:cNvSpPr>
            <a:spLocks noChangeArrowheads="1"/>
          </p:cNvSpPr>
          <p:nvPr/>
        </p:nvSpPr>
        <p:spPr bwMode="auto">
          <a:xfrm>
            <a:off x="1043608" y="3356992"/>
            <a:ext cx="4572000" cy="1200329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MX" altLang="es-MX" sz="2400" dirty="0">
                <a:solidFill>
                  <a:prstClr val="black"/>
                </a:solidFill>
                <a:latin typeface="Calibri" pitchFamily="34" charset="0"/>
              </a:rPr>
              <a:t>DAE    6,000,000   </a:t>
            </a:r>
            <a:endParaRPr lang="es-MX" altLang="es-MX" sz="2400" b="1" dirty="0">
              <a:solidFill>
                <a:prstClr val="black"/>
              </a:solidFill>
              <a:latin typeface="Calibri" pitchFamily="34" charset="0"/>
            </a:endParaRPr>
          </a:p>
          <a:p>
            <a:pPr eaLnBrk="1" hangingPunct="1"/>
            <a:r>
              <a:rPr lang="es-MX" altLang="es-MX" sz="2400" dirty="0">
                <a:solidFill>
                  <a:prstClr val="black"/>
                </a:solidFill>
                <a:latin typeface="Calibri" pitchFamily="34" charset="0"/>
              </a:rPr>
              <a:t>SAE     2,000,000   </a:t>
            </a:r>
            <a:endParaRPr lang="es-MX" altLang="es-MX" sz="2400" b="1" dirty="0">
              <a:solidFill>
                <a:prstClr val="black"/>
              </a:solidFill>
              <a:latin typeface="Calibri" pitchFamily="34" charset="0"/>
            </a:endParaRPr>
          </a:p>
          <a:p>
            <a:pPr eaLnBrk="1" hangingPunct="1"/>
            <a:endParaRPr lang="es-MX" altLang="es-MX" sz="2400" dirty="0">
              <a:solidFill>
                <a:prstClr val="black"/>
              </a:solidFill>
              <a:latin typeface="Gill Sans MT" pitchFamily="34" charset="0"/>
            </a:endParaRPr>
          </a:p>
        </p:txBody>
      </p:sp>
      <p:sp>
        <p:nvSpPr>
          <p:cNvPr id="11" name="7 Rectángulo"/>
          <p:cNvSpPr>
            <a:spLocks noChangeArrowheads="1"/>
          </p:cNvSpPr>
          <p:nvPr/>
        </p:nvSpPr>
        <p:spPr bwMode="auto">
          <a:xfrm>
            <a:off x="3909149" y="3356992"/>
            <a:ext cx="45720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MX" altLang="es-MX" dirty="0">
                <a:solidFill>
                  <a:prstClr val="black"/>
                </a:solidFill>
                <a:latin typeface="Calibri" pitchFamily="34" charset="0"/>
              </a:rPr>
              <a:t>RC = 6  = 3</a:t>
            </a:r>
          </a:p>
          <a:p>
            <a:pPr eaLnBrk="1" hangingPunct="1"/>
            <a:r>
              <a:rPr lang="es-MX" altLang="es-MX" dirty="0">
                <a:solidFill>
                  <a:prstClr val="black"/>
                </a:solidFill>
                <a:latin typeface="Calibri" pitchFamily="34" charset="0"/>
              </a:rPr>
              <a:t>         2</a:t>
            </a:r>
          </a:p>
          <a:p>
            <a:pPr eaLnBrk="1" hangingPunct="1"/>
            <a:endParaRPr lang="es-MX" altLang="es-MX" sz="1600" dirty="0">
              <a:solidFill>
                <a:prstClr val="black"/>
              </a:solidFill>
              <a:latin typeface="Calibri" pitchFamily="34" charset="0"/>
            </a:endParaRPr>
          </a:p>
        </p:txBody>
      </p:sp>
      <p:cxnSp>
        <p:nvCxnSpPr>
          <p:cNvPr id="13" name="12 Conector recto"/>
          <p:cNvCxnSpPr/>
          <p:nvPr/>
        </p:nvCxnSpPr>
        <p:spPr>
          <a:xfrm>
            <a:off x="2015716" y="3809230"/>
            <a:ext cx="118813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4247964" y="3698381"/>
            <a:ext cx="50405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85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 redondeado"/>
          <p:cNvSpPr/>
          <p:nvPr/>
        </p:nvSpPr>
        <p:spPr>
          <a:xfrm>
            <a:off x="251520" y="3416449"/>
            <a:ext cx="8001088" cy="307183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s-ES" sz="2000" dirty="0">
                <a:solidFill>
                  <a:prstClr val="black"/>
                </a:solidFill>
              </a:rPr>
              <a:t>Es el mínimo de efectivo en caja y bancos que necesita una empresa para el desarrollo normal de sus operaciones mas un porcentaje adicional para imprevistos denominado </a:t>
            </a:r>
            <a:r>
              <a:rPr lang="es-ES" sz="2000" b="1" dirty="0">
                <a:solidFill>
                  <a:prstClr val="black"/>
                </a:solidFill>
              </a:rPr>
              <a:t>colchón financiero.</a:t>
            </a:r>
          </a:p>
        </p:txBody>
      </p:sp>
      <p:sp>
        <p:nvSpPr>
          <p:cNvPr id="7" name="6 Terminador"/>
          <p:cNvSpPr/>
          <p:nvPr/>
        </p:nvSpPr>
        <p:spPr>
          <a:xfrm>
            <a:off x="1422560" y="1844824"/>
            <a:ext cx="4679950" cy="1571625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3500" b="1" dirty="0">
                <a:solidFill>
                  <a:prstClr val="black"/>
                </a:solidFill>
              </a:rPr>
              <a:t>NIVEL DE FONDOS</a:t>
            </a:r>
          </a:p>
        </p:txBody>
      </p:sp>
    </p:spTree>
    <p:extLst>
      <p:ext uri="{BB962C8B-B14F-4D97-AF65-F5344CB8AC3E}">
        <p14:creationId xmlns:p14="http://schemas.microsoft.com/office/powerpoint/2010/main" val="141157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1801549825"/>
              </p:ext>
            </p:extLst>
          </p:nvPr>
        </p:nvGraphicFramePr>
        <p:xfrm>
          <a:off x="1026362" y="1769581"/>
          <a:ext cx="7573512" cy="4056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9" name="8 Conector recto"/>
          <p:cNvCxnSpPr/>
          <p:nvPr/>
        </p:nvCxnSpPr>
        <p:spPr>
          <a:xfrm>
            <a:off x="4741679" y="5445224"/>
            <a:ext cx="50482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>
            <a:off x="4813117" y="5085184"/>
            <a:ext cx="43338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581" name="14 CuadroTexto"/>
          <p:cNvSpPr txBox="1">
            <a:spLocks noChangeArrowheads="1"/>
          </p:cNvSpPr>
          <p:nvPr/>
        </p:nvSpPr>
        <p:spPr bwMode="auto">
          <a:xfrm>
            <a:off x="2925297" y="5851916"/>
            <a:ext cx="41036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MX" altLang="es-MX" sz="2000" b="1" dirty="0">
                <a:solidFill>
                  <a:prstClr val="black"/>
                </a:solidFill>
                <a:latin typeface="Calibri" pitchFamily="34" charset="0"/>
              </a:rPr>
              <a:t>CFE = Costos fijos de efectivo</a:t>
            </a:r>
          </a:p>
          <a:p>
            <a:pPr eaLnBrk="1" hangingPunct="1"/>
            <a:r>
              <a:rPr lang="es-MX" altLang="es-MX" sz="2000" b="1" dirty="0">
                <a:solidFill>
                  <a:prstClr val="black"/>
                </a:solidFill>
                <a:latin typeface="Calibri" pitchFamily="34" charset="0"/>
              </a:rPr>
              <a:t>CVE = Costos variables de efectivo</a:t>
            </a:r>
          </a:p>
          <a:p>
            <a:pPr eaLnBrk="1" hangingPunct="1"/>
            <a:r>
              <a:rPr lang="es-MX" altLang="es-MX" sz="2000" b="1" dirty="0">
                <a:solidFill>
                  <a:prstClr val="black"/>
                </a:solidFill>
                <a:latin typeface="Calibri" pitchFamily="34" charset="0"/>
              </a:rPr>
              <a:t>VN   = Ventas netas</a:t>
            </a:r>
          </a:p>
        </p:txBody>
      </p:sp>
    </p:spTree>
    <p:extLst>
      <p:ext uri="{BB962C8B-B14F-4D97-AF65-F5344CB8AC3E}">
        <p14:creationId xmlns:p14="http://schemas.microsoft.com/office/powerpoint/2010/main" val="1272517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883608" y="2492896"/>
            <a:ext cx="7497763" cy="1143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MX" sz="7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EJEMPLO 1</a:t>
            </a:r>
            <a:endParaRPr lang="es-MX" sz="72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70" b="100000" l="372" r="977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861048"/>
            <a:ext cx="256222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273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1644650" y="1412875"/>
            <a:ext cx="7499350" cy="5329238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marL="82296" indent="0" eaLnBrk="1" fontAlgn="auto" hangingPunct="1">
              <a:spcAft>
                <a:spcPts val="0"/>
              </a:spcAft>
              <a:buNone/>
              <a:defRPr/>
            </a:pPr>
            <a:endParaRPr lang="es-MX" sz="2600" b="1" dirty="0">
              <a:latin typeface="Calibri" pitchFamily="34" charset="0"/>
            </a:endParaRPr>
          </a:p>
          <a:p>
            <a:pPr marL="82296" indent="0" eaLnBrk="1" fontAlgn="auto" hangingPunct="1">
              <a:spcAft>
                <a:spcPts val="0"/>
              </a:spcAft>
              <a:buNone/>
              <a:defRPr/>
            </a:pPr>
            <a:r>
              <a:rPr lang="es-MX" sz="2000" dirty="0" smtClean="0">
                <a:latin typeface="Calibri" pitchFamily="34" charset="0"/>
              </a:rPr>
              <a:t>Si una empresa tiene costos fijos en efectivo por $50,000 y costos variables en efectivo de $100,000 y ventas en efectivo de $200,000. ¿Cuál será su punto de equilibrio?</a:t>
            </a:r>
          </a:p>
          <a:p>
            <a:pPr marL="82296" indent="0" eaLnBrk="1" fontAlgn="auto" hangingPunct="1">
              <a:spcAft>
                <a:spcPts val="0"/>
              </a:spcAft>
              <a:buNone/>
              <a:defRPr/>
            </a:pPr>
            <a:endParaRPr lang="es-MX" sz="2000" dirty="0" smtClean="0">
              <a:latin typeface="Calibri" pitchFamily="34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s-MX" sz="2000" dirty="0" smtClean="0">
              <a:latin typeface="Calibri" pitchFamily="34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s-MX" sz="2000" dirty="0" smtClean="0">
                <a:latin typeface="Calibri" pitchFamily="34" charset="0"/>
              </a:rPr>
              <a:t> PE=      50,000           = 50,000 = </a:t>
            </a:r>
            <a:r>
              <a:rPr lang="es-MX" sz="2000" b="1" dirty="0" smtClean="0">
                <a:latin typeface="Calibri" pitchFamily="34" charset="0"/>
              </a:rPr>
              <a:t>100,000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s-MX" sz="2000" dirty="0" smtClean="0">
                <a:latin typeface="Calibri" pitchFamily="34" charset="0"/>
              </a:rPr>
              <a:t>        1- 100,000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s-MX" sz="2000" dirty="0" smtClean="0">
                <a:latin typeface="Calibri" pitchFamily="34" charset="0"/>
              </a:rPr>
              <a:t>             200,000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s-MX" sz="2000" b="1" dirty="0" smtClean="0">
              <a:latin typeface="Calibri" pitchFamily="34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s-MX" sz="2000" b="1" dirty="0" smtClean="0">
                <a:latin typeface="Calibri" pitchFamily="34" charset="0"/>
              </a:rPr>
              <a:t>COMPROBACIÓN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s-MX" sz="2000" dirty="0" smtClean="0">
              <a:latin typeface="Calibri" pitchFamily="34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s-MX" sz="2000" dirty="0" smtClean="0">
                <a:latin typeface="Calibri" pitchFamily="34" charset="0"/>
              </a:rPr>
              <a:t>-Ingresos en efectivo                100,000    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s-MX" sz="2000" dirty="0" smtClean="0">
                <a:latin typeface="Calibri" pitchFamily="34" charset="0"/>
              </a:rPr>
              <a:t>Egresos en efectivo         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s-MX" sz="2000" dirty="0" smtClean="0">
                <a:latin typeface="Calibri" pitchFamily="34" charset="0"/>
              </a:rPr>
              <a:t>-Costos variables (50%)            50,000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s-MX" sz="2000" b="1" dirty="0" smtClean="0">
                <a:latin typeface="Calibri" pitchFamily="34" charset="0"/>
              </a:rPr>
              <a:t>Margen del efectivo                 50,000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s-MX" sz="2000" dirty="0" smtClean="0">
                <a:latin typeface="Calibri" pitchFamily="34" charset="0"/>
              </a:rPr>
              <a:t>-Costos fijos                                 50,000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s-MX" sz="2000" b="1" dirty="0" smtClean="0">
                <a:latin typeface="Calibri" pitchFamily="34" charset="0"/>
              </a:rPr>
              <a:t>Saldos de efectivo                          0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s-MX" sz="2000" b="1" dirty="0" smtClean="0">
              <a:latin typeface="Calibri" pitchFamily="34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s-MX" sz="2000" b="1" dirty="0" smtClean="0">
              <a:latin typeface="Calibri" pitchFamily="34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s-MX" sz="2000" b="1" dirty="0" smtClean="0">
              <a:latin typeface="Calibri" pitchFamily="34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s-MX" sz="2000" dirty="0" smtClean="0">
              <a:latin typeface="Calibri" pitchFamily="34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s-MX" sz="2000" dirty="0" smtClean="0">
              <a:latin typeface="Calibri" pitchFamily="34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s-MX" sz="2000" dirty="0" smtClean="0">
              <a:latin typeface="Calibri" pitchFamily="34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s-MX" sz="2000" dirty="0" smtClean="0">
              <a:latin typeface="Calibri" pitchFamily="34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s-MX" sz="2000" dirty="0">
              <a:latin typeface="Calibri" pitchFamily="34" charset="0"/>
            </a:endParaRPr>
          </a:p>
        </p:txBody>
      </p:sp>
      <p:cxnSp>
        <p:nvCxnSpPr>
          <p:cNvPr id="5" name="4 Conector recto"/>
          <p:cNvCxnSpPr/>
          <p:nvPr/>
        </p:nvCxnSpPr>
        <p:spPr>
          <a:xfrm>
            <a:off x="2411759" y="3356992"/>
            <a:ext cx="93662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>
            <a:off x="2411758" y="3645024"/>
            <a:ext cx="93662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>
            <a:off x="4468454" y="5661248"/>
            <a:ext cx="100806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>
            <a:off x="4427539" y="6021288"/>
            <a:ext cx="100806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282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81114476"/>
              </p:ext>
            </p:extLst>
          </p:nvPr>
        </p:nvGraphicFramePr>
        <p:xfrm>
          <a:off x="395536" y="2924944"/>
          <a:ext cx="8568952" cy="3616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Rectángulo"/>
          <p:cNvSpPr/>
          <p:nvPr/>
        </p:nvSpPr>
        <p:spPr>
          <a:xfrm>
            <a:off x="1691680" y="1923754"/>
            <a:ext cx="6677021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4000" b="1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9BBB59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Calibri" pitchFamily="34" charset="0"/>
              </a:rPr>
              <a:t>Manejo financiero del efectivo</a:t>
            </a:r>
          </a:p>
        </p:txBody>
      </p:sp>
    </p:spTree>
    <p:extLst>
      <p:ext uri="{BB962C8B-B14F-4D97-AF65-F5344CB8AC3E}">
        <p14:creationId xmlns:p14="http://schemas.microsoft.com/office/powerpoint/2010/main" val="42089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895526066"/>
              </p:ext>
            </p:extLst>
          </p:nvPr>
        </p:nvGraphicFramePr>
        <p:xfrm>
          <a:off x="683568" y="2348880"/>
          <a:ext cx="7632848" cy="3919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3795" name="Picture 2" descr="http://us.123rf.com/400wm/400/400/plrang/plrang0912/plrang091200004/6121079-dibujos-animados-personas-trabajando-juntos-para-lograr-el-efecto-deseado-negocio--metafora-grupo-de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031" b="89844" l="6750" r="94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316" y="3212976"/>
            <a:ext cx="1958975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979712" y="1700808"/>
            <a:ext cx="6690871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4000" b="1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9BBB59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Calibri" pitchFamily="34" charset="0"/>
              </a:rPr>
              <a:t>Métodos de análisis financiero</a:t>
            </a:r>
          </a:p>
        </p:txBody>
      </p:sp>
    </p:spTree>
    <p:extLst>
      <p:ext uri="{BB962C8B-B14F-4D97-AF65-F5344CB8AC3E}">
        <p14:creationId xmlns:p14="http://schemas.microsoft.com/office/powerpoint/2010/main" val="240148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40008276"/>
              </p:ext>
            </p:extLst>
          </p:nvPr>
        </p:nvGraphicFramePr>
        <p:xfrm>
          <a:off x="1403648" y="1412776"/>
          <a:ext cx="6336704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38397519"/>
              </p:ext>
            </p:extLst>
          </p:nvPr>
        </p:nvGraphicFramePr>
        <p:xfrm>
          <a:off x="1403648" y="4005064"/>
          <a:ext cx="6120680" cy="2420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91750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 bwMode="black">
          <a:xfrm>
            <a:off x="500034" y="1928802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es-CO" sz="3500" dirty="0" smtClean="0"/>
              <a:t>Resumen</a:t>
            </a:r>
            <a:r>
              <a:rPr lang="es-CO" dirty="0" smtClean="0"/>
              <a:t>: </a:t>
            </a:r>
          </a:p>
          <a:p>
            <a:pPr marL="0" indent="0" algn="just">
              <a:buNone/>
            </a:pPr>
            <a:r>
              <a:rPr lang="es-CO" sz="2500" dirty="0" smtClean="0"/>
              <a:t>Los estudiantes comprenderán los conceptos básicos de las finanzas y el papel que tienen en las organizaciones a través del análisis, la adquisición, gestión y administración de fondos.</a:t>
            </a:r>
          </a:p>
          <a:p>
            <a:pPr marL="0" indent="0" algn="just">
              <a:buNone/>
            </a:pPr>
            <a:r>
              <a:rPr lang="es-CO" sz="2500" dirty="0" smtClean="0"/>
              <a:t>El objetivo es presentar las finanzas y la estructura funcional de las organizaciones.</a:t>
            </a:r>
          </a:p>
          <a:p>
            <a:pPr marL="0" indent="0" algn="just">
              <a:buNone/>
            </a:pPr>
            <a:r>
              <a:rPr lang="es-CO" sz="3500" dirty="0" smtClean="0"/>
              <a:t>Palabras clave</a:t>
            </a:r>
            <a:r>
              <a:rPr lang="es-CO" dirty="0" smtClean="0"/>
              <a:t>: </a:t>
            </a:r>
            <a:r>
              <a:rPr lang="es-CO" sz="3500" dirty="0" smtClean="0"/>
              <a:t>Riesgos, solvencia, liquidez y rentabilidad</a:t>
            </a:r>
            <a:endParaRPr lang="es-CO" sz="3500" dirty="0"/>
          </a:p>
        </p:txBody>
      </p:sp>
    </p:spTree>
    <p:extLst>
      <p:ext uri="{BB962C8B-B14F-4D97-AF65-F5344CB8AC3E}">
        <p14:creationId xmlns:p14="http://schemas.microsoft.com/office/powerpoint/2010/main" val="374152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109624035"/>
              </p:ext>
            </p:extLst>
          </p:nvPr>
        </p:nvGraphicFramePr>
        <p:xfrm>
          <a:off x="1259632" y="2492896"/>
          <a:ext cx="6840760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1634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1 Título"/>
          <p:cNvSpPr>
            <a:spLocks noGrp="1"/>
          </p:cNvSpPr>
          <p:nvPr>
            <p:ph type="ctrTitle"/>
          </p:nvPr>
        </p:nvSpPr>
        <p:spPr>
          <a:xfrm>
            <a:off x="1403648" y="1844824"/>
            <a:ext cx="7345363" cy="1470025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s-MX" dirty="0" smtClean="0">
                <a:latin typeface="+mn-lt"/>
              </a:rPr>
              <a:t> ADMON. FINANCIERA DE TESORERIA.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907704" y="4293096"/>
            <a:ext cx="6400800" cy="1600200"/>
          </a:xfr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s-MX" sz="3600" dirty="0" smtClean="0">
                <a:solidFill>
                  <a:schemeClr val="tx1"/>
                </a:solidFill>
                <a:cs typeface="Calibri" pitchFamily="34" charset="0"/>
              </a:rPr>
              <a:t>Es la parte de la administración financiera del capital de trabajo.</a:t>
            </a:r>
            <a:endParaRPr lang="es-MX" sz="3600" dirty="0">
              <a:solidFill>
                <a:schemeClr val="tx1"/>
              </a:solidFill>
              <a:cs typeface="Calibri" pitchFamily="34" charset="0"/>
            </a:endParaRPr>
          </a:p>
        </p:txBody>
      </p:sp>
      <p:sp>
        <p:nvSpPr>
          <p:cNvPr id="2" name="1 Flecha derecha"/>
          <p:cNvSpPr/>
          <p:nvPr/>
        </p:nvSpPr>
        <p:spPr>
          <a:xfrm rot="5400000">
            <a:off x="4841674" y="3483006"/>
            <a:ext cx="900100" cy="792088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40459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461521469"/>
              </p:ext>
            </p:extLst>
          </p:nvPr>
        </p:nvGraphicFramePr>
        <p:xfrm>
          <a:off x="1043608" y="1877763"/>
          <a:ext cx="727280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521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551261537"/>
              </p:ext>
            </p:extLst>
          </p:nvPr>
        </p:nvGraphicFramePr>
        <p:xfrm>
          <a:off x="755576" y="1772816"/>
          <a:ext cx="777686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323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Título"/>
          <p:cNvSpPr>
            <a:spLocks noGrp="1"/>
          </p:cNvSpPr>
          <p:nvPr>
            <p:ph type="title"/>
          </p:nvPr>
        </p:nvSpPr>
        <p:spPr>
          <a:xfrm>
            <a:off x="683568" y="1196752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MX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Método directo:</a:t>
            </a:r>
          </a:p>
        </p:txBody>
      </p:sp>
      <p:sp>
        <p:nvSpPr>
          <p:cNvPr id="39939" name="2 Marcador de contenido"/>
          <p:cNvSpPr>
            <a:spLocks noGrp="1"/>
          </p:cNvSpPr>
          <p:nvPr>
            <p:ph idx="1"/>
          </p:nvPr>
        </p:nvSpPr>
        <p:spPr>
          <a:xfrm>
            <a:off x="539552" y="2348880"/>
            <a:ext cx="8229600" cy="3744416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es-MX" altLang="es-MX" sz="1800" dirty="0" smtClean="0">
                <a:ea typeface="Calibri" pitchFamily="34" charset="0"/>
                <a:cs typeface="Calibri" pitchFamily="34" charset="0"/>
              </a:rPr>
              <a:t>Pegaso calcula desembolsar en el siguiente ejercicio $79200 </a:t>
            </a:r>
            <a:r>
              <a:rPr lang="es-MX" altLang="es-MX" sz="1800" dirty="0" err="1" smtClean="0">
                <a:ea typeface="Calibri" pitchFamily="34" charset="0"/>
                <a:cs typeface="Calibri" pitchFamily="34" charset="0"/>
              </a:rPr>
              <a:t>m.p</a:t>
            </a:r>
            <a:r>
              <a:rPr lang="es-MX" altLang="es-MX" sz="1800" dirty="0" smtClean="0">
                <a:ea typeface="Calibri" pitchFamily="34" charset="0"/>
                <a:cs typeface="Calibri" pitchFamily="34" charset="0"/>
              </a:rPr>
              <a:t>. y tener una rotación de efectivo de 180 veces, así mismo. Tiene 10% de colchón financiero para imprevistos y saldos compensatorios bancarios. ¿Cuál será el SOE para el siguiente ejercicio?</a:t>
            </a:r>
          </a:p>
          <a:p>
            <a:pPr algn="just" eaLnBrk="1" hangingPunct="1">
              <a:buFont typeface="Wingdings 2" pitchFamily="18" charset="2"/>
              <a:buNone/>
            </a:pPr>
            <a:endParaRPr lang="es-MX" altLang="es-MX" sz="1800" dirty="0" smtClean="0">
              <a:ea typeface="Calibri" pitchFamily="34" charset="0"/>
              <a:cs typeface="Calibri" pitchFamily="34" charset="0"/>
            </a:endParaRPr>
          </a:p>
          <a:p>
            <a:pPr algn="just" eaLnBrk="1" hangingPunct="1">
              <a:buFont typeface="Wingdings 2" pitchFamily="18" charset="2"/>
              <a:buNone/>
            </a:pPr>
            <a:r>
              <a:rPr lang="es-MX" altLang="es-MX" sz="1800" dirty="0" smtClean="0">
                <a:ea typeface="Calibri" pitchFamily="34" charset="0"/>
                <a:cs typeface="Calibri" pitchFamily="34" charset="0"/>
              </a:rPr>
              <a:t>SOE= DEP/RE 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es-MX" altLang="es-MX" sz="1800" dirty="0" smtClean="0">
                <a:ea typeface="Calibri" pitchFamily="34" charset="0"/>
                <a:cs typeface="Calibri" pitchFamily="34" charset="0"/>
              </a:rPr>
              <a:t>SOE= 79200/180=440 m. </a:t>
            </a:r>
            <a:r>
              <a:rPr lang="es-MX" altLang="es-MX" sz="1800" dirty="0" err="1" smtClean="0">
                <a:ea typeface="Calibri" pitchFamily="34" charset="0"/>
                <a:cs typeface="Calibri" pitchFamily="34" charset="0"/>
              </a:rPr>
              <a:t>de.p</a:t>
            </a:r>
            <a:endParaRPr lang="es-MX" altLang="es-MX" sz="1800" dirty="0" smtClean="0">
              <a:ea typeface="Calibri" pitchFamily="34" charset="0"/>
              <a:cs typeface="Calibri" pitchFamily="34" charset="0"/>
            </a:endParaRPr>
          </a:p>
          <a:p>
            <a:pPr algn="just" eaLnBrk="1" hangingPunct="1">
              <a:buFont typeface="Wingdings 2" pitchFamily="18" charset="2"/>
              <a:buNone/>
            </a:pPr>
            <a:r>
              <a:rPr lang="es-MX" altLang="es-MX" sz="1800" dirty="0" smtClean="0">
                <a:ea typeface="Calibri" pitchFamily="34" charset="0"/>
                <a:cs typeface="Calibri" pitchFamily="34" charset="0"/>
              </a:rPr>
              <a:t>440-400=40 </a:t>
            </a:r>
            <a:r>
              <a:rPr lang="es-MX" altLang="es-MX" sz="1800" dirty="0" err="1" smtClean="0">
                <a:ea typeface="Calibri" pitchFamily="34" charset="0"/>
                <a:cs typeface="Calibri" pitchFamily="34" charset="0"/>
              </a:rPr>
              <a:t>m.de.p</a:t>
            </a:r>
            <a:r>
              <a:rPr lang="es-MX" altLang="es-MX" sz="1800" dirty="0" smtClean="0">
                <a:ea typeface="Calibri" pitchFamily="34" charset="0"/>
                <a:cs typeface="Calibri" pitchFamily="34" charset="0"/>
              </a:rPr>
              <a:t> (saldo operacional de colchón financiero)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es-MX" altLang="es-MX" sz="1800" dirty="0" smtClean="0">
                <a:ea typeface="Calibri" pitchFamily="34" charset="0"/>
                <a:cs typeface="Calibri" pitchFamily="34" charset="0"/>
              </a:rPr>
              <a:t>440/1.10=400 </a:t>
            </a:r>
            <a:r>
              <a:rPr lang="es-MX" altLang="es-MX" sz="1800" dirty="0" err="1" smtClean="0">
                <a:ea typeface="Calibri" pitchFamily="34" charset="0"/>
                <a:cs typeface="Calibri" pitchFamily="34" charset="0"/>
              </a:rPr>
              <a:t>m.de.p</a:t>
            </a:r>
            <a:r>
              <a:rPr lang="es-MX" altLang="es-MX" sz="1800" dirty="0" smtClean="0">
                <a:ea typeface="Calibri" pitchFamily="34" charset="0"/>
                <a:cs typeface="Calibri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9792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Título"/>
          <p:cNvSpPr>
            <a:spLocks noGrp="1"/>
          </p:cNvSpPr>
          <p:nvPr>
            <p:ph type="title"/>
          </p:nvPr>
        </p:nvSpPr>
        <p:spPr>
          <a:xfrm>
            <a:off x="611560" y="1196752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MX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Método indirecto.</a:t>
            </a:r>
          </a:p>
        </p:txBody>
      </p:sp>
      <p:sp>
        <p:nvSpPr>
          <p:cNvPr id="40963" name="2 Marcador de contenido"/>
          <p:cNvSpPr>
            <a:spLocks noGrp="1"/>
          </p:cNvSpPr>
          <p:nvPr>
            <p:ph idx="1"/>
          </p:nvPr>
        </p:nvSpPr>
        <p:spPr>
          <a:xfrm>
            <a:off x="395536" y="2204865"/>
            <a:ext cx="8229600" cy="3672408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273050" indent="-273050" algn="just" eaLnBrk="1" hangingPunct="1">
              <a:spcBef>
                <a:spcPts val="575"/>
              </a:spcBef>
              <a:buFont typeface="Wingdings 2" pitchFamily="18" charset="2"/>
              <a:buNone/>
            </a:pPr>
            <a:r>
              <a:rPr lang="es-MX" altLang="es-MX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La empresa proyecta para el próximo periodo de desembolso por 79200 </a:t>
            </a:r>
            <a:r>
              <a:rPr lang="es-MX" altLang="es-MX" sz="20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m.de.p</a:t>
            </a:r>
            <a:r>
              <a:rPr lang="es-MX" altLang="es-MX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. y un costo fijo de desembolso de $1000,000. ¿Cuál será el SOE, si se estima un costo porcentual promedio de 24.75% y un tasa de reserva de fondos de efectivo para imprevistos y saldos compensatorios del 10%. </a:t>
            </a:r>
          </a:p>
          <a:p>
            <a:pPr marL="273050" indent="-273050" algn="just" eaLnBrk="1" hangingPunct="1">
              <a:spcBef>
                <a:spcPts val="575"/>
              </a:spcBef>
              <a:buFont typeface="Wingdings 2" pitchFamily="18" charset="2"/>
              <a:buNone/>
            </a:pPr>
            <a:endParaRPr lang="es-MX" altLang="es-MX" sz="20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273050" indent="-273050" algn="just" eaLnBrk="1" hangingPunct="1">
              <a:spcBef>
                <a:spcPts val="575"/>
              </a:spcBef>
              <a:buFont typeface="Wingdings 2" pitchFamily="18" charset="2"/>
              <a:buNone/>
            </a:pPr>
            <a:r>
              <a:rPr lang="es-MX" altLang="es-MX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NFE= √2 (CFD) (DEP)/ CPP</a:t>
            </a:r>
          </a:p>
          <a:p>
            <a:pPr marL="273050" indent="-273050" algn="just" eaLnBrk="1" hangingPunct="1">
              <a:spcBef>
                <a:spcPts val="575"/>
              </a:spcBef>
              <a:buFont typeface="Wingdings 2" pitchFamily="18" charset="2"/>
              <a:buNone/>
            </a:pPr>
            <a:r>
              <a:rPr lang="es-MX" altLang="es-MX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NFE=√2(1000,000) (79,200,000)/.2475= 800 </a:t>
            </a:r>
            <a:r>
              <a:rPr lang="es-MX" altLang="es-MX" sz="20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m.de.p</a:t>
            </a:r>
            <a:r>
              <a:rPr lang="es-MX" altLang="es-MX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.</a:t>
            </a:r>
          </a:p>
          <a:p>
            <a:pPr marL="273050" indent="-273050" algn="just" eaLnBrk="1" hangingPunct="1">
              <a:spcBef>
                <a:spcPts val="575"/>
              </a:spcBef>
              <a:buFont typeface="Wingdings 2" pitchFamily="18" charset="2"/>
              <a:buNone/>
            </a:pPr>
            <a:endParaRPr lang="es-MX" altLang="es-MX" sz="20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273050" indent="-273050" algn="just" eaLnBrk="1" hangingPunct="1">
              <a:spcBef>
                <a:spcPts val="575"/>
              </a:spcBef>
              <a:buFont typeface="Wingdings 2" pitchFamily="18" charset="2"/>
              <a:buNone/>
            </a:pPr>
            <a:r>
              <a:rPr lang="es-MX" altLang="es-MX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SOE= [800/2] (1+.10) SOE= 400(1.10)=440 </a:t>
            </a:r>
            <a:r>
              <a:rPr lang="es-MX" altLang="es-MX" sz="20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m.de.p</a:t>
            </a:r>
            <a:r>
              <a:rPr lang="es-MX" altLang="es-MX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479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752484" y="1916832"/>
            <a:ext cx="8229600" cy="34563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MX" sz="5400" dirty="0" smtClean="0">
                <a:solidFill>
                  <a:prstClr val="black"/>
                </a:solidFill>
              </a:rPr>
              <a:t>Costo de mantenimiento del saldo de efectivo (CME)</a:t>
            </a:r>
            <a:endParaRPr lang="es-MX" sz="5400" dirty="0">
              <a:solidFill>
                <a:prstClr val="black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6333" l="10000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3944466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36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317066367"/>
              </p:ext>
            </p:extLst>
          </p:nvPr>
        </p:nvGraphicFramePr>
        <p:xfrm>
          <a:off x="611560" y="1844824"/>
          <a:ext cx="8064896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408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098182266"/>
              </p:ext>
            </p:extLst>
          </p:nvPr>
        </p:nvGraphicFramePr>
        <p:xfrm>
          <a:off x="467544" y="1988840"/>
          <a:ext cx="8352928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959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733961899"/>
              </p:ext>
            </p:extLst>
          </p:nvPr>
        </p:nvGraphicFramePr>
        <p:xfrm>
          <a:off x="1691680" y="1484784"/>
          <a:ext cx="7200800" cy="5111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703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fin.com.mx/Articulos/imagenes/Finanza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21003658">
            <a:off x="1310122" y="3395391"/>
            <a:ext cx="3010198" cy="259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2 Rectángulo"/>
          <p:cNvSpPr/>
          <p:nvPr/>
        </p:nvSpPr>
        <p:spPr>
          <a:xfrm>
            <a:off x="1640045" y="1928802"/>
            <a:ext cx="3328155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Arial" pitchFamily="34" charset="0"/>
              </a:rPr>
              <a:t>Finanzas</a:t>
            </a:r>
            <a:endParaRPr lang="es-E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4" name="3 Pantalla"/>
          <p:cNvSpPr/>
          <p:nvPr/>
        </p:nvSpPr>
        <p:spPr>
          <a:xfrm rot="2434807">
            <a:off x="4820275" y="2510927"/>
            <a:ext cx="3805448" cy="3000375"/>
          </a:xfrm>
          <a:prstGeom prst="flowChartDisplay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es-CO" dirty="0">
              <a:solidFill>
                <a:prstClr val="white"/>
              </a:solidFill>
            </a:endParaRPr>
          </a:p>
        </p:txBody>
      </p:sp>
      <p:sp>
        <p:nvSpPr>
          <p:cNvPr id="6149" name="4 CuadroTexto"/>
          <p:cNvSpPr txBox="1">
            <a:spLocks noChangeArrowheads="1"/>
          </p:cNvSpPr>
          <p:nvPr/>
        </p:nvSpPr>
        <p:spPr bwMode="auto">
          <a:xfrm>
            <a:off x="5148064" y="3081765"/>
            <a:ext cx="324036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CO" sz="2000" dirty="0">
                <a:solidFill>
                  <a:prstClr val="black"/>
                </a:solidFill>
              </a:rPr>
              <a:t>Es la disciplina </a:t>
            </a:r>
            <a:r>
              <a:rPr lang="es-CO" sz="2000" dirty="0" smtClean="0">
                <a:solidFill>
                  <a:prstClr val="black"/>
                </a:solidFill>
              </a:rPr>
              <a:t>que</a:t>
            </a:r>
          </a:p>
          <a:p>
            <a:pPr algn="just"/>
            <a:r>
              <a:rPr lang="es-CO" sz="2000" dirty="0" smtClean="0">
                <a:solidFill>
                  <a:prstClr val="black"/>
                </a:solidFill>
              </a:rPr>
              <a:t>trata </a:t>
            </a:r>
            <a:r>
              <a:rPr lang="es-CO" sz="2000" dirty="0">
                <a:solidFill>
                  <a:prstClr val="black"/>
                </a:solidFill>
              </a:rPr>
              <a:t>de optimizar recursos humanos y materiales para la empresa.</a:t>
            </a:r>
          </a:p>
        </p:txBody>
      </p:sp>
    </p:spTree>
    <p:extLst>
      <p:ext uri="{BB962C8B-B14F-4D97-AF65-F5344CB8AC3E}">
        <p14:creationId xmlns:p14="http://schemas.microsoft.com/office/powerpoint/2010/main" val="372343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1844824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dirty="0" smtClean="0"/>
              <a:t>Ciclo de transformación de inventarios a clientes:</a:t>
            </a:r>
            <a:endParaRPr lang="es-MX" dirty="0"/>
          </a:p>
        </p:txBody>
      </p:sp>
      <p:sp>
        <p:nvSpPr>
          <p:cNvPr id="45059" name="2 Marcador de contenido"/>
          <p:cNvSpPr>
            <a:spLocks noGrp="1"/>
          </p:cNvSpPr>
          <p:nvPr>
            <p:ph idx="1"/>
          </p:nvPr>
        </p:nvSpPr>
        <p:spPr>
          <a:xfrm>
            <a:off x="683568" y="3140968"/>
            <a:ext cx="7772400" cy="4572000"/>
          </a:xfrm>
        </p:spPr>
        <p:txBody>
          <a:bodyPr/>
          <a:lstStyle/>
          <a:p>
            <a:pPr algn="just" eaLnBrk="1" hangingPunct="1"/>
            <a:r>
              <a:rPr lang="es-MX" altLang="es-MX" sz="2000" u="sng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Plazo de consumo:</a:t>
            </a:r>
            <a:r>
              <a:rPr lang="es-MX" altLang="es-MX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transformación de los inventarios de </a:t>
            </a:r>
            <a:r>
              <a:rPr lang="es-MX" altLang="es-MX" sz="20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mat.</a:t>
            </a:r>
            <a:r>
              <a:rPr lang="es-MX" altLang="es-MX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Prima en producción en proceso.</a:t>
            </a:r>
          </a:p>
          <a:p>
            <a:pPr algn="just" eaLnBrk="1" hangingPunct="1"/>
            <a:r>
              <a:rPr lang="es-MX" altLang="es-MX" sz="2000" u="sng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Plazo de producción: </a:t>
            </a:r>
            <a:r>
              <a:rPr lang="es-MX" altLang="es-MX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transformación del inventario de producción en proceso en productos terminados.</a:t>
            </a:r>
          </a:p>
          <a:p>
            <a:pPr algn="just" eaLnBrk="1" hangingPunct="1"/>
            <a:r>
              <a:rPr lang="es-MX" altLang="es-MX" sz="2000" u="sng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Plazo de ventas: </a:t>
            </a:r>
            <a:r>
              <a:rPr lang="es-MX" altLang="es-MX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transformación del inventario de productos terminados a clientes mediante su venta.</a:t>
            </a:r>
          </a:p>
        </p:txBody>
      </p:sp>
    </p:spTree>
    <p:extLst>
      <p:ext uri="{BB962C8B-B14F-4D97-AF65-F5344CB8AC3E}">
        <p14:creationId xmlns:p14="http://schemas.microsoft.com/office/powerpoint/2010/main" val="86055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648845" y="1700808"/>
            <a:ext cx="8330717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4000" b="1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9BBB59"/>
                </a:solidFill>
                <a:effectLst>
                  <a:glow rad="101600">
                    <a:srgbClr val="660066">
                      <a:alpha val="60000"/>
                    </a:srgb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Calibri" pitchFamily="34" charset="0"/>
              </a:rPr>
              <a:t>CICLO DE TRANSFORMACIÓN DE CLIENTES DE EFECTIVO </a:t>
            </a:r>
          </a:p>
        </p:txBody>
      </p:sp>
      <p:sp>
        <p:nvSpPr>
          <p:cNvPr id="46083" name="7 CuadroTexto"/>
          <p:cNvSpPr txBox="1">
            <a:spLocks noChangeArrowheads="1"/>
          </p:cNvSpPr>
          <p:nvPr/>
        </p:nvSpPr>
        <p:spPr bwMode="auto">
          <a:xfrm>
            <a:off x="1043608" y="4725671"/>
            <a:ext cx="7454900" cy="923925"/>
          </a:xfrm>
          <a:prstGeom prst="rect">
            <a:avLst/>
          </a:prstGeom>
          <a:noFill/>
          <a:ln w="1905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es-MX" altLang="es-MX" b="1" dirty="0">
                <a:solidFill>
                  <a:prstClr val="black"/>
                </a:solidFill>
                <a:latin typeface="Calibri" pitchFamily="34" charset="0"/>
              </a:rPr>
              <a:t>CICLO DE PAGO: </a:t>
            </a:r>
            <a:r>
              <a:rPr lang="es-MX" altLang="es-MX" dirty="0">
                <a:solidFill>
                  <a:prstClr val="black"/>
                </a:solidFill>
                <a:latin typeface="Calibri" pitchFamily="34" charset="0"/>
              </a:rPr>
              <a:t>Tiempo en que tarda la empresa para liquidar sus cuentas </a:t>
            </a:r>
            <a:r>
              <a:rPr lang="es-MX" altLang="es-MX" dirty="0" smtClean="0">
                <a:solidFill>
                  <a:prstClr val="black"/>
                </a:solidFill>
                <a:latin typeface="Calibri" pitchFamily="34" charset="0"/>
              </a:rPr>
              <a:t>por pagar  </a:t>
            </a:r>
            <a:r>
              <a:rPr lang="es-MX" altLang="es-MX" dirty="0">
                <a:solidFill>
                  <a:prstClr val="black"/>
                </a:solidFill>
                <a:latin typeface="Calibri" pitchFamily="34" charset="0"/>
              </a:rPr>
              <a:t>a proveedores y acreedores diversos.</a:t>
            </a:r>
          </a:p>
          <a:p>
            <a:pPr algn="just" eaLnBrk="1" hangingPunct="1"/>
            <a:endParaRPr lang="es-MX" altLang="es-MX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6084" name="8 CuadroTexto"/>
          <p:cNvSpPr txBox="1">
            <a:spLocks noChangeArrowheads="1"/>
          </p:cNvSpPr>
          <p:nvPr/>
        </p:nvSpPr>
        <p:spPr bwMode="auto">
          <a:xfrm>
            <a:off x="1086754" y="3212976"/>
            <a:ext cx="7454900" cy="922338"/>
          </a:xfrm>
          <a:prstGeom prst="rect">
            <a:avLst/>
          </a:prstGeom>
          <a:noFill/>
          <a:ln w="19050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es-MX" altLang="es-MX" b="1">
                <a:solidFill>
                  <a:prstClr val="black"/>
                </a:solidFill>
                <a:latin typeface="Calibri" pitchFamily="34" charset="0"/>
              </a:rPr>
              <a:t>PLAZO DE COBROS: </a:t>
            </a:r>
            <a:r>
              <a:rPr lang="es-MX" altLang="es-MX">
                <a:solidFill>
                  <a:prstClr val="black"/>
                </a:solidFill>
                <a:latin typeface="Calibri" pitchFamily="34" charset="0"/>
              </a:rPr>
              <a:t>Transformación de clientes en efectivo mediante la cobranza.</a:t>
            </a:r>
          </a:p>
          <a:p>
            <a:pPr algn="just" eaLnBrk="1" hangingPunct="1"/>
            <a:endParaRPr lang="es-MX" altLang="es-MX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66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28564" y="2132856"/>
            <a:ext cx="8715436" cy="11387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sz="4000" b="1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9BBB59"/>
                </a:solidFill>
                <a:effectLst>
                  <a:glow rad="101600">
                    <a:srgbClr val="0099CC">
                      <a:alpha val="60000"/>
                    </a:srgb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Calibri" pitchFamily="34" charset="0"/>
              </a:rPr>
              <a:t>CICLO FINANCIERO</a:t>
            </a:r>
          </a:p>
          <a:p>
            <a:pPr algn="ctr">
              <a:defRPr/>
            </a:pPr>
            <a:r>
              <a:rPr lang="es-ES" sz="2800" b="1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9BBB59"/>
                </a:solidFill>
                <a:effectLst>
                  <a:glow rad="101600">
                    <a:srgbClr val="0099CC">
                      <a:alpha val="60000"/>
                    </a:srgb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Calibri" pitchFamily="34" charset="0"/>
              </a:rPr>
              <a:t>(DE TRANSFORMACIÓN EN EFECTIVO O DE TESORERIA)</a:t>
            </a:r>
            <a:endParaRPr lang="es-E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99CC">
                    <a:alpha val="60000"/>
                  </a:srgb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cs typeface="Calibri" pitchFamily="34" charset="0"/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594784003"/>
              </p:ext>
            </p:extLst>
          </p:nvPr>
        </p:nvGraphicFramePr>
        <p:xfrm>
          <a:off x="1835696" y="3501008"/>
          <a:ext cx="6096000" cy="2857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465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00113" y="-100013"/>
            <a:ext cx="7497762" cy="62071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MX" b="1" dirty="0" smtClean="0">
                <a:solidFill>
                  <a:schemeClr val="tx1"/>
                </a:solidFill>
                <a:latin typeface="Calibri" pitchFamily="34" charset="0"/>
              </a:rPr>
              <a:t>EJEMPLO</a:t>
            </a:r>
            <a:endParaRPr lang="es-MX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1" y="1988840"/>
            <a:ext cx="8064896" cy="4536504"/>
          </a:xfrm>
        </p:spPr>
        <p:txBody>
          <a:bodyPr>
            <a:normAutofit fontScale="55000" lnSpcReduction="2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s-MX" sz="2600" b="1" dirty="0" smtClean="0"/>
              <a:t>1-</a:t>
            </a:r>
            <a:r>
              <a:rPr lang="es-MX" sz="2000" dirty="0" smtClean="0"/>
              <a:t>Cual será el ciclo de transformación en efectivo de Alfa , si para el próximo periodo proyecta las siguientes cifras en (millones de pesos).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es-MX" sz="2000" dirty="0" smtClean="0"/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s-MX" sz="2000" dirty="0" smtClean="0"/>
              <a:t>Inv. Ini. de materia prima                                50         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s-MX" sz="2000" dirty="0" smtClean="0"/>
              <a:t>Compras netas de materia prima              6100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s-MX" sz="2000" dirty="0"/>
              <a:t> </a:t>
            </a:r>
            <a:r>
              <a:rPr lang="es-MX" sz="2000" dirty="0" smtClean="0"/>
              <a:t>                                                                       6150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s-MX" sz="2000" dirty="0" smtClean="0"/>
              <a:t>Inventario final de materia prima                150         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s-MX" sz="2000" dirty="0" smtClean="0"/>
              <a:t>Materia prima consumida                            6000                 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s-MX" sz="2000" dirty="0" smtClean="0"/>
              <a:t>Salarios directos                                            7020              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s-MX" sz="2000" dirty="0" smtClean="0"/>
              <a:t>Cargos indirectos de producción                5000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s-MX" sz="2000" dirty="0"/>
              <a:t> </a:t>
            </a:r>
            <a:r>
              <a:rPr lang="es-MX" sz="2000" dirty="0" smtClean="0"/>
              <a:t>                                                                        18020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s-MX" sz="2000" dirty="0" smtClean="0"/>
              <a:t>Inv.Ini de prod. En proceso                                40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s-MX" sz="2000" dirty="0"/>
              <a:t> </a:t>
            </a:r>
            <a:r>
              <a:rPr lang="es-MX" sz="2000" dirty="0" smtClean="0"/>
              <a:t>                                                                        18060    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s-MX" sz="2000" dirty="0" smtClean="0"/>
              <a:t>Inv. Final de </a:t>
            </a:r>
            <a:r>
              <a:rPr lang="es-MX" sz="2000" dirty="0"/>
              <a:t>prod. En </a:t>
            </a:r>
            <a:r>
              <a:rPr lang="es-MX" sz="2000" dirty="0" smtClean="0"/>
              <a:t>proceso                           60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s-MX" sz="2000" dirty="0" smtClean="0"/>
              <a:t>Costo de producción                                    18000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s-MX" sz="2000" dirty="0" smtClean="0"/>
              <a:t>Inv.Ini. de prod .terminados                        1450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s-MX" sz="2000" dirty="0"/>
              <a:t> </a:t>
            </a:r>
            <a:r>
              <a:rPr lang="es-MX" sz="2000" dirty="0" smtClean="0"/>
              <a:t>                                                                       19450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s-MX" sz="2000" dirty="0" smtClean="0"/>
              <a:t>Inv. Final  </a:t>
            </a:r>
            <a:r>
              <a:rPr lang="es-MX" sz="2000" dirty="0"/>
              <a:t>de prod .</a:t>
            </a:r>
            <a:r>
              <a:rPr lang="es-MX" sz="2000" dirty="0" smtClean="0"/>
              <a:t>terminados                       450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s-MX" sz="2000" dirty="0" smtClean="0"/>
              <a:t>Costo de ventas netas                                  </a:t>
            </a:r>
            <a:r>
              <a:rPr lang="es-MX" sz="2000" b="1" dirty="0" smtClean="0"/>
              <a:t>19000</a:t>
            </a:r>
            <a:endParaRPr lang="es-MX" sz="2000" b="1" dirty="0"/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es-MX" sz="2000" dirty="0" smtClean="0"/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es-MX" sz="2000" dirty="0" smtClean="0"/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es-MX" sz="2000" dirty="0"/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es-MX" sz="2000" dirty="0" smtClean="0"/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es-MX" sz="2000" dirty="0" smtClean="0"/>
              <a:t> </a:t>
            </a:r>
            <a:endParaRPr lang="es-MX" sz="2000" b="1" dirty="0" smtClean="0"/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es-MX" sz="2000" dirty="0" smtClean="0"/>
              <a:t>        </a:t>
            </a:r>
            <a:endParaRPr lang="es-MX" sz="2000" b="1" dirty="0" smtClean="0"/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endParaRPr lang="es-MX" sz="2000" b="1" dirty="0" smtClean="0"/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endParaRPr lang="es-MX" sz="2000" b="1" dirty="0" smtClean="0"/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endParaRPr lang="es-MX" sz="2000" b="1" dirty="0" smtClean="0"/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es-MX" sz="2000" dirty="0" smtClean="0"/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es-MX" sz="2000" dirty="0" smtClean="0"/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es-MX" sz="2000" dirty="0" smtClean="0"/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es-MX" sz="2000" dirty="0" smtClean="0"/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es-MX" sz="2000" dirty="0"/>
          </a:p>
        </p:txBody>
      </p:sp>
      <p:cxnSp>
        <p:nvCxnSpPr>
          <p:cNvPr id="5" name="4 Conector recto"/>
          <p:cNvCxnSpPr/>
          <p:nvPr/>
        </p:nvCxnSpPr>
        <p:spPr>
          <a:xfrm>
            <a:off x="5172903" y="5134134"/>
            <a:ext cx="80168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>
            <a:off x="3412320" y="3645024"/>
            <a:ext cx="80168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>
            <a:off x="3171346" y="2852936"/>
            <a:ext cx="79216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>
            <a:off x="3308249" y="3212976"/>
            <a:ext cx="80168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>
            <a:off x="3410732" y="4183360"/>
            <a:ext cx="8032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5148064" y="4653136"/>
            <a:ext cx="8032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>
            <a:off x="5162689" y="5607674"/>
            <a:ext cx="8032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288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2 Marcador de contenido"/>
          <p:cNvSpPr>
            <a:spLocks noGrp="1"/>
          </p:cNvSpPr>
          <p:nvPr>
            <p:ph idx="1"/>
          </p:nvPr>
        </p:nvSpPr>
        <p:spPr>
          <a:xfrm>
            <a:off x="1676400" y="1556792"/>
            <a:ext cx="7467600" cy="2374900"/>
          </a:xfrm>
        </p:spPr>
        <p:txBody>
          <a:bodyPr>
            <a:normAutofit/>
          </a:bodyPr>
          <a:lstStyle/>
          <a:p>
            <a:r>
              <a:rPr lang="es-MX" altLang="es-MX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Ventas Netas                             30000</a:t>
            </a:r>
          </a:p>
          <a:p>
            <a:r>
              <a:rPr lang="es-MX" altLang="es-MX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Saldo Final de clientes              3666</a:t>
            </a:r>
          </a:p>
          <a:p>
            <a:r>
              <a:rPr lang="es-MX" altLang="es-MX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Saldo Inicial de proveedores       800</a:t>
            </a:r>
          </a:p>
          <a:p>
            <a:r>
              <a:rPr lang="es-MX" altLang="es-MX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Saldo Final  proveedores             725</a:t>
            </a:r>
          </a:p>
        </p:txBody>
      </p:sp>
      <p:grpSp>
        <p:nvGrpSpPr>
          <p:cNvPr id="49155" name="3 Grupo"/>
          <p:cNvGrpSpPr>
            <a:grpSpLocks/>
          </p:cNvGrpSpPr>
          <p:nvPr/>
        </p:nvGrpSpPr>
        <p:grpSpPr bwMode="auto">
          <a:xfrm>
            <a:off x="971600" y="3645024"/>
            <a:ext cx="7272338" cy="2955925"/>
            <a:chOff x="0" y="770428"/>
            <a:chExt cx="6096000" cy="1175016"/>
          </a:xfrm>
        </p:grpSpPr>
        <p:sp>
          <p:nvSpPr>
            <p:cNvPr id="5" name="4 Rectángulo"/>
            <p:cNvSpPr/>
            <p:nvPr/>
          </p:nvSpPr>
          <p:spPr>
            <a:xfrm>
              <a:off x="0" y="771690"/>
              <a:ext cx="6096000" cy="1173754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s-MX" dirty="0">
                <a:solidFill>
                  <a:prstClr val="black"/>
                </a:solidFill>
              </a:endParaRPr>
            </a:p>
          </p:txBody>
        </p:sp>
        <p:sp>
          <p:nvSpPr>
            <p:cNvPr id="6" name="5 Rectángulo"/>
            <p:cNvSpPr/>
            <p:nvPr/>
          </p:nvSpPr>
          <p:spPr>
            <a:xfrm>
              <a:off x="0" y="770428"/>
              <a:ext cx="6096000" cy="1173754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bIns="91440" spcCol="127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MX" sz="2400" b="1" dirty="0">
                  <a:solidFill>
                    <a:prstClr val="black"/>
                  </a:solidFill>
                  <a:cs typeface="Calibri" pitchFamily="34" charset="0"/>
                </a:rPr>
                <a:t>EL CICLO FINANCIERO</a:t>
              </a:r>
            </a:p>
            <a:p>
              <a:pPr algn="just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MX" sz="2400" u="sng" dirty="0">
                  <a:solidFill>
                    <a:prstClr val="black"/>
                  </a:solidFill>
                  <a:cs typeface="Calibri" pitchFamily="34" charset="0"/>
                </a:rPr>
                <a:t>Comienza</a:t>
              </a:r>
              <a:r>
                <a:rPr lang="es-MX" sz="2400" dirty="0">
                  <a:solidFill>
                    <a:prstClr val="black"/>
                  </a:solidFill>
                  <a:cs typeface="Calibri" pitchFamily="34" charset="0"/>
                </a:rPr>
                <a:t> con el reconocimiento de las necesidades de efectivo, </a:t>
              </a:r>
              <a:r>
                <a:rPr lang="es-MX" sz="2400" u="sng" dirty="0">
                  <a:solidFill>
                    <a:prstClr val="black"/>
                  </a:solidFill>
                  <a:cs typeface="Calibri" pitchFamily="34" charset="0"/>
                </a:rPr>
                <a:t>continua</a:t>
              </a:r>
              <a:r>
                <a:rPr lang="es-MX" sz="2400" dirty="0">
                  <a:solidFill>
                    <a:prstClr val="black"/>
                  </a:solidFill>
                  <a:cs typeface="Calibri" pitchFamily="34" charset="0"/>
                </a:rPr>
                <a:t> con la distribución del efectivo disponible entre las operaciones productivas y con otros usos y </a:t>
              </a:r>
              <a:r>
                <a:rPr lang="es-MX" sz="2400" u="sng" dirty="0">
                  <a:solidFill>
                    <a:prstClr val="black"/>
                  </a:solidFill>
                  <a:cs typeface="Calibri" pitchFamily="34" charset="0"/>
                </a:rPr>
                <a:t>finaliza</a:t>
              </a:r>
              <a:r>
                <a:rPr lang="es-MX" sz="2400" dirty="0">
                  <a:solidFill>
                    <a:prstClr val="black"/>
                  </a:solidFill>
                  <a:cs typeface="Calibri" pitchFamily="34" charset="0"/>
                </a:rPr>
                <a:t> con la devolución del efectivo a los inversionistas y acreedores.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6902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2 Marcador de contenido"/>
          <p:cNvSpPr>
            <a:spLocks noGrp="1"/>
          </p:cNvSpPr>
          <p:nvPr>
            <p:ph idx="1"/>
          </p:nvPr>
        </p:nvSpPr>
        <p:spPr>
          <a:xfrm>
            <a:off x="539552" y="1844824"/>
            <a:ext cx="8280400" cy="5545138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s-MX" altLang="es-MX" b="1" dirty="0" smtClean="0">
                <a:latin typeface="Calibri" pitchFamily="34" charset="0"/>
              </a:rPr>
              <a:t>      PLAZO DE CONSUMO</a:t>
            </a:r>
          </a:p>
          <a:p>
            <a:pPr>
              <a:buFont typeface="Wingdings 2" pitchFamily="18" charset="2"/>
              <a:buNone/>
            </a:pPr>
            <a:endParaRPr lang="es-MX" altLang="es-MX" sz="2000" dirty="0" smtClean="0">
              <a:latin typeface="Calibri" pitchFamily="34" charset="0"/>
            </a:endParaRPr>
          </a:p>
          <a:p>
            <a:pPr>
              <a:buFont typeface="Wingdings 2" pitchFamily="18" charset="2"/>
              <a:buNone/>
            </a:pPr>
            <a:endParaRPr lang="es-MX" altLang="es-MX" sz="2000" dirty="0" smtClean="0">
              <a:latin typeface="Calibri" pitchFamily="34" charset="0"/>
            </a:endParaRPr>
          </a:p>
          <a:p>
            <a:pPr>
              <a:buFont typeface="Wingdings 2" pitchFamily="18" charset="2"/>
              <a:buNone/>
            </a:pPr>
            <a:r>
              <a:rPr lang="es-MX" altLang="es-MX" sz="2000" dirty="0" smtClean="0">
                <a:latin typeface="Calibri" pitchFamily="34" charset="0"/>
              </a:rPr>
              <a:t>                    360                             =                     360                  =    360      </a:t>
            </a:r>
            <a:r>
              <a:rPr lang="es-MX" altLang="es-MX" sz="2000" b="1" dirty="0" smtClean="0">
                <a:latin typeface="Calibri" pitchFamily="34" charset="0"/>
              </a:rPr>
              <a:t>=    6 Días</a:t>
            </a:r>
          </a:p>
          <a:p>
            <a:pPr>
              <a:buFont typeface="Wingdings 2" pitchFamily="18" charset="2"/>
              <a:buNone/>
            </a:pPr>
            <a:r>
              <a:rPr lang="es-MX" altLang="es-MX" sz="2000" dirty="0" smtClean="0">
                <a:latin typeface="Calibri" pitchFamily="34" charset="0"/>
              </a:rPr>
              <a:t>        Materia prima consumida                       6000                        60</a:t>
            </a:r>
            <a:endParaRPr lang="es-MX" altLang="es-MX" sz="2000" b="1" dirty="0" smtClean="0">
              <a:latin typeface="Calibri" pitchFamily="34" charset="0"/>
            </a:endParaRPr>
          </a:p>
          <a:p>
            <a:pPr>
              <a:buFont typeface="Wingdings 2" pitchFamily="18" charset="2"/>
              <a:buNone/>
            </a:pPr>
            <a:r>
              <a:rPr lang="es-MX" altLang="es-MX" sz="2000" b="1" dirty="0" smtClean="0">
                <a:latin typeface="Calibri" pitchFamily="34" charset="0"/>
              </a:rPr>
              <a:t>           </a:t>
            </a:r>
            <a:r>
              <a:rPr lang="es-MX" altLang="es-MX" sz="2000" dirty="0" smtClean="0">
                <a:latin typeface="Calibri" pitchFamily="34" charset="0"/>
              </a:rPr>
              <a:t>IIMP + IFMP      </a:t>
            </a:r>
            <a:r>
              <a:rPr lang="es-MX" altLang="es-MX" sz="2000" b="1" dirty="0" smtClean="0">
                <a:latin typeface="Calibri" pitchFamily="34" charset="0"/>
              </a:rPr>
              <a:t>                                    </a:t>
            </a:r>
            <a:r>
              <a:rPr lang="es-MX" altLang="es-MX" sz="2000" dirty="0" smtClean="0">
                <a:latin typeface="Calibri" pitchFamily="34" charset="0"/>
              </a:rPr>
              <a:t>50+150          </a:t>
            </a:r>
            <a:r>
              <a:rPr lang="es-MX" altLang="es-MX" sz="2000" b="1" dirty="0" smtClean="0">
                <a:latin typeface="Calibri" pitchFamily="34" charset="0"/>
              </a:rPr>
              <a:t>             </a:t>
            </a:r>
          </a:p>
          <a:p>
            <a:pPr>
              <a:buFont typeface="Wingdings 2" pitchFamily="18" charset="2"/>
              <a:buNone/>
            </a:pPr>
            <a:r>
              <a:rPr lang="es-MX" altLang="es-MX" sz="2000" dirty="0" smtClean="0">
                <a:latin typeface="Calibri" pitchFamily="34" charset="0"/>
              </a:rPr>
              <a:t>                     2                                                        2</a:t>
            </a:r>
          </a:p>
          <a:p>
            <a:pPr>
              <a:buFont typeface="Wingdings 2" pitchFamily="18" charset="2"/>
              <a:buNone/>
            </a:pPr>
            <a:r>
              <a:rPr lang="es-MX" altLang="es-MX" sz="2000" b="1" dirty="0" smtClean="0">
                <a:latin typeface="Calibri" pitchFamily="34" charset="0"/>
              </a:rPr>
              <a:t>                                                                                      </a:t>
            </a:r>
          </a:p>
          <a:p>
            <a:pPr>
              <a:buFont typeface="Wingdings 2" pitchFamily="18" charset="2"/>
              <a:buNone/>
            </a:pPr>
            <a:endParaRPr lang="es-MX" altLang="es-MX" sz="2000" b="1" dirty="0" smtClean="0">
              <a:latin typeface="Calibri" pitchFamily="34" charset="0"/>
            </a:endParaRPr>
          </a:p>
          <a:p>
            <a:r>
              <a:rPr lang="es-MX" altLang="es-MX" sz="2000" dirty="0" smtClean="0">
                <a:latin typeface="Calibri" pitchFamily="34" charset="0"/>
              </a:rPr>
              <a:t>6 días permanece la Materia Prima en el almacén antes de pasar a producción.</a:t>
            </a:r>
          </a:p>
          <a:p>
            <a:endParaRPr lang="es-MX" altLang="es-MX" sz="2000" dirty="0" smtClean="0">
              <a:latin typeface="Calibri" pitchFamily="34" charset="0"/>
            </a:endParaRPr>
          </a:p>
          <a:p>
            <a:endParaRPr lang="es-MX" altLang="es-MX" sz="2000" dirty="0" smtClean="0">
              <a:latin typeface="Calibri" pitchFamily="34" charset="0"/>
            </a:endParaRPr>
          </a:p>
          <a:p>
            <a:endParaRPr lang="es-MX" altLang="es-MX" sz="2000" dirty="0" smtClean="0">
              <a:latin typeface="Calibri" pitchFamily="34" charset="0"/>
            </a:endParaRPr>
          </a:p>
          <a:p>
            <a:endParaRPr lang="es-MX" altLang="es-MX" sz="2000" dirty="0" smtClean="0">
              <a:latin typeface="Calibri" pitchFamily="34" charset="0"/>
            </a:endParaRPr>
          </a:p>
        </p:txBody>
      </p:sp>
      <p:cxnSp>
        <p:nvCxnSpPr>
          <p:cNvPr id="5" name="4 Conector recto"/>
          <p:cNvCxnSpPr/>
          <p:nvPr/>
        </p:nvCxnSpPr>
        <p:spPr>
          <a:xfrm>
            <a:off x="971550" y="3501008"/>
            <a:ext cx="2592388" cy="285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>
            <a:off x="977785" y="3861048"/>
            <a:ext cx="259238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>
            <a:off x="4532313" y="3501008"/>
            <a:ext cx="165576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>
            <a:off x="4532313" y="3850155"/>
            <a:ext cx="165576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971550" y="4221088"/>
            <a:ext cx="259238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>
            <a:off x="4532313" y="4221088"/>
            <a:ext cx="165576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/>
        </p:nvCxnSpPr>
        <p:spPr>
          <a:xfrm>
            <a:off x="6732240" y="3501008"/>
            <a:ext cx="82708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417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1412776"/>
            <a:ext cx="7467600" cy="8509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MX" b="1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   </a:t>
            </a:r>
            <a:endParaRPr lang="es-MX" b="1" dirty="0">
              <a:solidFill>
                <a:srgbClr val="92D05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203" name="5 CuadroTexto"/>
          <p:cNvSpPr txBox="1">
            <a:spLocks noChangeArrowheads="1"/>
          </p:cNvSpPr>
          <p:nvPr/>
        </p:nvSpPr>
        <p:spPr bwMode="auto">
          <a:xfrm>
            <a:off x="927098" y="1988840"/>
            <a:ext cx="7489825" cy="39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 2" pitchFamily="18" charset="2"/>
              <a:buNone/>
            </a:pPr>
            <a:r>
              <a:rPr lang="es-MX" altLang="es-MX" sz="2000" b="1" dirty="0" smtClean="0">
                <a:solidFill>
                  <a:prstClr val="black"/>
                </a:solidFill>
                <a:latin typeface="Calibri" pitchFamily="34" charset="0"/>
              </a:rPr>
              <a:t>  </a:t>
            </a:r>
            <a:r>
              <a:rPr lang="es-MX" altLang="es-MX" sz="3200" b="1" dirty="0" smtClean="0">
                <a:solidFill>
                  <a:prstClr val="black"/>
                </a:solidFill>
                <a:latin typeface="Calibri" pitchFamily="34" charset="0"/>
              </a:rPr>
              <a:t>PLAZO </a:t>
            </a:r>
            <a:r>
              <a:rPr lang="es-MX" altLang="es-MX" sz="3200" b="1" dirty="0">
                <a:solidFill>
                  <a:prstClr val="black"/>
                </a:solidFill>
                <a:latin typeface="Calibri" pitchFamily="34" charset="0"/>
              </a:rPr>
              <a:t>DE PRODUCCIÓN</a:t>
            </a:r>
          </a:p>
          <a:p>
            <a:pPr eaLnBrk="1" hangingPunct="1">
              <a:buFont typeface="Wingdings 2" pitchFamily="18" charset="2"/>
              <a:buNone/>
            </a:pPr>
            <a:endParaRPr lang="es-MX" altLang="es-MX" dirty="0">
              <a:solidFill>
                <a:prstClr val="black"/>
              </a:solidFill>
              <a:latin typeface="Calibri" pitchFamily="34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es-MX" altLang="es-MX" dirty="0">
              <a:solidFill>
                <a:prstClr val="black"/>
              </a:solidFill>
              <a:latin typeface="Calibri" pitchFamily="34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s-MX" altLang="es-MX" dirty="0">
                <a:solidFill>
                  <a:prstClr val="black"/>
                </a:solidFill>
                <a:latin typeface="Calibri" pitchFamily="34" charset="0"/>
              </a:rPr>
              <a:t>                    360                             =                     360           </a:t>
            </a:r>
            <a:r>
              <a:rPr lang="es-MX" altLang="es-MX" b="1" dirty="0">
                <a:solidFill>
                  <a:prstClr val="black"/>
                </a:solidFill>
                <a:latin typeface="Calibri" pitchFamily="34" charset="0"/>
              </a:rPr>
              <a:t>=        1 Días</a:t>
            </a:r>
          </a:p>
          <a:p>
            <a:pPr eaLnBrk="1" hangingPunct="1">
              <a:buFont typeface="Wingdings 2" pitchFamily="18" charset="2"/>
              <a:buNone/>
            </a:pPr>
            <a:r>
              <a:rPr lang="es-MX" altLang="es-MX" dirty="0">
                <a:solidFill>
                  <a:prstClr val="black"/>
                </a:solidFill>
                <a:latin typeface="Calibri" pitchFamily="34" charset="0"/>
              </a:rPr>
              <a:t>         </a:t>
            </a:r>
            <a:r>
              <a:rPr lang="es-MX" altLang="es-MX" dirty="0" smtClean="0">
                <a:solidFill>
                  <a:prstClr val="black"/>
                </a:solidFill>
                <a:latin typeface="Calibri" pitchFamily="34" charset="0"/>
              </a:rPr>
              <a:t>Costo de Producción                              </a:t>
            </a:r>
            <a:r>
              <a:rPr lang="es-MX" altLang="es-MX" dirty="0">
                <a:solidFill>
                  <a:prstClr val="black"/>
                </a:solidFill>
                <a:latin typeface="Calibri" pitchFamily="34" charset="0"/>
              </a:rPr>
              <a:t>18000                      </a:t>
            </a:r>
            <a:endParaRPr lang="es-MX" altLang="es-MX" b="1" dirty="0">
              <a:solidFill>
                <a:prstClr val="black"/>
              </a:solidFill>
              <a:latin typeface="Calibri" pitchFamily="34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s-MX" altLang="es-MX" b="1" dirty="0">
                <a:solidFill>
                  <a:prstClr val="black"/>
                </a:solidFill>
                <a:latin typeface="Calibri" pitchFamily="34" charset="0"/>
              </a:rPr>
              <a:t>           </a:t>
            </a:r>
            <a:r>
              <a:rPr lang="es-MX" altLang="es-MX" dirty="0" smtClean="0">
                <a:solidFill>
                  <a:prstClr val="black"/>
                </a:solidFill>
                <a:latin typeface="Calibri" pitchFamily="34" charset="0"/>
              </a:rPr>
              <a:t>II PP+IF PP     </a:t>
            </a:r>
            <a:r>
              <a:rPr lang="es-MX" altLang="es-MX" b="1" dirty="0" smtClean="0">
                <a:solidFill>
                  <a:prstClr val="black"/>
                </a:solidFill>
                <a:latin typeface="Calibri" pitchFamily="34" charset="0"/>
              </a:rPr>
              <a:t>                                         </a:t>
            </a:r>
            <a:r>
              <a:rPr lang="es-MX" altLang="es-MX" dirty="0">
                <a:solidFill>
                  <a:prstClr val="black"/>
                </a:solidFill>
                <a:latin typeface="Calibri" pitchFamily="34" charset="0"/>
              </a:rPr>
              <a:t>40+60          </a:t>
            </a:r>
            <a:r>
              <a:rPr lang="es-MX" altLang="es-MX" b="1" dirty="0">
                <a:solidFill>
                  <a:prstClr val="black"/>
                </a:solidFill>
                <a:latin typeface="Calibri" pitchFamily="34" charset="0"/>
              </a:rPr>
              <a:t>           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s-MX" altLang="es-MX" dirty="0">
                <a:solidFill>
                  <a:prstClr val="black"/>
                </a:solidFill>
                <a:latin typeface="Calibri" pitchFamily="34" charset="0"/>
              </a:rPr>
              <a:t>                     2                                                        2</a:t>
            </a:r>
          </a:p>
          <a:p>
            <a:pPr eaLnBrk="1" hangingPunct="1">
              <a:buFont typeface="Wingdings 2" pitchFamily="18" charset="2"/>
              <a:buNone/>
            </a:pPr>
            <a:r>
              <a:rPr lang="es-MX" altLang="es-MX" b="1" dirty="0">
                <a:solidFill>
                  <a:prstClr val="black"/>
                </a:solidFill>
                <a:latin typeface="Calibri" pitchFamily="34" charset="0"/>
              </a:rPr>
              <a:t>                        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s-MX" altLang="es-MX" dirty="0">
                <a:solidFill>
                  <a:prstClr val="black"/>
                </a:solidFill>
                <a:latin typeface="Calibri" pitchFamily="34" charset="0"/>
              </a:rPr>
              <a:t>El inventario de producción en proceso  necesita un día para transformarse en producción terminada .  </a:t>
            </a:r>
          </a:p>
          <a:p>
            <a:pPr eaLnBrk="1" hangingPunct="1">
              <a:buFont typeface="Wingdings 2" pitchFamily="18" charset="2"/>
              <a:buNone/>
            </a:pPr>
            <a:endParaRPr lang="es-MX" altLang="es-MX" dirty="0">
              <a:solidFill>
                <a:prstClr val="black"/>
              </a:solidFill>
              <a:latin typeface="Calibri" pitchFamily="34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s-MX" altLang="es-MX" dirty="0">
                <a:solidFill>
                  <a:prstClr val="black"/>
                </a:solidFill>
                <a:latin typeface="Calibri" pitchFamily="34" charset="0"/>
              </a:rPr>
              <a:t>Un día tarda la empresa para elaborar </a:t>
            </a:r>
            <a:r>
              <a:rPr lang="es-MX" altLang="es-MX" dirty="0" smtClean="0">
                <a:solidFill>
                  <a:prstClr val="black"/>
                </a:solidFill>
                <a:latin typeface="Calibri" pitchFamily="34" charset="0"/>
              </a:rPr>
              <a:t>los productos.           </a:t>
            </a:r>
            <a:endParaRPr lang="es-MX" altLang="es-MX" dirty="0">
              <a:solidFill>
                <a:prstClr val="black"/>
              </a:solidFill>
              <a:latin typeface="Calibri" pitchFamily="34" charset="0"/>
            </a:endParaRPr>
          </a:p>
          <a:p>
            <a:pPr eaLnBrk="1" hangingPunct="1"/>
            <a:endParaRPr lang="es-MX" altLang="es-MX" dirty="0">
              <a:solidFill>
                <a:prstClr val="black"/>
              </a:solidFill>
              <a:latin typeface="Century Schoolbook" pitchFamily="18" charset="0"/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1043608" y="3356992"/>
            <a:ext cx="2592388" cy="3016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>
            <a:off x="1272544" y="3573016"/>
            <a:ext cx="2592387" cy="285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>
            <a:off x="1008301" y="3913914"/>
            <a:ext cx="2592387" cy="285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>
            <a:off x="4079875" y="3372073"/>
            <a:ext cx="193198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>
            <a:off x="4079875" y="3601591"/>
            <a:ext cx="194468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>
            <a:off x="4079875" y="3956044"/>
            <a:ext cx="194468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445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5 CuadroTexto"/>
          <p:cNvSpPr txBox="1">
            <a:spLocks noChangeArrowheads="1"/>
          </p:cNvSpPr>
          <p:nvPr/>
        </p:nvSpPr>
        <p:spPr bwMode="auto">
          <a:xfrm>
            <a:off x="1655762" y="1455639"/>
            <a:ext cx="748823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 2" pitchFamily="18" charset="2"/>
              <a:buNone/>
            </a:pPr>
            <a:r>
              <a:rPr lang="es-MX" altLang="es-MX" b="1" dirty="0" smtClean="0">
                <a:solidFill>
                  <a:prstClr val="black"/>
                </a:solidFill>
                <a:latin typeface="Calibri" pitchFamily="34" charset="0"/>
              </a:rPr>
              <a:t>PLAZO </a:t>
            </a:r>
            <a:r>
              <a:rPr lang="es-MX" altLang="es-MX" b="1" dirty="0">
                <a:solidFill>
                  <a:prstClr val="black"/>
                </a:solidFill>
                <a:latin typeface="Calibri" pitchFamily="34" charset="0"/>
              </a:rPr>
              <a:t>DE VENTAS</a:t>
            </a:r>
          </a:p>
          <a:p>
            <a:pPr eaLnBrk="1" hangingPunct="1">
              <a:buFont typeface="Wingdings 2" pitchFamily="18" charset="2"/>
              <a:buNone/>
            </a:pPr>
            <a:endParaRPr lang="es-MX" altLang="es-MX" dirty="0">
              <a:solidFill>
                <a:prstClr val="black"/>
              </a:solidFill>
              <a:latin typeface="Calibri" pitchFamily="34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s-MX" altLang="es-MX" dirty="0">
                <a:solidFill>
                  <a:prstClr val="black"/>
                </a:solidFill>
                <a:latin typeface="Calibri" pitchFamily="34" charset="0"/>
              </a:rPr>
              <a:t>                    360                             =                     360           </a:t>
            </a:r>
            <a:r>
              <a:rPr lang="es-MX" altLang="es-MX" b="1" dirty="0">
                <a:solidFill>
                  <a:prstClr val="black"/>
                </a:solidFill>
                <a:latin typeface="Calibri" pitchFamily="34" charset="0"/>
              </a:rPr>
              <a:t>=        18 Días</a:t>
            </a:r>
          </a:p>
          <a:p>
            <a:pPr eaLnBrk="1" hangingPunct="1">
              <a:buFont typeface="Wingdings 2" pitchFamily="18" charset="2"/>
              <a:buNone/>
            </a:pPr>
            <a:r>
              <a:rPr lang="es-MX" altLang="es-MX" dirty="0">
                <a:solidFill>
                  <a:prstClr val="black"/>
                </a:solidFill>
                <a:latin typeface="Calibri" pitchFamily="34" charset="0"/>
              </a:rPr>
              <a:t>        Costo de Ventas                                        19000                      </a:t>
            </a:r>
            <a:endParaRPr lang="es-MX" altLang="es-MX" b="1" dirty="0">
              <a:solidFill>
                <a:prstClr val="black"/>
              </a:solidFill>
              <a:latin typeface="Calibri" pitchFamily="34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s-MX" altLang="es-MX" b="1" dirty="0">
                <a:solidFill>
                  <a:prstClr val="black"/>
                </a:solidFill>
                <a:latin typeface="Calibri" pitchFamily="34" charset="0"/>
              </a:rPr>
              <a:t>           </a:t>
            </a:r>
            <a:r>
              <a:rPr lang="es-MX" altLang="es-MX" dirty="0">
                <a:solidFill>
                  <a:prstClr val="black"/>
                </a:solidFill>
                <a:latin typeface="Calibri" pitchFamily="34" charset="0"/>
              </a:rPr>
              <a:t>IIPT + IFPT     </a:t>
            </a:r>
            <a:r>
              <a:rPr lang="es-MX" altLang="es-MX" b="1" dirty="0">
                <a:solidFill>
                  <a:prstClr val="black"/>
                </a:solidFill>
                <a:latin typeface="Calibri" pitchFamily="34" charset="0"/>
              </a:rPr>
              <a:t>                                       </a:t>
            </a:r>
            <a:r>
              <a:rPr lang="es-MX" altLang="es-MX" dirty="0" smtClean="0">
                <a:solidFill>
                  <a:prstClr val="black"/>
                </a:solidFill>
                <a:latin typeface="Calibri" pitchFamily="34" charset="0"/>
              </a:rPr>
              <a:t>1450+450          </a:t>
            </a:r>
            <a:r>
              <a:rPr lang="es-MX" altLang="es-MX" b="1" dirty="0" smtClean="0">
                <a:solidFill>
                  <a:prstClr val="black"/>
                </a:solidFill>
                <a:latin typeface="Calibri" pitchFamily="34" charset="0"/>
              </a:rPr>
              <a:t>             </a:t>
            </a:r>
            <a:endParaRPr lang="es-MX" altLang="es-MX" b="1" dirty="0">
              <a:solidFill>
                <a:prstClr val="black"/>
              </a:solidFill>
              <a:latin typeface="Calibri" pitchFamily="34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s-MX" altLang="es-MX" dirty="0">
                <a:solidFill>
                  <a:prstClr val="black"/>
                </a:solidFill>
                <a:latin typeface="Calibri" pitchFamily="34" charset="0"/>
              </a:rPr>
              <a:t>                     2                                                        2</a:t>
            </a:r>
          </a:p>
          <a:p>
            <a:pPr eaLnBrk="1" hangingPunct="1">
              <a:buFont typeface="Wingdings 2" pitchFamily="18" charset="2"/>
              <a:buNone/>
            </a:pPr>
            <a:r>
              <a:rPr lang="es-MX" altLang="es-MX" b="1" dirty="0">
                <a:solidFill>
                  <a:prstClr val="black"/>
                </a:solidFill>
                <a:latin typeface="Calibri" pitchFamily="34" charset="0"/>
              </a:rPr>
              <a:t>                        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s-MX" altLang="es-MX" dirty="0">
                <a:solidFill>
                  <a:prstClr val="black"/>
                </a:solidFill>
                <a:latin typeface="Calibri" pitchFamily="34" charset="0"/>
              </a:rPr>
              <a:t>18 días tardan los productos terminados antes de ser vendidos.</a:t>
            </a:r>
          </a:p>
        </p:txBody>
      </p:sp>
      <p:cxnSp>
        <p:nvCxnSpPr>
          <p:cNvPr id="7" name="6 Conector recto"/>
          <p:cNvCxnSpPr/>
          <p:nvPr/>
        </p:nvCxnSpPr>
        <p:spPr>
          <a:xfrm>
            <a:off x="1259632" y="2349500"/>
            <a:ext cx="259238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>
            <a:off x="1115616" y="2601913"/>
            <a:ext cx="259238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>
            <a:off x="1422400" y="2838648"/>
            <a:ext cx="2592388" cy="285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>
            <a:off x="4974430" y="2852936"/>
            <a:ext cx="193198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>
            <a:off x="4974430" y="2349500"/>
            <a:ext cx="194468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>
            <a:off x="4974431" y="2601913"/>
            <a:ext cx="194468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2233" name="12 CuadroTexto"/>
          <p:cNvSpPr txBox="1">
            <a:spLocks noChangeArrowheads="1"/>
          </p:cNvSpPr>
          <p:nvPr/>
        </p:nvSpPr>
        <p:spPr bwMode="auto">
          <a:xfrm>
            <a:off x="698500" y="3763963"/>
            <a:ext cx="7488238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 2" pitchFamily="18" charset="2"/>
              <a:buNone/>
            </a:pPr>
            <a:r>
              <a:rPr lang="es-MX" altLang="es-MX" sz="2000" b="1" dirty="0">
                <a:solidFill>
                  <a:prstClr val="black"/>
                </a:solidFill>
                <a:latin typeface="Calibri" pitchFamily="34" charset="0"/>
              </a:rPr>
              <a:t>PLAZO DE COBROS</a:t>
            </a:r>
          </a:p>
          <a:p>
            <a:pPr eaLnBrk="1" hangingPunct="1">
              <a:buFont typeface="Wingdings 2" pitchFamily="18" charset="2"/>
              <a:buNone/>
            </a:pPr>
            <a:endParaRPr lang="es-MX" altLang="es-MX" dirty="0">
              <a:solidFill>
                <a:prstClr val="black"/>
              </a:solidFill>
              <a:latin typeface="Calibri" pitchFamily="34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es-MX" altLang="es-MX" dirty="0">
              <a:solidFill>
                <a:prstClr val="black"/>
              </a:solidFill>
              <a:latin typeface="Calibri" pitchFamily="34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s-MX" altLang="es-MX" dirty="0">
                <a:solidFill>
                  <a:prstClr val="black"/>
                </a:solidFill>
                <a:latin typeface="Calibri" pitchFamily="34" charset="0"/>
              </a:rPr>
              <a:t>                    360                             =                     360           </a:t>
            </a:r>
            <a:r>
              <a:rPr lang="es-MX" altLang="es-MX" b="1" dirty="0">
                <a:solidFill>
                  <a:prstClr val="black"/>
                </a:solidFill>
                <a:latin typeface="Calibri" pitchFamily="34" charset="0"/>
              </a:rPr>
              <a:t>=        40 Días</a:t>
            </a:r>
          </a:p>
          <a:p>
            <a:pPr eaLnBrk="1" hangingPunct="1">
              <a:buFont typeface="Wingdings 2" pitchFamily="18" charset="2"/>
              <a:buNone/>
            </a:pPr>
            <a:r>
              <a:rPr lang="es-MX" altLang="es-MX" dirty="0">
                <a:solidFill>
                  <a:prstClr val="black"/>
                </a:solidFill>
                <a:latin typeface="Calibri" pitchFamily="34" charset="0"/>
              </a:rPr>
              <a:t>                     </a:t>
            </a:r>
            <a:r>
              <a:rPr lang="es-MX" altLang="es-MX" dirty="0" smtClean="0">
                <a:solidFill>
                  <a:prstClr val="black"/>
                </a:solidFill>
                <a:latin typeface="Calibri" pitchFamily="34" charset="0"/>
              </a:rPr>
              <a:t>VN                                                </a:t>
            </a:r>
            <a:r>
              <a:rPr lang="es-MX" altLang="es-MX" dirty="0">
                <a:solidFill>
                  <a:prstClr val="black"/>
                </a:solidFill>
                <a:latin typeface="Calibri" pitchFamily="34" charset="0"/>
              </a:rPr>
              <a:t>30000                      </a:t>
            </a:r>
            <a:endParaRPr lang="es-MX" altLang="es-MX" b="1" dirty="0">
              <a:solidFill>
                <a:prstClr val="black"/>
              </a:solidFill>
              <a:latin typeface="Calibri" pitchFamily="34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s-MX" altLang="es-MX" b="1" dirty="0">
                <a:solidFill>
                  <a:prstClr val="black"/>
                </a:solidFill>
                <a:latin typeface="Calibri" pitchFamily="34" charset="0"/>
              </a:rPr>
              <a:t>              </a:t>
            </a:r>
            <a:r>
              <a:rPr lang="es-MX" altLang="es-MX" dirty="0">
                <a:solidFill>
                  <a:prstClr val="black"/>
                </a:solidFill>
                <a:latin typeface="Calibri" pitchFamily="34" charset="0"/>
              </a:rPr>
              <a:t>SIC  + SFC    </a:t>
            </a:r>
            <a:r>
              <a:rPr lang="es-MX" altLang="es-MX" b="1" dirty="0">
                <a:solidFill>
                  <a:prstClr val="black"/>
                </a:solidFill>
                <a:latin typeface="Calibri" pitchFamily="34" charset="0"/>
              </a:rPr>
              <a:t>                                       </a:t>
            </a:r>
            <a:r>
              <a:rPr lang="es-MX" altLang="es-MX" dirty="0">
                <a:solidFill>
                  <a:prstClr val="black"/>
                </a:solidFill>
                <a:latin typeface="Calibri" pitchFamily="34" charset="0"/>
              </a:rPr>
              <a:t>3000+3666          </a:t>
            </a:r>
            <a:r>
              <a:rPr lang="es-MX" altLang="es-MX" b="1" dirty="0">
                <a:solidFill>
                  <a:prstClr val="black"/>
                </a:solidFill>
                <a:latin typeface="Calibri" pitchFamily="34" charset="0"/>
              </a:rPr>
              <a:t>           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s-MX" altLang="es-MX" dirty="0">
                <a:solidFill>
                  <a:prstClr val="black"/>
                </a:solidFill>
                <a:latin typeface="Calibri" pitchFamily="34" charset="0"/>
              </a:rPr>
              <a:t>                     2                                                           2</a:t>
            </a:r>
          </a:p>
          <a:p>
            <a:pPr eaLnBrk="1" hangingPunct="1">
              <a:buFont typeface="Wingdings 2" pitchFamily="18" charset="2"/>
              <a:buNone/>
            </a:pPr>
            <a:r>
              <a:rPr lang="es-MX" altLang="es-MX" b="1" dirty="0">
                <a:solidFill>
                  <a:prstClr val="black"/>
                </a:solidFill>
                <a:latin typeface="Calibri" pitchFamily="34" charset="0"/>
              </a:rPr>
              <a:t>                        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s-MX" altLang="es-MX" dirty="0">
                <a:solidFill>
                  <a:prstClr val="black"/>
                </a:solidFill>
                <a:latin typeface="Calibri" pitchFamily="34" charset="0"/>
              </a:rPr>
              <a:t>La empresa tarda 40 días en promedio en trasformar el crédito a clientes en efectivo.</a:t>
            </a:r>
          </a:p>
        </p:txBody>
      </p:sp>
      <p:cxnSp>
        <p:nvCxnSpPr>
          <p:cNvPr id="14" name="13 Conector recto"/>
          <p:cNvCxnSpPr/>
          <p:nvPr/>
        </p:nvCxnSpPr>
        <p:spPr>
          <a:xfrm>
            <a:off x="917575" y="5211763"/>
            <a:ext cx="2592388" cy="3016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>
            <a:off x="887413" y="5486400"/>
            <a:ext cx="2592387" cy="285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>
            <a:off x="917575" y="4941888"/>
            <a:ext cx="2592388" cy="285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4014788" y="4959350"/>
            <a:ext cx="193198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17 Conector recto"/>
          <p:cNvCxnSpPr/>
          <p:nvPr/>
        </p:nvCxnSpPr>
        <p:spPr>
          <a:xfrm>
            <a:off x="4040188" y="5226050"/>
            <a:ext cx="193198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/>
        </p:nvCxnSpPr>
        <p:spPr>
          <a:xfrm>
            <a:off x="4040188" y="5516563"/>
            <a:ext cx="193198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907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0" y="1989138"/>
            <a:ext cx="7940675" cy="4021137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endParaRPr lang="es-MX" dirty="0" smtClean="0"/>
          </a:p>
          <a:p>
            <a:pPr marL="0" indent="0" algn="ctr">
              <a:buNone/>
            </a:pPr>
            <a:endParaRPr lang="es-MX" dirty="0"/>
          </a:p>
          <a:p>
            <a:pPr marL="0" indent="0" algn="just">
              <a:buNone/>
            </a:pPr>
            <a:r>
              <a:rPr lang="es-MX" sz="2400" dirty="0" smtClean="0"/>
              <a:t>Ciclo Operativo= Plazo de Consumo + Plazo de Producción + Plazo de Ventas + Plazo de Cobros</a:t>
            </a:r>
          </a:p>
          <a:p>
            <a:pPr marL="0" indent="0" algn="ctr">
              <a:buNone/>
            </a:pPr>
            <a:endParaRPr lang="es-MX" dirty="0" smtClean="0"/>
          </a:p>
          <a:p>
            <a:pPr marL="0" indent="0" algn="ctr">
              <a:buNone/>
            </a:pPr>
            <a:r>
              <a:rPr lang="es-MX" dirty="0" smtClean="0"/>
              <a:t>CO=6+1+18+40=65 Días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1707751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5 CuadroTexto"/>
          <p:cNvSpPr txBox="1">
            <a:spLocks noChangeArrowheads="1"/>
          </p:cNvSpPr>
          <p:nvPr/>
        </p:nvSpPr>
        <p:spPr bwMode="auto">
          <a:xfrm>
            <a:off x="107504" y="1628775"/>
            <a:ext cx="8856984" cy="4001095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 2" pitchFamily="18" charset="2"/>
              <a:buNone/>
            </a:pPr>
            <a:r>
              <a:rPr lang="es-MX" altLang="es-MX" sz="2000" b="1" dirty="0" smtClean="0">
                <a:solidFill>
                  <a:prstClr val="black"/>
                </a:solidFill>
                <a:latin typeface="+mn-lt"/>
              </a:rPr>
              <a:t>                                           PLAZO </a:t>
            </a:r>
            <a:r>
              <a:rPr lang="es-MX" altLang="es-MX" sz="2000" b="1" dirty="0">
                <a:solidFill>
                  <a:prstClr val="black"/>
                </a:solidFill>
                <a:latin typeface="+mn-lt"/>
              </a:rPr>
              <a:t>DE PAGOS</a:t>
            </a:r>
          </a:p>
          <a:p>
            <a:pPr eaLnBrk="1" hangingPunct="1">
              <a:buFont typeface="Wingdings 2" pitchFamily="18" charset="2"/>
              <a:buNone/>
            </a:pPr>
            <a:endParaRPr lang="es-MX" altLang="es-MX" dirty="0">
              <a:solidFill>
                <a:prstClr val="black"/>
              </a:solidFill>
              <a:latin typeface="+mn-lt"/>
            </a:endParaRPr>
          </a:p>
          <a:p>
            <a:pPr eaLnBrk="1" hangingPunct="1">
              <a:buFont typeface="Wingdings 2" pitchFamily="18" charset="2"/>
              <a:buNone/>
            </a:pPr>
            <a:endParaRPr lang="es-MX" altLang="es-MX" dirty="0">
              <a:solidFill>
                <a:prstClr val="black"/>
              </a:solidFill>
              <a:latin typeface="+mn-lt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s-MX" altLang="es-MX" dirty="0">
                <a:solidFill>
                  <a:prstClr val="black"/>
                </a:solidFill>
                <a:latin typeface="+mn-lt"/>
              </a:rPr>
              <a:t>                    360                             =                      360           </a:t>
            </a:r>
            <a:r>
              <a:rPr lang="es-MX" altLang="es-MX" b="1" dirty="0">
                <a:solidFill>
                  <a:prstClr val="black"/>
                </a:solidFill>
                <a:latin typeface="+mn-lt"/>
              </a:rPr>
              <a:t>=        45 Días</a:t>
            </a:r>
          </a:p>
          <a:p>
            <a:pPr eaLnBrk="1" hangingPunct="1">
              <a:buFont typeface="Wingdings 2" pitchFamily="18" charset="2"/>
              <a:buNone/>
            </a:pPr>
            <a:r>
              <a:rPr lang="es-MX" altLang="es-MX" dirty="0">
                <a:solidFill>
                  <a:prstClr val="black"/>
                </a:solidFill>
                <a:latin typeface="+mn-lt"/>
              </a:rPr>
              <a:t>               CN </a:t>
            </a:r>
            <a:r>
              <a:rPr lang="es-MX" altLang="es-MX" dirty="0" smtClean="0">
                <a:solidFill>
                  <a:prstClr val="black"/>
                </a:solidFill>
                <a:latin typeface="+mn-lt"/>
              </a:rPr>
              <a:t>de </a:t>
            </a:r>
            <a:r>
              <a:rPr lang="es-MX" altLang="es-MX" dirty="0">
                <a:solidFill>
                  <a:prstClr val="black"/>
                </a:solidFill>
                <a:latin typeface="+mn-lt"/>
              </a:rPr>
              <a:t>M.P.                                               6100                      </a:t>
            </a:r>
            <a:endParaRPr lang="es-MX" altLang="es-MX" b="1" dirty="0">
              <a:solidFill>
                <a:prstClr val="black"/>
              </a:solidFill>
              <a:latin typeface="+mn-lt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s-MX" altLang="es-MX" b="1" dirty="0">
                <a:solidFill>
                  <a:prstClr val="black"/>
                </a:solidFill>
                <a:latin typeface="+mn-lt"/>
              </a:rPr>
              <a:t>               </a:t>
            </a:r>
            <a:r>
              <a:rPr lang="es-MX" altLang="es-MX" dirty="0">
                <a:solidFill>
                  <a:prstClr val="black"/>
                </a:solidFill>
                <a:latin typeface="+mn-lt"/>
              </a:rPr>
              <a:t>SIP + SFP     </a:t>
            </a:r>
            <a:r>
              <a:rPr lang="es-MX" altLang="es-MX" b="1" dirty="0">
                <a:solidFill>
                  <a:prstClr val="black"/>
                </a:solidFill>
                <a:latin typeface="+mn-lt"/>
              </a:rPr>
              <a:t>                                         </a:t>
            </a:r>
            <a:r>
              <a:rPr lang="es-MX" altLang="es-MX" dirty="0">
                <a:solidFill>
                  <a:prstClr val="black"/>
                </a:solidFill>
                <a:latin typeface="+mn-lt"/>
              </a:rPr>
              <a:t>800+725          </a:t>
            </a:r>
            <a:r>
              <a:rPr lang="es-MX" altLang="es-MX" b="1" dirty="0">
                <a:solidFill>
                  <a:prstClr val="black"/>
                </a:solidFill>
                <a:latin typeface="+mn-lt"/>
              </a:rPr>
              <a:t>           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s-MX" altLang="es-MX" dirty="0">
                <a:solidFill>
                  <a:prstClr val="black"/>
                </a:solidFill>
                <a:latin typeface="+mn-lt"/>
              </a:rPr>
              <a:t>                     2                                                           2</a:t>
            </a:r>
          </a:p>
          <a:p>
            <a:pPr eaLnBrk="1" hangingPunct="1">
              <a:buFont typeface="Wingdings 2" pitchFamily="18" charset="2"/>
              <a:buNone/>
            </a:pPr>
            <a:r>
              <a:rPr lang="es-MX" altLang="es-MX" b="1" dirty="0">
                <a:solidFill>
                  <a:prstClr val="black"/>
                </a:solidFill>
                <a:latin typeface="+mn-lt"/>
              </a:rPr>
              <a:t>                        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s-MX" altLang="es-MX" dirty="0">
                <a:solidFill>
                  <a:prstClr val="black"/>
                </a:solidFill>
                <a:latin typeface="+mn-lt"/>
              </a:rPr>
              <a:t>Los pagos a proveedores por compra de materia prima se difieren en 45 días-</a:t>
            </a:r>
          </a:p>
          <a:p>
            <a:pPr eaLnBrk="1" hangingPunct="1">
              <a:buFont typeface="Wingdings 2" pitchFamily="18" charset="2"/>
              <a:buNone/>
            </a:pPr>
            <a:endParaRPr lang="es-MX" altLang="es-MX" dirty="0">
              <a:solidFill>
                <a:prstClr val="black"/>
              </a:solidFill>
              <a:latin typeface="+mn-lt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s-MX" altLang="es-MX" dirty="0">
                <a:solidFill>
                  <a:prstClr val="black"/>
                </a:solidFill>
                <a:latin typeface="+mn-lt"/>
              </a:rPr>
              <a:t>La empresa tarda 45 días para pagar a los proveedores.</a:t>
            </a:r>
          </a:p>
          <a:p>
            <a:pPr eaLnBrk="1" hangingPunct="1">
              <a:buFont typeface="Wingdings 2" pitchFamily="18" charset="2"/>
              <a:buNone/>
            </a:pPr>
            <a:endParaRPr lang="es-MX" altLang="es-MX" dirty="0">
              <a:solidFill>
                <a:prstClr val="black"/>
              </a:solidFill>
              <a:latin typeface="+mn-lt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s-MX" altLang="es-MX" b="1" dirty="0" smtClean="0">
                <a:solidFill>
                  <a:prstClr val="black"/>
                </a:solidFill>
                <a:latin typeface="+mn-lt"/>
              </a:rPr>
              <a:t>CNT </a:t>
            </a:r>
            <a:r>
              <a:rPr lang="es-MX" altLang="es-MX" b="1" dirty="0">
                <a:solidFill>
                  <a:prstClr val="black"/>
                </a:solidFill>
                <a:latin typeface="+mn-lt"/>
              </a:rPr>
              <a:t>=COE – CPE = 65-45  = 20 </a:t>
            </a:r>
            <a:r>
              <a:rPr lang="es-MX" altLang="es-MX" b="1" dirty="0" smtClean="0">
                <a:solidFill>
                  <a:prstClr val="black"/>
                </a:solidFill>
                <a:latin typeface="+mn-lt"/>
              </a:rPr>
              <a:t>Días. Es el ciclo neto de transformación de efectivo.</a:t>
            </a:r>
            <a:endParaRPr lang="es-MX" altLang="es-MX" b="1" dirty="0">
              <a:solidFill>
                <a:prstClr val="black"/>
              </a:solidFill>
              <a:latin typeface="+mn-lt"/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927100" y="2808288"/>
            <a:ext cx="2592388" cy="3016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>
            <a:off x="938213" y="3068638"/>
            <a:ext cx="2592387" cy="285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>
            <a:off x="947738" y="3357563"/>
            <a:ext cx="2592387" cy="285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>
            <a:off x="4079875" y="2779713"/>
            <a:ext cx="193198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>
            <a:off x="4067175" y="3102697"/>
            <a:ext cx="194468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>
            <a:off x="4079875" y="3386138"/>
            <a:ext cx="194468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676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691680" y="1500174"/>
            <a:ext cx="6984776" cy="107721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3200" b="1" cap="all" dirty="0">
                <a:ln w="0"/>
                <a:solidFill>
                  <a:prstClr val="black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  <a:cs typeface="Arial" pitchFamily="34" charset="0"/>
              </a:rPr>
              <a:t>Relación de las finanzas</a:t>
            </a:r>
          </a:p>
          <a:p>
            <a:pPr algn="ctr">
              <a:defRPr/>
            </a:pPr>
            <a:r>
              <a:rPr lang="es-ES" sz="3200" b="1" cap="all" dirty="0">
                <a:ln w="0"/>
                <a:solidFill>
                  <a:prstClr val="black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  <a:cs typeface="Arial" pitchFamily="34" charset="0"/>
              </a:rPr>
              <a:t>Con otras ciencias</a:t>
            </a: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178067658"/>
              </p:ext>
            </p:extLst>
          </p:nvPr>
        </p:nvGraphicFramePr>
        <p:xfrm>
          <a:off x="395536" y="2787429"/>
          <a:ext cx="860619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0407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060189" y="1916832"/>
            <a:ext cx="3018775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9BBB5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Calibri" pitchFamily="34" charset="0"/>
              </a:rPr>
              <a:t>La cartera</a:t>
            </a:r>
          </a:p>
        </p:txBody>
      </p:sp>
      <p:sp>
        <p:nvSpPr>
          <p:cNvPr id="54275" name="2 CuadroTexto"/>
          <p:cNvSpPr txBox="1">
            <a:spLocks noChangeArrowheads="1"/>
          </p:cNvSpPr>
          <p:nvPr/>
        </p:nvSpPr>
        <p:spPr bwMode="auto">
          <a:xfrm>
            <a:off x="755575" y="2852936"/>
            <a:ext cx="7850187" cy="3416320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es-MX" altLang="es-MX" dirty="0">
                <a:solidFill>
                  <a:prstClr val="black"/>
                </a:solidFill>
                <a:latin typeface="+mn-lt"/>
              </a:rPr>
              <a:t>El periodo de cobranza por crédito en días, se calcula dividiendo el valor de deudores entre el valor de las ventas a crédito anuales </a:t>
            </a:r>
            <a:r>
              <a:rPr lang="es-MX" altLang="es-MX" dirty="0" smtClean="0">
                <a:solidFill>
                  <a:prstClr val="black"/>
                </a:solidFill>
                <a:latin typeface="+mn-lt"/>
              </a:rPr>
              <a:t>multiplicado </a:t>
            </a:r>
            <a:r>
              <a:rPr lang="es-MX" altLang="es-MX" dirty="0">
                <a:solidFill>
                  <a:prstClr val="black"/>
                </a:solidFill>
                <a:latin typeface="+mn-lt"/>
              </a:rPr>
              <a:t>por 365 días.</a:t>
            </a:r>
          </a:p>
          <a:p>
            <a:pPr algn="just" eaLnBrk="1" hangingPunct="1"/>
            <a:endParaRPr lang="es-MX" altLang="es-MX" dirty="0">
              <a:solidFill>
                <a:prstClr val="black"/>
              </a:solidFill>
              <a:latin typeface="+mn-lt"/>
            </a:endParaRPr>
          </a:p>
          <a:p>
            <a:pPr algn="just" eaLnBrk="1" hangingPunct="1"/>
            <a:r>
              <a:rPr lang="es-MX" altLang="es-MX" dirty="0">
                <a:solidFill>
                  <a:prstClr val="black"/>
                </a:solidFill>
                <a:latin typeface="+mn-lt"/>
              </a:rPr>
              <a:t>Es importante considerar que los cargos al crédito deben estar relacionados con el riesgo por ello a menudo los cargos de financiamiento </a:t>
            </a:r>
            <a:r>
              <a:rPr lang="es-MX" altLang="es-MX" dirty="0" smtClean="0">
                <a:solidFill>
                  <a:prstClr val="black"/>
                </a:solidFill>
                <a:latin typeface="+mn-lt"/>
              </a:rPr>
              <a:t>para </a:t>
            </a:r>
            <a:r>
              <a:rPr lang="es-MX" altLang="es-MX" dirty="0">
                <a:solidFill>
                  <a:prstClr val="black"/>
                </a:solidFill>
                <a:latin typeface="+mn-lt"/>
              </a:rPr>
              <a:t>el crédito de deudores se incluyen en el precio de las mercancías.</a:t>
            </a:r>
          </a:p>
          <a:p>
            <a:pPr algn="just" eaLnBrk="1" hangingPunct="1"/>
            <a:endParaRPr lang="es-MX" altLang="es-MX" dirty="0">
              <a:solidFill>
                <a:prstClr val="black"/>
              </a:solidFill>
              <a:latin typeface="+mn-lt"/>
            </a:endParaRPr>
          </a:p>
          <a:p>
            <a:pPr algn="just" eaLnBrk="1" hangingPunct="1"/>
            <a:r>
              <a:rPr lang="es-MX" altLang="es-MX" dirty="0">
                <a:solidFill>
                  <a:prstClr val="black"/>
                </a:solidFill>
                <a:latin typeface="+mn-lt"/>
              </a:rPr>
              <a:t>El crédito comercial, es una fuente útil y flexible de financiamiento, el cual emplean todas las compañías.</a:t>
            </a:r>
          </a:p>
          <a:p>
            <a:pPr algn="just" eaLnBrk="1" hangingPunct="1"/>
            <a:endParaRPr lang="es-MX" altLang="es-MX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2049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1 CuadroTexto"/>
          <p:cNvSpPr txBox="1">
            <a:spLocks noChangeArrowheads="1"/>
          </p:cNvSpPr>
          <p:nvPr/>
        </p:nvSpPr>
        <p:spPr bwMode="auto">
          <a:xfrm>
            <a:off x="1258888" y="1916832"/>
            <a:ext cx="7489825" cy="1754326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es-MX" altLang="es-MX" dirty="0">
                <a:solidFill>
                  <a:prstClr val="black"/>
                </a:solidFill>
                <a:latin typeface="+mn-lt"/>
              </a:rPr>
              <a:t>Las empresas que entregan sus carteras de venta a agencias de cobranza conocidas como factoraje, suelen obtener información sobre los hábitos de pago de los clientes potenciales a través del factor, el cual podría estar manejando las carteras de </a:t>
            </a:r>
            <a:r>
              <a:rPr lang="es-MX" altLang="es-MX" dirty="0" smtClean="0">
                <a:solidFill>
                  <a:prstClr val="black"/>
                </a:solidFill>
                <a:latin typeface="+mn-lt"/>
              </a:rPr>
              <a:t>ventas </a:t>
            </a:r>
            <a:r>
              <a:rPr lang="es-MX" altLang="es-MX" dirty="0">
                <a:solidFill>
                  <a:prstClr val="black"/>
                </a:solidFill>
                <a:latin typeface="+mn-lt"/>
              </a:rPr>
              <a:t>de otras compañías que ya </a:t>
            </a:r>
            <a:r>
              <a:rPr lang="es-MX" altLang="es-MX" dirty="0" smtClean="0">
                <a:solidFill>
                  <a:prstClr val="black"/>
                </a:solidFill>
                <a:latin typeface="+mn-lt"/>
              </a:rPr>
              <a:t>estén </a:t>
            </a:r>
            <a:r>
              <a:rPr lang="es-MX" altLang="es-MX" dirty="0">
                <a:solidFill>
                  <a:prstClr val="black"/>
                </a:solidFill>
                <a:latin typeface="+mn-lt"/>
              </a:rPr>
              <a:t>en tratos comerciales con </a:t>
            </a:r>
            <a:r>
              <a:rPr lang="es-MX" altLang="es-MX" dirty="0" smtClean="0">
                <a:solidFill>
                  <a:prstClr val="black"/>
                </a:solidFill>
                <a:latin typeface="+mn-lt"/>
              </a:rPr>
              <a:t>ese </a:t>
            </a:r>
            <a:r>
              <a:rPr lang="es-MX" altLang="es-MX" dirty="0">
                <a:solidFill>
                  <a:prstClr val="black"/>
                </a:solidFill>
                <a:latin typeface="+mn-lt"/>
              </a:rPr>
              <a:t>cliente.</a:t>
            </a:r>
          </a:p>
        </p:txBody>
      </p:sp>
      <p:sp>
        <p:nvSpPr>
          <p:cNvPr id="55299" name="2 CuadroTexto"/>
          <p:cNvSpPr txBox="1">
            <a:spLocks noChangeArrowheads="1"/>
          </p:cNvSpPr>
          <p:nvPr/>
        </p:nvSpPr>
        <p:spPr bwMode="auto">
          <a:xfrm>
            <a:off x="1258888" y="3865734"/>
            <a:ext cx="7343775" cy="2308324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MX" altLang="es-MX" dirty="0">
                <a:solidFill>
                  <a:srgbClr val="002060"/>
                </a:solidFill>
                <a:latin typeface="+mn-lt"/>
              </a:rPr>
              <a:t>Caso practico</a:t>
            </a:r>
          </a:p>
          <a:p>
            <a:pPr eaLnBrk="1" hangingPunct="1"/>
            <a:endParaRPr lang="es-MX" altLang="es-MX" dirty="0">
              <a:solidFill>
                <a:srgbClr val="002060"/>
              </a:solidFill>
              <a:latin typeface="+mn-lt"/>
            </a:endParaRPr>
          </a:p>
          <a:p>
            <a:pPr eaLnBrk="1" hangingPunct="1"/>
            <a:r>
              <a:rPr lang="es-MX" altLang="es-MX" dirty="0">
                <a:solidFill>
                  <a:srgbClr val="002060"/>
                </a:solidFill>
                <a:latin typeface="+mn-lt"/>
              </a:rPr>
              <a:t>Ventas por $100 a 30 días               Contablemente   Financieramente</a:t>
            </a:r>
          </a:p>
          <a:p>
            <a:pPr eaLnBrk="1" hangingPunct="1"/>
            <a:endParaRPr lang="es-MX" altLang="es-MX" dirty="0">
              <a:solidFill>
                <a:srgbClr val="002060"/>
              </a:solidFill>
              <a:latin typeface="+mn-lt"/>
            </a:endParaRPr>
          </a:p>
          <a:p>
            <a:pPr eaLnBrk="1" hangingPunct="1"/>
            <a:r>
              <a:rPr lang="es-MX" altLang="es-MX" dirty="0">
                <a:solidFill>
                  <a:srgbClr val="002060"/>
                </a:solidFill>
                <a:latin typeface="+mn-lt"/>
              </a:rPr>
              <a:t>Costo de ventas 60%                    Venta            100    Entrada    n </a:t>
            </a:r>
          </a:p>
          <a:p>
            <a:pPr eaLnBrk="1" hangingPunct="1"/>
            <a:r>
              <a:rPr lang="es-MX" altLang="es-MX" dirty="0">
                <a:solidFill>
                  <a:srgbClr val="002060"/>
                </a:solidFill>
                <a:latin typeface="+mn-lt"/>
              </a:rPr>
              <a:t>                                                       </a:t>
            </a:r>
            <a:r>
              <a:rPr lang="es-MX" altLang="es-MX" dirty="0" err="1">
                <a:solidFill>
                  <a:srgbClr val="002060"/>
                </a:solidFill>
                <a:latin typeface="+mn-lt"/>
              </a:rPr>
              <a:t>Cto</a:t>
            </a:r>
            <a:r>
              <a:rPr lang="es-MX" altLang="es-MX" dirty="0">
                <a:solidFill>
                  <a:srgbClr val="002060"/>
                </a:solidFill>
                <a:latin typeface="+mn-lt"/>
              </a:rPr>
              <a:t> de </a:t>
            </a:r>
            <a:r>
              <a:rPr lang="es-MX" altLang="es-MX" dirty="0" err="1">
                <a:solidFill>
                  <a:srgbClr val="002060"/>
                </a:solidFill>
                <a:latin typeface="+mn-lt"/>
              </a:rPr>
              <a:t>vta</a:t>
            </a:r>
            <a:r>
              <a:rPr lang="es-MX" altLang="es-MX" dirty="0">
                <a:solidFill>
                  <a:srgbClr val="002060"/>
                </a:solidFill>
                <a:latin typeface="+mn-lt"/>
              </a:rPr>
              <a:t>      60    Salida     60</a:t>
            </a:r>
          </a:p>
          <a:p>
            <a:pPr eaLnBrk="1" hangingPunct="1"/>
            <a:r>
              <a:rPr lang="es-MX" altLang="es-MX" dirty="0">
                <a:solidFill>
                  <a:srgbClr val="002060"/>
                </a:solidFill>
                <a:latin typeface="+mn-lt"/>
              </a:rPr>
              <a:t>                                                       </a:t>
            </a:r>
            <a:r>
              <a:rPr lang="es-MX" altLang="es-MX" dirty="0" smtClean="0">
                <a:solidFill>
                  <a:srgbClr val="002060"/>
                </a:solidFill>
                <a:latin typeface="+mn-lt"/>
              </a:rPr>
              <a:t>   UB                  </a:t>
            </a:r>
            <a:r>
              <a:rPr lang="es-MX" altLang="es-MX" dirty="0">
                <a:solidFill>
                  <a:srgbClr val="002060"/>
                </a:solidFill>
                <a:latin typeface="+mn-lt"/>
              </a:rPr>
              <a:t>40    Flujo      (60)</a:t>
            </a:r>
          </a:p>
        </p:txBody>
      </p:sp>
      <p:cxnSp>
        <p:nvCxnSpPr>
          <p:cNvPr id="5" name="4 Conector recto"/>
          <p:cNvCxnSpPr/>
          <p:nvPr/>
        </p:nvCxnSpPr>
        <p:spPr>
          <a:xfrm>
            <a:off x="6227763" y="5517232"/>
            <a:ext cx="43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>
            <a:off x="7884319" y="5805264"/>
            <a:ext cx="4333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018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403648" y="2420888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REFERENCIAS BIBLIOGRÁFICAS: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403648" y="3068960"/>
            <a:ext cx="66967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MX" dirty="0" err="1" smtClean="0"/>
              <a:t>Gitman</a:t>
            </a:r>
            <a:r>
              <a:rPr lang="es-MX" dirty="0"/>
              <a:t> </a:t>
            </a:r>
            <a:r>
              <a:rPr lang="es-MX" dirty="0" smtClean="0"/>
              <a:t>Laurence (2003) Principios de Administración financiera, </a:t>
            </a:r>
            <a:r>
              <a:rPr lang="es-MX" dirty="0" err="1" smtClean="0"/>
              <a:t>pearson</a:t>
            </a:r>
            <a:r>
              <a:rPr lang="es-MX" dirty="0" smtClean="0"/>
              <a:t> educacional,  México.</a:t>
            </a:r>
          </a:p>
          <a:p>
            <a:endParaRPr lang="es-MX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MX" dirty="0" smtClean="0"/>
              <a:t>Van </a:t>
            </a:r>
            <a:r>
              <a:rPr lang="es-MX" dirty="0" err="1" smtClean="0"/>
              <a:t>Horne</a:t>
            </a:r>
            <a:r>
              <a:rPr lang="es-MX" dirty="0" smtClean="0"/>
              <a:t> C. J. (2004) Fundamentos de administración financiera, </a:t>
            </a:r>
            <a:r>
              <a:rPr lang="es-MX" dirty="0" err="1" smtClean="0"/>
              <a:t>pearson</a:t>
            </a:r>
            <a:r>
              <a:rPr lang="es-MX" dirty="0" smtClean="0"/>
              <a:t> educación, decimotercera edición, México.</a:t>
            </a:r>
          </a:p>
          <a:p>
            <a:pPr marL="285750" indent="-285750">
              <a:buFont typeface="Arial" pitchFamily="34" charset="0"/>
              <a:buChar char="•"/>
            </a:pPr>
            <a:endParaRPr lang="es-MX" dirty="0" smtClean="0"/>
          </a:p>
          <a:p>
            <a:pPr marL="285750" indent="-285750">
              <a:buFont typeface="Arial" pitchFamily="34" charset="0"/>
              <a:buChar char="•"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55495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63687" y="1772816"/>
            <a:ext cx="662473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4000" b="1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9BBB59"/>
                </a:solidFill>
                <a:effectLst>
                  <a:glow rad="101600">
                    <a:srgbClr val="FF6600">
                      <a:alpha val="60000"/>
                    </a:srgb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Calibri" pitchFamily="34" charset="0"/>
              </a:rPr>
              <a:t>Administración financiera</a:t>
            </a:r>
          </a:p>
        </p:txBody>
      </p:sp>
      <p:sp>
        <p:nvSpPr>
          <p:cNvPr id="3" name="6 CuadroTexto"/>
          <p:cNvSpPr txBox="1">
            <a:spLocks noChangeArrowheads="1"/>
          </p:cNvSpPr>
          <p:nvPr/>
        </p:nvSpPr>
        <p:spPr bwMode="auto">
          <a:xfrm rot="21215648">
            <a:off x="514251" y="3149849"/>
            <a:ext cx="8143875" cy="2308324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es-MX" altLang="es-MX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Es la aplicación de la administración general mediante la cual se recopilan datos significativos, se analizan, planean y controlan para: </a:t>
            </a:r>
          </a:p>
        </p:txBody>
      </p:sp>
    </p:spTree>
    <p:extLst>
      <p:ext uri="{BB962C8B-B14F-4D97-AF65-F5344CB8AC3E}">
        <p14:creationId xmlns:p14="http://schemas.microsoft.com/office/powerpoint/2010/main" val="125333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3926922006"/>
              </p:ext>
            </p:extLst>
          </p:nvPr>
        </p:nvGraphicFramePr>
        <p:xfrm>
          <a:off x="1142976" y="2000240"/>
          <a:ext cx="7677496" cy="4532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915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>
            <a:spLocks noChangeArrowheads="1"/>
          </p:cNvSpPr>
          <p:nvPr/>
        </p:nvSpPr>
        <p:spPr bwMode="auto">
          <a:xfrm>
            <a:off x="827584" y="2132856"/>
            <a:ext cx="728662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MX" altLang="es-MX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Técnicas de la administración financiera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668483"/>
            <a:ext cx="3886200" cy="25812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13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601619819"/>
              </p:ext>
            </p:extLst>
          </p:nvPr>
        </p:nvGraphicFramePr>
        <p:xfrm>
          <a:off x="251520" y="1916832"/>
          <a:ext cx="8678198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062" b="974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866" y="4742208"/>
            <a:ext cx="2272923" cy="1702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87" b="96087" l="200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077072"/>
            <a:ext cx="1760984" cy="2025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863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ae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uaeh</Template>
  <TotalTime>309</TotalTime>
  <Words>2402</Words>
  <Application>Microsoft Office PowerPoint</Application>
  <PresentationFormat>Presentación en pantalla (4:3)</PresentationFormat>
  <Paragraphs>355</Paragraphs>
  <Slides>52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52</vt:i4>
      </vt:variant>
    </vt:vector>
  </HeadingPairs>
  <TitlesOfParts>
    <vt:vector size="53" baseType="lpstr">
      <vt:lpstr>uaeh</vt:lpstr>
      <vt:lpstr>TEMA:  Administración                                   Financiera.</vt:lpstr>
      <vt:lpstr>Fundamentals of Financial Management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ADMON. FINANCIERA DE TESORERIA.</vt:lpstr>
      <vt:lpstr>Presentación de PowerPoint</vt:lpstr>
      <vt:lpstr>Presentación de PowerPoint</vt:lpstr>
      <vt:lpstr>Método directo:</vt:lpstr>
      <vt:lpstr>Método indirecto.</vt:lpstr>
      <vt:lpstr>Presentación de PowerPoint</vt:lpstr>
      <vt:lpstr>Presentación de PowerPoint</vt:lpstr>
      <vt:lpstr>Presentación de PowerPoint</vt:lpstr>
      <vt:lpstr>Presentación de PowerPoint</vt:lpstr>
      <vt:lpstr>Ciclo de transformación de inventarios a clientes:</vt:lpstr>
      <vt:lpstr>Presentación de PowerPoint</vt:lpstr>
      <vt:lpstr>Presentación de PowerPoint</vt:lpstr>
      <vt:lpstr>EJEMPLO</vt:lpstr>
      <vt:lpstr>Presentación de PowerPoint</vt:lpstr>
      <vt:lpstr>Presentación de PowerPoint</vt:lpstr>
      <vt:lpstr>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www.intercambiosvirtuales.org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TEMA:  Administración                                   Financiera.</dc:title>
  <dc:creator>Martin Eduardo; Martin Eduardo Baeza Ramírez</dc:creator>
  <cp:lastModifiedBy>COORDINACIÓN LC</cp:lastModifiedBy>
  <cp:revision>17</cp:revision>
  <dcterms:created xsi:type="dcterms:W3CDTF">2016-01-07T01:07:24Z</dcterms:created>
  <dcterms:modified xsi:type="dcterms:W3CDTF">2017-03-30T23:27:41Z</dcterms:modified>
</cp:coreProperties>
</file>