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263" r:id="rId4"/>
    <p:sldId id="259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0" r:id="rId16"/>
    <p:sldId id="261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>
        <p:scale>
          <a:sx n="114" d="100"/>
          <a:sy n="114" d="100"/>
        </p:scale>
        <p:origin x="-15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5DD5E-5DC7-4F93-AF7A-653579842DC3}" type="datetimeFigureOut">
              <a:rPr lang="es-MX" smtClean="0"/>
              <a:t>17/10/2016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73B5C-8B75-4727-A1D0-0D9A8699B9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995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73B5C-8B75-4727-A1D0-0D9A8699B910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682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MARCO LEGAL DE CONTRIBUCIONES</a:t>
            </a:r>
            <a:endParaRPr lang="es-MX" sz="36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Profesor(a):L.C.  Sonia Pérez </a:t>
            </a:r>
            <a:r>
              <a:rPr lang="es-MX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Munive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Julio- Diciembre/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cantidad que deben descontar las personas morales que realicen pagos por servicios profesionales al prestador de estos, por concepto del impuesto sobre la renta y/o o del impuesto al valor agregado.</a:t>
            </a:r>
          </a:p>
          <a:p>
            <a:endParaRPr lang="es-MX" dirty="0"/>
          </a:p>
        </p:txBody>
      </p:sp>
      <p:pic>
        <p:nvPicPr>
          <p:cNvPr id="4098" name="Picture 2" descr="C:\Users\Sony\AppData\Local\Microsoft\Windows\Temporary Internet Files\Content.IE5\85131RPI\146541006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16573"/>
            <a:ext cx="1476972" cy="119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12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720080"/>
          </a:xfrm>
        </p:spPr>
        <p:txBody>
          <a:bodyPr>
            <a:noAutofit/>
          </a:bodyPr>
          <a:lstStyle/>
          <a:p>
            <a:r>
              <a:rPr lang="es-MX" sz="3000" b="1" dirty="0">
                <a:latin typeface="Arial" panose="020B0604020202020204" pitchFamily="34" charset="0"/>
                <a:cs typeface="Arial" panose="020B0604020202020204" pitchFamily="34" charset="0"/>
              </a:rPr>
              <a:t>En el caso de una actividad profesional es</a:t>
            </a:r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 algn="just">
              <a:buNone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Normalmente es un porcentaje sobre las rentas de las personas o entidades que tengan que abonar o estén sujetas a retención, de esta forma, están obligadas a retener e ingresar en la Hacienda Pública en concepto de pago a cuenta del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impuesto.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Sony\AppData\Local\Microsoft\Windows\Temporary Internet Files\Content.IE5\85131RPI\220px-Bundesarchiv_Bild_183-L0115-0005,_Leuna,_Kontrolle_von_Wasserprobe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725144"/>
            <a:ext cx="2011680" cy="131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Sony\AppData\Local\Microsoft\Windows\Temporary Internet Files\Content.IE5\S5V1RAOM\proyect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365104"/>
            <a:ext cx="1692300" cy="152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12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648072"/>
          </a:xfrm>
        </p:spPr>
        <p:txBody>
          <a:bodyPr>
            <a:normAutofit/>
          </a:bodyPr>
          <a:lstStyle/>
          <a:p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Actividad Profesional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Para poder interpretar hay que saber que es una actividad profesional y quienes la realizan, por ello a continuación se conceptualiza el significado de actividad profesional y persona física.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106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792088"/>
          </a:xfrm>
        </p:spPr>
        <p:txBody>
          <a:bodyPr>
            <a:normAutofit/>
          </a:bodyPr>
          <a:lstStyle/>
          <a:p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Persona física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 marL="0" indent="0" algn="just">
              <a:buNone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Es un individuo con capacidad para contraer obligaciones y ejercer derechos; pueden prestar servicios, realizar actividades comerciales, arrendar bienes inmuebles y trabajar por salarios.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843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Sony\AppData\Local\Microsoft\Windows\Temporary Internet Files\Content.IE5\XZZJ3OOK\impuesto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568952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altLang="es-MX" sz="3000" dirty="0">
                <a:latin typeface="Arial" charset="0"/>
              </a:rPr>
              <a:t>Sánchez </a:t>
            </a:r>
            <a:r>
              <a:rPr lang="es-MX" altLang="es-MX" sz="3000" dirty="0" smtClean="0">
                <a:latin typeface="Arial" charset="0"/>
              </a:rPr>
              <a:t>Vega Alejandro (2016) Principios </a:t>
            </a:r>
            <a:r>
              <a:rPr lang="es-MX" altLang="es-MX" sz="3000" dirty="0">
                <a:latin typeface="Arial" charset="0"/>
              </a:rPr>
              <a:t>de Derecho </a:t>
            </a:r>
            <a:r>
              <a:rPr lang="es-MX" altLang="es-MX" sz="3000" dirty="0" smtClean="0">
                <a:latin typeface="Arial" charset="0"/>
              </a:rPr>
              <a:t>Fiscal, ED</a:t>
            </a:r>
            <a:r>
              <a:rPr lang="es-MX" altLang="es-MX" sz="3000" dirty="0">
                <a:latin typeface="Arial" charset="0"/>
              </a:rPr>
              <a:t>. ISEF </a:t>
            </a:r>
            <a:r>
              <a:rPr lang="es-MX" altLang="es-MX" sz="3000" dirty="0" smtClean="0">
                <a:latin typeface="Arial" charset="0"/>
              </a:rPr>
              <a:t> </a:t>
            </a:r>
            <a:r>
              <a:rPr lang="es-MX" altLang="es-MX" sz="3000" dirty="0">
                <a:latin typeface="Arial" charset="0"/>
              </a:rPr>
              <a:t>15a. Edición.</a:t>
            </a:r>
          </a:p>
          <a:p>
            <a:endParaRPr lang="es-MX" altLang="es-MX" sz="3000" dirty="0">
              <a:latin typeface="Arial" charset="0"/>
            </a:endParaRPr>
          </a:p>
          <a:p>
            <a:r>
              <a:rPr lang="es-MX" altLang="es-MX" sz="3000" dirty="0">
                <a:latin typeface="Arial" charset="0"/>
              </a:rPr>
              <a:t>Venegas </a:t>
            </a:r>
            <a:r>
              <a:rPr lang="es-MX" altLang="es-MX" sz="3000" dirty="0" err="1" smtClean="0">
                <a:latin typeface="Arial" charset="0"/>
              </a:rPr>
              <a:t>Alvarez</a:t>
            </a:r>
            <a:r>
              <a:rPr lang="es-MX" altLang="es-MX" sz="3000" dirty="0" smtClean="0">
                <a:latin typeface="Arial" charset="0"/>
              </a:rPr>
              <a:t> Sonia(2016), </a:t>
            </a:r>
            <a:r>
              <a:rPr lang="es-MX" sz="3000" dirty="0" smtClean="0">
                <a:latin typeface="Arial" charset="0"/>
              </a:rPr>
              <a:t>Comentarios </a:t>
            </a:r>
            <a:r>
              <a:rPr lang="es-MX" sz="3000" dirty="0">
                <a:latin typeface="Arial" charset="0"/>
              </a:rPr>
              <a:t>al Código Fiscal de la </a:t>
            </a:r>
            <a:r>
              <a:rPr lang="es-MX" sz="3000" dirty="0" err="1" smtClean="0">
                <a:latin typeface="Arial" charset="0"/>
              </a:rPr>
              <a:t>Federación.</a:t>
            </a:r>
            <a:r>
              <a:rPr lang="es-MX" altLang="es-MX" sz="3000" dirty="0" err="1" smtClean="0">
                <a:latin typeface="Arial" charset="0"/>
              </a:rPr>
              <a:t>ED</a:t>
            </a:r>
            <a:r>
              <a:rPr lang="es-MX" altLang="es-MX" sz="3000" dirty="0">
                <a:latin typeface="Arial" charset="0"/>
              </a:rPr>
              <a:t>. </a:t>
            </a:r>
            <a:r>
              <a:rPr lang="es-MX" altLang="es-MX" sz="3000" dirty="0" smtClean="0">
                <a:latin typeface="Arial" charset="0"/>
              </a:rPr>
              <a:t>No. </a:t>
            </a:r>
            <a:r>
              <a:rPr lang="es-MX" altLang="es-MX" sz="3000" dirty="0" err="1" smtClean="0">
                <a:latin typeface="Arial" charset="0"/>
              </a:rPr>
              <a:t>vum</a:t>
            </a:r>
            <a:r>
              <a:rPr lang="es-MX" altLang="es-MX" sz="3000" dirty="0" smtClean="0">
                <a:latin typeface="Arial" charset="0"/>
              </a:rPr>
              <a:t>, </a:t>
            </a:r>
            <a:r>
              <a:rPr lang="es-MX" altLang="es-MX" sz="3000" dirty="0" smtClean="0">
                <a:latin typeface="Arial" charset="0"/>
              </a:rPr>
              <a:t>8a</a:t>
            </a:r>
            <a:r>
              <a:rPr lang="es-MX" altLang="es-MX" sz="3000" dirty="0">
                <a:latin typeface="Arial" charset="0"/>
              </a:rPr>
              <a:t>. Edición</a:t>
            </a:r>
          </a:p>
          <a:p>
            <a:pPr marL="0" indent="0">
              <a:buNone/>
            </a:pPr>
            <a:endParaRPr lang="es-MX" altLang="es-MX" sz="3000" dirty="0">
              <a:latin typeface="Arial" charset="0"/>
            </a:endParaRPr>
          </a:p>
          <a:p>
            <a:r>
              <a:rPr lang="es-MX" altLang="es-MX" sz="3000" dirty="0">
                <a:latin typeface="Arial" charset="0"/>
              </a:rPr>
              <a:t>Código Fiscal de la Federación </a:t>
            </a:r>
            <a:r>
              <a:rPr lang="es-MX" altLang="es-MX" sz="3000" dirty="0" smtClean="0">
                <a:latin typeface="Arial" charset="0"/>
              </a:rPr>
              <a:t>(2016), </a:t>
            </a:r>
            <a:r>
              <a:rPr lang="es-MX" altLang="es-MX" sz="3000" dirty="0">
                <a:latin typeface="Arial" charset="0"/>
              </a:rPr>
              <a:t>ED. </a:t>
            </a:r>
            <a:r>
              <a:rPr lang="es-MX" altLang="es-MX" sz="3000" dirty="0" smtClean="0">
                <a:latin typeface="Arial" charset="0"/>
              </a:rPr>
              <a:t>ISEF.</a:t>
            </a:r>
            <a:endParaRPr lang="es-MX" altLang="es-MX" sz="3000" dirty="0">
              <a:latin typeface="Arial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92488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</a:p>
          <a:p>
            <a:pPr algn="ctr">
              <a:lnSpc>
                <a:spcPct val="90000"/>
              </a:lnSpc>
              <a:buNone/>
            </a:pPr>
            <a:endParaRPr lang="fr-F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</a:t>
            </a: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Impuestos son las contribuciones establecidas en ley que deben pagar las personas físicas y morales que se encuentran en la situación jurídica o de hecho prevista por la misma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Taxes are contributions required under law to be paid by individuals and companies found in the legal situation or fact provided by the same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Taxes,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Wages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Rate, Contributions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344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>
                <a:latin typeface="Arial" pitchFamily="34" charset="0"/>
                <a:cs typeface="Arial" pitchFamily="34" charset="0"/>
              </a:rPr>
              <a:t>Elementos de las Contribuciones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Contribuciones son las aportaciones en dinero o especie a cargo de las personas ya sean físicas o morales, para cubrir los gastos públicos, cuando se encuentren en la situación jurídica o de hecho previstas en la Ley.</a:t>
            </a:r>
          </a:p>
          <a:p>
            <a:pPr marL="0" indent="0" algn="just">
              <a:buNone/>
            </a:pP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Consisten fundamentalmente en el deber jurídico de que las personas físicas o morales se desprendan de una parte de su riqueza para sufragar los gastos públicos</a:t>
            </a: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720080"/>
          </a:xfrm>
        </p:spPr>
        <p:txBody>
          <a:bodyPr>
            <a:normAutofit/>
          </a:bodyPr>
          <a:lstStyle/>
          <a:p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Las Contribuciones se clasifican en: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Impuestos</a:t>
            </a:r>
          </a:p>
          <a:p>
            <a:pPr marL="0" indent="0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•Aportaciones de seguridad social</a:t>
            </a:r>
          </a:p>
          <a:p>
            <a:pPr marL="0" indent="0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•Contribuciones de mejoras</a:t>
            </a:r>
          </a:p>
          <a:p>
            <a:pPr marL="0" indent="0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•Derechos</a:t>
            </a:r>
          </a:p>
          <a:p>
            <a:pPr marL="0" indent="0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Fundamento: Art. 2 del Código Fiscal de la Federación (CFF).</a:t>
            </a:r>
          </a:p>
          <a:p>
            <a:r>
              <a:rPr lang="es-MX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ntribuciones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se clasifican en:</a:t>
            </a:r>
            <a:endParaRPr lang="es-MX" dirty="0"/>
          </a:p>
        </p:txBody>
      </p:sp>
      <p:pic>
        <p:nvPicPr>
          <p:cNvPr id="4" name="Picture 2" descr="C:\Users\Sony\AppData\Local\Microsoft\Windows\Temporary Internet Files\Content.IE5\879992QJ\taxes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36912"/>
            <a:ext cx="2143125" cy="172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6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720080"/>
          </a:xfrm>
        </p:spPr>
        <p:txBody>
          <a:bodyPr>
            <a:noAutofit/>
          </a:bodyPr>
          <a:lstStyle/>
          <a:p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Debemos considerar los elementos esenciales de las contribuciones: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000" b="1" dirty="0">
                <a:latin typeface="Arial" panose="020B0604020202020204" pitchFamily="34" charset="0"/>
                <a:cs typeface="Arial" panose="020B0604020202020204" pitchFamily="34" charset="0"/>
              </a:rPr>
              <a:t>Objeto: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 Aquello que está previsto en la norma y que al realizarse genera una obligación, es decir, aquello que grava.</a:t>
            </a:r>
          </a:p>
          <a:p>
            <a:pPr marL="0" indent="0" algn="just">
              <a:buNone/>
            </a:pPr>
            <a:r>
              <a:rPr lang="es-MX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Al saber cuales son las retenciones que deben tener los que los que realicen actividades profesionales, de igual forma sus obligaciones ante el fisco.</a:t>
            </a:r>
          </a:p>
          <a:p>
            <a:endParaRPr lang="es-MX" dirty="0"/>
          </a:p>
        </p:txBody>
      </p:sp>
      <p:pic>
        <p:nvPicPr>
          <p:cNvPr id="1026" name="Picture 2" descr="C:\Users\Sony\AppData\Local\Microsoft\Windows\Temporary Internet Files\Content.IE5\XZZJ3OOK\Book-Publishing-cost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284984"/>
            <a:ext cx="2592288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4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792088"/>
          </a:xfrm>
        </p:spPr>
        <p:txBody>
          <a:bodyPr/>
          <a:lstStyle/>
          <a:p>
            <a:r>
              <a:rPr lang="es-MX" b="1" dirty="0" smtClean="0"/>
              <a:t>Sujetos: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Activo: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 La Federación, entidades federativas y municipios.</a:t>
            </a:r>
          </a:p>
          <a:p>
            <a:pPr marL="0" indent="0" algn="just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Si bien, de los tres sujetos activos, podemos decir que sólo la Federación y los estados pueden disponer libremente de las contribuciones que recaudan, en cambio los municipios no pueden establecer sus propias contribuciones.</a:t>
            </a:r>
          </a:p>
          <a:p>
            <a:endParaRPr lang="es-MX" dirty="0"/>
          </a:p>
        </p:txBody>
      </p:sp>
      <p:pic>
        <p:nvPicPr>
          <p:cNvPr id="2050" name="Picture 2" descr="C:\Users\Sony\AppData\Local\Microsoft\Windows\Temporary Internet Files\Content.IE5\S5V1RAOM\SAT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628800"/>
            <a:ext cx="165618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27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Pasivo: 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Personas físicas o morales legalmente obligadas al pago de las contribuciones por llevar a cabo operaciones gravadas por las leyes.</a:t>
            </a:r>
          </a:p>
          <a:p>
            <a:pPr marL="0" indent="0" algn="just">
              <a:buNone/>
            </a:pPr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Si bien, de los tres sujetos activos, podemos decir que sólo la Federación y los estados pueden disponer libremente de las contribuciones que recaudan, en cambio los municipios no pueden establecer sus propias contribuciones.</a:t>
            </a:r>
          </a:p>
          <a:p>
            <a:pPr marL="0" indent="0" algn="just">
              <a:buNone/>
            </a:pP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Base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: Es la cantidad sobre la cual se determina la contribución a cargo del sujeto pasivo a la cual se le aplica la tasa, cuota o tarifa.</a:t>
            </a:r>
          </a:p>
          <a:p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193167"/>
            <a:ext cx="1611970" cy="74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317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Tasa: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Esta representada por un tanto por ciento (%), establecido en cada ley especifica que se aplica a la base de la contribución para determinar el pago por cada unidad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tributaria.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Tarifa: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Están integradas por límites, cuota fija y porcentaje</a:t>
            </a:r>
          </a:p>
          <a:p>
            <a:pPr marL="0" indent="0" algn="just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•Cuota: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Representan que por cierta cantidad se pagará una suma especifica.</a:t>
            </a:r>
          </a:p>
          <a:p>
            <a:pPr marL="0" indent="0" algn="just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Época de pago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: Plazo establecido por la Ley para que se cubra la obligación.</a:t>
            </a:r>
          </a:p>
          <a:p>
            <a:endParaRPr lang="es-MX" dirty="0"/>
          </a:p>
        </p:txBody>
      </p:sp>
      <p:pic>
        <p:nvPicPr>
          <p:cNvPr id="3074" name="Picture 2" descr="C:\Users\Sony\AppData\Local\Microsoft\Windows\Temporary Internet Files\Content.IE5\XZZJ3OOK\tarifa-ISLR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92896"/>
            <a:ext cx="18002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14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00811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Retención por actividades profesionales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marL="0" indent="0" algn="just">
              <a:buNone/>
            </a:pPr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Retención: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es la cantidad que se retiene de un sueldo, salario u otra percepción para el pago de impuesto, de deudas en virtud de embargo, es decir, se retienen para asegurar el pago del impuesto.</a:t>
            </a:r>
          </a:p>
          <a:p>
            <a:endParaRPr lang="es-MX" dirty="0"/>
          </a:p>
        </p:txBody>
      </p:sp>
      <p:pic>
        <p:nvPicPr>
          <p:cNvPr id="4" name="Picture 2" descr="C:\Users\Sony\AppData\Local\Microsoft\Windows\Temporary Internet Files\Content.IE5\8SDEEQTU\impuestos2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149080"/>
            <a:ext cx="2085975" cy="187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1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724</Words>
  <Application>Microsoft Office PowerPoint</Application>
  <PresentationFormat>Presentación en pantalla (4:3)</PresentationFormat>
  <Paragraphs>71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17" baseType="lpstr">
      <vt:lpstr>Tema de Office</vt:lpstr>
      <vt:lpstr>1_Tema de Office</vt:lpstr>
      <vt:lpstr>MARCO LEGAL DE CONTRIBUCIONES</vt:lpstr>
      <vt:lpstr>Presentación de PowerPoint</vt:lpstr>
      <vt:lpstr>Elementos de las Contribuciones</vt:lpstr>
      <vt:lpstr>Las Contribuciones se clasifican en:</vt:lpstr>
      <vt:lpstr>Debemos considerar los elementos esenciales de las contribuciones:</vt:lpstr>
      <vt:lpstr>Sujetos:</vt:lpstr>
      <vt:lpstr>Presentación de PowerPoint</vt:lpstr>
      <vt:lpstr>Presentación de PowerPoint</vt:lpstr>
      <vt:lpstr>Retención por actividades profesionales</vt:lpstr>
      <vt:lpstr>Presentación de PowerPoint</vt:lpstr>
      <vt:lpstr>En el caso de una actividad profesional es:</vt:lpstr>
      <vt:lpstr>Actividad Profesional</vt:lpstr>
      <vt:lpstr>Persona física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29</cp:revision>
  <dcterms:created xsi:type="dcterms:W3CDTF">2012-12-04T21:22:09Z</dcterms:created>
  <dcterms:modified xsi:type="dcterms:W3CDTF">2016-10-17T21:57:01Z</dcterms:modified>
</cp:coreProperties>
</file>