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4" r:id="rId4"/>
    <p:sldId id="265" r:id="rId5"/>
    <p:sldId id="266" r:id="rId6"/>
    <p:sldId id="267" r:id="rId7"/>
    <p:sldId id="268" r:id="rId8"/>
    <p:sldId id="269" r:id="rId9"/>
    <p:sldId id="270" r:id="rId10"/>
    <p:sldId id="271" r:id="rId11"/>
    <p:sldId id="272" r:id="rId12"/>
    <p:sldId id="273" r:id="rId13"/>
    <p:sldId id="274" r:id="rId14"/>
    <p:sldId id="275"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p:scale>
          <a:sx n="72" d="100"/>
          <a:sy n="72" d="100"/>
        </p:scale>
        <p:origin x="-2742" y="-8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17/10/2016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17/10/2016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estiopolis.com/como-hacer-una-conciliacion-bancaria-metodos-y-procedimientos/"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www.gerencie.com/conciliacion-bancaria.html" TargetMode="External"/><Relationship Id="rId4" Type="http://schemas.openxmlformats.org/officeDocument/2006/relationships/hyperlink" Target="https://debitoor.es/glosario/definicion-de-conciliacion-bancari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1928802"/>
            <a:ext cx="7772400" cy="1470025"/>
          </a:xfrm>
        </p:spPr>
        <p:txBody>
          <a:bodyPr>
            <a:noAutofit/>
          </a:bodyPr>
          <a:lstStyle/>
          <a:p>
            <a:r>
              <a:rPr lang="es-ES" sz="3600" dirty="0" smtClean="0"/>
              <a:t>NORMAS APLICABLES A PROBLEMAS DE DETERMINACIÓN DE RESULTADOS  </a:t>
            </a:r>
            <a:br>
              <a:rPr lang="es-ES" sz="3600" dirty="0" smtClean="0"/>
            </a:br>
            <a:endParaRPr lang="es-MX" sz="3600"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smtClean="0">
                <a:solidFill>
                  <a:schemeClr val="tx1"/>
                </a:solidFill>
                <a:latin typeface="Arial" pitchFamily="34" charset="0"/>
                <a:cs typeface="Arial" pitchFamily="34" charset="0"/>
              </a:rPr>
              <a:t>Área Académica: Licenciatura en Contaduría</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Profesor(a):  Dra. </a:t>
            </a:r>
            <a:r>
              <a:rPr lang="es-MX" sz="2000" b="1" dirty="0" err="1" smtClean="0">
                <a:solidFill>
                  <a:schemeClr val="tx1"/>
                </a:solidFill>
                <a:latin typeface="Arial" pitchFamily="34" charset="0"/>
                <a:cs typeface="Arial" pitchFamily="34" charset="0"/>
              </a:rPr>
              <a:t>Dorie</a:t>
            </a:r>
            <a:r>
              <a:rPr lang="es-MX" sz="2000" b="1" dirty="0" smtClean="0">
                <a:solidFill>
                  <a:schemeClr val="tx1"/>
                </a:solidFill>
                <a:latin typeface="Arial" pitchFamily="34" charset="0"/>
                <a:cs typeface="Arial" pitchFamily="34" charset="0"/>
              </a:rPr>
              <a:t> Cruz Ramírez</a:t>
            </a:r>
          </a:p>
          <a:p>
            <a:pPr algn="l"/>
            <a:endParaRPr lang="es-MX" sz="2000" b="1" dirty="0" smtClean="0">
              <a:solidFill>
                <a:schemeClr val="tx1"/>
              </a:solidFill>
              <a:latin typeface="Arial" pitchFamily="34" charset="0"/>
              <a:cs typeface="Arial" pitchFamily="34" charset="0"/>
            </a:endParaRPr>
          </a:p>
          <a:p>
            <a:pPr algn="l"/>
            <a:endParaRPr lang="es-MX" sz="2000" b="1" dirty="0" smtClean="0">
              <a:solidFill>
                <a:schemeClr val="tx1"/>
              </a:solidFill>
              <a:latin typeface="Arial" pitchFamily="34" charset="0"/>
              <a:cs typeface="Arial" pitchFamily="34" charset="0"/>
            </a:endParaRPr>
          </a:p>
          <a:p>
            <a:pPr algn="l"/>
            <a:r>
              <a:rPr lang="es-MX" sz="2000" b="1" dirty="0" smtClean="0">
                <a:solidFill>
                  <a:schemeClr val="tx1"/>
                </a:solidFill>
                <a:latin typeface="Arial" pitchFamily="34" charset="0"/>
                <a:cs typeface="Arial" pitchFamily="34" charset="0"/>
              </a:rPr>
              <a:t>Período: Julio- Diciembre/ 2016</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bg2">
                    <a:lumMod val="50000"/>
                  </a:schemeClr>
                </a:solidFill>
                <a:latin typeface="Arial" pitchFamily="34" charset="0"/>
                <a:cs typeface="Arial" pitchFamily="34" charset="0"/>
              </a:rPr>
              <a:t>Conciliación Contable</a:t>
            </a:r>
            <a:endParaRPr lang="es-MX" sz="3200" dirty="0">
              <a:solidFill>
                <a:schemeClr val="bg2">
                  <a:lumMod val="50000"/>
                </a:schemeClr>
              </a:solidFill>
            </a:endParaRPr>
          </a:p>
        </p:txBody>
      </p:sp>
      <p:sp>
        <p:nvSpPr>
          <p:cNvPr id="3" name="2 Marcador de contenido"/>
          <p:cNvSpPr>
            <a:spLocks noGrp="1"/>
          </p:cNvSpPr>
          <p:nvPr>
            <p:ph idx="1"/>
          </p:nvPr>
        </p:nvSpPr>
        <p:spPr>
          <a:xfrm>
            <a:off x="428596" y="1571612"/>
            <a:ext cx="8229600" cy="4137323"/>
          </a:xfrm>
        </p:spPr>
        <p:txBody>
          <a:bodyPr>
            <a:normAutofit fontScale="55000" lnSpcReduction="20000"/>
          </a:bodyPr>
          <a:lstStyle/>
          <a:p>
            <a:pPr algn="just"/>
            <a:endParaRPr lang="es-ES" sz="4000" b="1" dirty="0" smtClean="0">
              <a:latin typeface="Arial" pitchFamily="34" charset="0"/>
              <a:cs typeface="Arial" pitchFamily="34" charset="0"/>
            </a:endParaRPr>
          </a:p>
          <a:p>
            <a:pPr algn="just"/>
            <a:r>
              <a:rPr lang="es-MX" b="1" dirty="0" smtClean="0">
                <a:solidFill>
                  <a:schemeClr val="tx2">
                    <a:lumMod val="75000"/>
                  </a:schemeClr>
                </a:solidFill>
                <a:latin typeface="Arial" pitchFamily="34" charset="0"/>
                <a:cs typeface="Arial" pitchFamily="34" charset="0"/>
              </a:rPr>
              <a:t>Errores u omisiones cometidos por el banco </a:t>
            </a:r>
          </a:p>
          <a:p>
            <a:pPr algn="just"/>
            <a:endParaRPr lang="es-MX" dirty="0" smtClean="0">
              <a:latin typeface="Arial" pitchFamily="34" charset="0"/>
              <a:cs typeface="Arial" pitchFamily="34" charset="0"/>
            </a:endParaRPr>
          </a:p>
          <a:p>
            <a:pPr algn="just">
              <a:buNone/>
            </a:pPr>
            <a:r>
              <a:rPr lang="es-MX" dirty="0" smtClean="0">
                <a:latin typeface="Arial" pitchFamily="34" charset="0"/>
                <a:cs typeface="Arial" pitchFamily="34" charset="0"/>
              </a:rPr>
              <a:t>En relación con las partidas de conciliación derivadas de errores u omisiones cometidos por el banco, es la institución  bancaria la que debe registrar en su contabilidad los asientos de ajuste correspondientes; siendo conveniente que la empresa vigile que realicen las correcciones correspondientes. </a:t>
            </a:r>
          </a:p>
          <a:p>
            <a:pPr algn="just"/>
            <a:endParaRPr lang="es-MX" dirty="0" smtClean="0">
              <a:latin typeface="Arial" pitchFamily="34" charset="0"/>
              <a:cs typeface="Arial" pitchFamily="34" charset="0"/>
            </a:endParaRPr>
          </a:p>
          <a:p>
            <a:pPr algn="just"/>
            <a:r>
              <a:rPr lang="es-MX" b="1" dirty="0" smtClean="0">
                <a:solidFill>
                  <a:schemeClr val="accent4">
                    <a:lumMod val="75000"/>
                  </a:schemeClr>
                </a:solidFill>
                <a:latin typeface="Arial" pitchFamily="34" charset="0"/>
                <a:cs typeface="Arial" pitchFamily="34" charset="0"/>
              </a:rPr>
              <a:t>Errores u omisiones cometidos por la empresa </a:t>
            </a:r>
          </a:p>
          <a:p>
            <a:pPr algn="just">
              <a:buNone/>
            </a:pPr>
            <a:r>
              <a:rPr lang="es-MX" dirty="0" smtClean="0">
                <a:latin typeface="Arial" pitchFamily="34" charset="0"/>
                <a:cs typeface="Arial" pitchFamily="34" charset="0"/>
              </a:rPr>
              <a:t>En relación con los errores u omisiones cometidos por la empresa, esta debe registrar los ajuste en su contabilidad, utilizados como comprobantes, el propios estado de cuenta del banco y otros documentos en que se notifiquen movimientos del efectivo de la empresa depositado en el banco.</a:t>
            </a:r>
          </a:p>
          <a:p>
            <a:pPr algn="just"/>
            <a:endParaRPr lang="es-MX"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accent6">
                    <a:lumMod val="50000"/>
                  </a:schemeClr>
                </a:solidFill>
                <a:latin typeface="Arial" pitchFamily="34" charset="0"/>
                <a:cs typeface="Arial" pitchFamily="34" charset="0"/>
              </a:rPr>
              <a:t>Caso</a:t>
            </a:r>
            <a:endParaRPr lang="es-MX" sz="3200" dirty="0">
              <a:solidFill>
                <a:schemeClr val="accent6">
                  <a:lumMod val="50000"/>
                </a:schemeClr>
              </a:solidFill>
            </a:endParaRPr>
          </a:p>
        </p:txBody>
      </p:sp>
      <p:sp>
        <p:nvSpPr>
          <p:cNvPr id="3" name="2 Marcador de contenido"/>
          <p:cNvSpPr>
            <a:spLocks noGrp="1"/>
          </p:cNvSpPr>
          <p:nvPr>
            <p:ph idx="1"/>
          </p:nvPr>
        </p:nvSpPr>
        <p:spPr>
          <a:xfrm>
            <a:off x="428596" y="1357299"/>
            <a:ext cx="8229600" cy="3857652"/>
          </a:xfrm>
        </p:spPr>
        <p:txBody>
          <a:bodyPr>
            <a:normAutofit fontScale="92500" lnSpcReduction="10000"/>
          </a:bodyPr>
          <a:lstStyle/>
          <a:p>
            <a:pPr algn="just">
              <a:buNone/>
            </a:pPr>
            <a:endParaRPr lang="es-ES" sz="4000" b="1" dirty="0" smtClean="0">
              <a:latin typeface="Arial" pitchFamily="34" charset="0"/>
              <a:cs typeface="Arial" pitchFamily="34" charset="0"/>
            </a:endParaRPr>
          </a:p>
          <a:p>
            <a:pPr algn="just"/>
            <a:r>
              <a:rPr lang="es-ES" dirty="0" smtClean="0"/>
              <a:t>La empresa “M”, S.A. de C.V. realiza las siguientes operaciones contables en el mes en Febrero de 2016 .</a:t>
            </a:r>
            <a:endParaRPr lang="es-MX" dirty="0" smtClean="0"/>
          </a:p>
          <a:p>
            <a:pPr algn="just">
              <a:buNone/>
            </a:pPr>
            <a:r>
              <a:rPr lang="es-ES" dirty="0" smtClean="0"/>
              <a:t> </a:t>
            </a:r>
            <a:endParaRPr lang="es-MX" dirty="0" smtClean="0"/>
          </a:p>
          <a:p>
            <a:pPr algn="just">
              <a:buNone/>
            </a:pPr>
            <a:r>
              <a:rPr lang="es-ES" dirty="0" smtClean="0"/>
              <a:t>Cuenta con la siguiente información bancaria, se pide desarrollar las conciliaciones aritméticas y la conciliación contable.</a:t>
            </a:r>
          </a:p>
          <a:p>
            <a:pPr algn="just"/>
            <a:endParaRPr lang="es-MX" dirty="0" smtClean="0"/>
          </a:p>
          <a:p>
            <a:pPr algn="just">
              <a:buNone/>
            </a:pPr>
            <a:endParaRPr lang="es-MX" dirty="0" smtClean="0"/>
          </a:p>
          <a:p>
            <a:pPr algn="just"/>
            <a:endParaRPr lang="es-MX"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bg2">
                    <a:lumMod val="50000"/>
                  </a:schemeClr>
                </a:solidFill>
                <a:latin typeface="Arial" pitchFamily="34" charset="0"/>
                <a:cs typeface="Arial" pitchFamily="34" charset="0"/>
              </a:rPr>
              <a:t>Solución</a:t>
            </a:r>
            <a:endParaRPr lang="es-MX" sz="3200" dirty="0">
              <a:solidFill>
                <a:schemeClr val="bg2">
                  <a:lumMod val="50000"/>
                </a:schemeClr>
              </a:solidFill>
            </a:endParaRPr>
          </a:p>
        </p:txBody>
      </p:sp>
      <p:pic>
        <p:nvPicPr>
          <p:cNvPr id="4" name="3 Imagen"/>
          <p:cNvPicPr/>
          <p:nvPr/>
        </p:nvPicPr>
        <p:blipFill>
          <a:blip r:embed="rId3" cstate="print"/>
          <a:srcRect/>
          <a:stretch>
            <a:fillRect/>
          </a:stretch>
        </p:blipFill>
        <p:spPr bwMode="auto">
          <a:xfrm>
            <a:off x="571472" y="1643050"/>
            <a:ext cx="3357586" cy="3524250"/>
          </a:xfrm>
          <a:prstGeom prst="rect">
            <a:avLst/>
          </a:prstGeom>
          <a:noFill/>
          <a:ln w="9525">
            <a:noFill/>
            <a:miter lim="800000"/>
            <a:headEnd/>
            <a:tailEnd/>
          </a:ln>
        </p:spPr>
      </p:pic>
      <p:pic>
        <p:nvPicPr>
          <p:cNvPr id="6" name="5 Imagen"/>
          <p:cNvPicPr/>
          <p:nvPr/>
        </p:nvPicPr>
        <p:blipFill>
          <a:blip r:embed="rId4" cstate="print"/>
          <a:srcRect/>
          <a:stretch>
            <a:fillRect/>
          </a:stretch>
        </p:blipFill>
        <p:spPr bwMode="auto">
          <a:xfrm>
            <a:off x="5000628" y="1714488"/>
            <a:ext cx="3743319" cy="3500462"/>
          </a:xfrm>
          <a:prstGeom prst="rect">
            <a:avLst/>
          </a:prstGeom>
          <a:noFill/>
          <a:ln w="9525">
            <a:noFill/>
            <a:miter lim="800000"/>
            <a:headEnd/>
            <a:tailEnd/>
          </a:ln>
        </p:spPr>
      </p:pic>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bg2">
                    <a:lumMod val="50000"/>
                  </a:schemeClr>
                </a:solidFill>
                <a:latin typeface="Arial" pitchFamily="34" charset="0"/>
                <a:cs typeface="Arial" pitchFamily="34" charset="0"/>
              </a:rPr>
              <a:t>Solución</a:t>
            </a:r>
            <a:endParaRPr lang="es-MX" sz="3200" dirty="0">
              <a:solidFill>
                <a:schemeClr val="bg2">
                  <a:lumMod val="50000"/>
                </a:schemeClr>
              </a:solidFill>
            </a:endParaRPr>
          </a:p>
        </p:txBody>
      </p:sp>
      <p:pic>
        <p:nvPicPr>
          <p:cNvPr id="1026" name="Picture 2"/>
          <p:cNvPicPr>
            <a:picLocks noChangeAspect="1" noChangeArrowheads="1"/>
          </p:cNvPicPr>
          <p:nvPr/>
        </p:nvPicPr>
        <p:blipFill>
          <a:blip r:embed="rId3" cstate="print"/>
          <a:srcRect/>
          <a:stretch>
            <a:fillRect/>
          </a:stretch>
        </p:blipFill>
        <p:spPr bwMode="auto">
          <a:xfrm>
            <a:off x="428597" y="1285860"/>
            <a:ext cx="3786213" cy="3438525"/>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4857752" y="1285860"/>
            <a:ext cx="3850551" cy="3390901"/>
          </a:xfrm>
          <a:prstGeom prst="rect">
            <a:avLst/>
          </a:prstGeom>
          <a:noFill/>
          <a:ln w="9525">
            <a:noFill/>
            <a:miter lim="800000"/>
            <a:headEnd/>
            <a:tailEnd/>
          </a:ln>
          <a:effectLst/>
        </p:spPr>
      </p:pic>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bg2">
                    <a:lumMod val="50000"/>
                  </a:schemeClr>
                </a:solidFill>
                <a:latin typeface="Arial" pitchFamily="34" charset="0"/>
                <a:cs typeface="Arial" pitchFamily="34" charset="0"/>
              </a:rPr>
              <a:t>Solución</a:t>
            </a:r>
            <a:endParaRPr lang="es-MX" sz="3200" dirty="0">
              <a:solidFill>
                <a:schemeClr val="bg2">
                  <a:lumMod val="50000"/>
                </a:schemeClr>
              </a:solidFill>
            </a:endParaRPr>
          </a:p>
        </p:txBody>
      </p:sp>
      <p:pic>
        <p:nvPicPr>
          <p:cNvPr id="2050" name="Picture 2"/>
          <p:cNvPicPr>
            <a:picLocks noChangeAspect="1" noChangeArrowheads="1"/>
          </p:cNvPicPr>
          <p:nvPr/>
        </p:nvPicPr>
        <p:blipFill>
          <a:blip r:embed="rId3" cstate="print"/>
          <a:srcRect/>
          <a:stretch>
            <a:fillRect/>
          </a:stretch>
        </p:blipFill>
        <p:spPr bwMode="auto">
          <a:xfrm>
            <a:off x="1214414" y="1785926"/>
            <a:ext cx="6448425" cy="2933700"/>
          </a:xfrm>
          <a:prstGeom prst="rect">
            <a:avLst/>
          </a:prstGeom>
          <a:noFill/>
          <a:ln w="9525">
            <a:noFill/>
            <a:miter lim="800000"/>
            <a:headEnd/>
            <a:tailEnd/>
          </a:ln>
          <a:effectLst/>
        </p:spPr>
      </p:pic>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p:txBody>
          <a:bodyPr>
            <a:normAutofit/>
          </a:bodyPr>
          <a:lstStyle/>
          <a:p>
            <a:pPr algn="just"/>
            <a:r>
              <a:rPr lang="es-ES" sz="2000" dirty="0" smtClean="0">
                <a:latin typeface="Arial" pitchFamily="34" charset="0"/>
                <a:cs typeface="Arial" pitchFamily="34" charset="0"/>
              </a:rPr>
              <a:t>Castillo, A. (2007) Como hacer una conciliación bancaria, métodos y procedimientos. Recuperado el 08 de Agosto de 2016,  de </a:t>
            </a:r>
            <a:r>
              <a:rPr lang="es-ES" sz="2000" dirty="0" smtClean="0">
                <a:latin typeface="Arial" pitchFamily="34" charset="0"/>
                <a:cs typeface="Arial" pitchFamily="34" charset="0"/>
                <a:hlinkClick r:id="rId3"/>
              </a:rPr>
              <a:t>http://www.gestiopolis.com/como-hacer-una-conciliacion-bancaria-metodos-y-procedimientos/ </a:t>
            </a:r>
            <a:endParaRPr lang="es-ES"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r>
              <a:rPr lang="es-MX" sz="2000" dirty="0" err="1" smtClean="0">
                <a:latin typeface="Arial" pitchFamily="34" charset="0"/>
                <a:cs typeface="Arial" pitchFamily="34" charset="0"/>
              </a:rPr>
              <a:t>Debitoor</a:t>
            </a:r>
            <a:r>
              <a:rPr lang="es-MX" sz="2000" dirty="0" smtClean="0">
                <a:latin typeface="Arial" pitchFamily="34" charset="0"/>
                <a:cs typeface="Arial" pitchFamily="34" charset="0"/>
              </a:rPr>
              <a:t> (2016) Glosario de contabilidad. Recuperado el 24 de 06 de 2016, de </a:t>
            </a:r>
            <a:r>
              <a:rPr lang="es-MX" sz="2000" dirty="0" smtClean="0">
                <a:latin typeface="Arial" pitchFamily="34" charset="0"/>
                <a:cs typeface="Arial" pitchFamily="34" charset="0"/>
                <a:hlinkClick r:id="rId4"/>
              </a:rPr>
              <a:t>https://debitoor.es/glosario/definicion-de-conciliacion-bancaria</a:t>
            </a:r>
            <a:endParaRPr lang="es-MX" sz="2000" dirty="0" smtClean="0">
              <a:latin typeface="Arial" pitchFamily="34" charset="0"/>
              <a:cs typeface="Arial" pitchFamily="34" charset="0"/>
            </a:endParaRPr>
          </a:p>
          <a:p>
            <a:pPr algn="just"/>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 </a:t>
            </a:r>
            <a:r>
              <a:rPr lang="es-MX" sz="2000" dirty="0" err="1" smtClean="0">
                <a:latin typeface="Arial" pitchFamily="34" charset="0"/>
                <a:cs typeface="Arial" pitchFamily="34" charset="0"/>
              </a:rPr>
              <a:t>Gerencie</a:t>
            </a:r>
            <a:r>
              <a:rPr lang="es-MX" sz="2000" dirty="0" smtClean="0">
                <a:latin typeface="Arial" pitchFamily="34" charset="0"/>
                <a:cs typeface="Arial" pitchFamily="34" charset="0"/>
              </a:rPr>
              <a:t> (2014) Conciliación bancaria. Recuperado el 05 de julio de 2016, de  </a:t>
            </a:r>
            <a:r>
              <a:rPr lang="es-MX" sz="2000" dirty="0" smtClean="0">
                <a:latin typeface="Arial" pitchFamily="34" charset="0"/>
                <a:cs typeface="Arial" pitchFamily="34" charset="0"/>
                <a:hlinkClick r:id="rId5"/>
              </a:rPr>
              <a:t>http://www.gerencie.com/conciliacion-bancaria.html</a:t>
            </a:r>
            <a:endParaRPr lang="es-MX"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MX" sz="2000"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57158" y="142852"/>
            <a:ext cx="8229600" cy="928694"/>
          </a:xfrm>
        </p:spPr>
        <p:txBody>
          <a:bodyPr>
            <a:noAutofit/>
          </a:bodyPr>
          <a:lstStyle/>
          <a:p>
            <a:r>
              <a:rPr lang="es-MX" sz="3200" b="1" dirty="0" smtClean="0"/>
              <a:t>CONCILIACIÓN BANCARIA</a:t>
            </a:r>
            <a:endParaRPr lang="es-MX" sz="3200" b="1" dirty="0"/>
          </a:p>
        </p:txBody>
      </p:sp>
      <p:sp>
        <p:nvSpPr>
          <p:cNvPr id="3" name="2 Marcador de contenido"/>
          <p:cNvSpPr>
            <a:spLocks noGrp="1"/>
          </p:cNvSpPr>
          <p:nvPr>
            <p:ph idx="1"/>
          </p:nvPr>
        </p:nvSpPr>
        <p:spPr>
          <a:xfrm>
            <a:off x="428596" y="1285860"/>
            <a:ext cx="8229600" cy="4137323"/>
          </a:xfrm>
        </p:spPr>
        <p:txBody>
          <a:bodyPr>
            <a:noAutofit/>
          </a:bodyPr>
          <a:lstStyle/>
          <a:p>
            <a:pPr marL="0" indent="0" algn="ctr">
              <a:buNone/>
            </a:pPr>
            <a:r>
              <a:rPr lang="es-MX" sz="1400" b="1" dirty="0" smtClean="0">
                <a:latin typeface="Arial" pitchFamily="34" charset="0"/>
                <a:cs typeface="Arial" pitchFamily="34" charset="0"/>
              </a:rPr>
              <a:t>Resumen</a:t>
            </a:r>
          </a:p>
          <a:p>
            <a:pPr algn="just">
              <a:buNone/>
            </a:pPr>
            <a:r>
              <a:rPr lang="es-MX" sz="1600" dirty="0" smtClean="0">
                <a:latin typeface="Arial" pitchFamily="34" charset="0"/>
                <a:cs typeface="Arial" pitchFamily="34" charset="0"/>
              </a:rPr>
              <a:t>El presente documento corresponde al contenido de  la asignatura de Normas Aplicables a determinación de resultados que se imparte en la  Licenciatura en Contaduría en 3er. Semestre, y a través de la presente, se pretende que el alumno conozca, identifique y realice las diferentes conciliaciones bancarias existentes, tanto la aritmética como la contable, y lo que le permitirá identificar el uso de cada una de ellas así como sus diferencias.</a:t>
            </a:r>
          </a:p>
          <a:p>
            <a:pPr algn="just">
              <a:buNone/>
            </a:pPr>
            <a:endParaRPr lang="es-MX" sz="1600" b="1" dirty="0">
              <a:latin typeface="Arial" pitchFamily="34" charset="0"/>
              <a:cs typeface="Arial" pitchFamily="34" charset="0"/>
            </a:endParaRPr>
          </a:p>
          <a:p>
            <a:pPr marL="0" indent="0" algn="ctr">
              <a:buNone/>
            </a:pPr>
            <a:r>
              <a:rPr lang="es-MX" sz="1600" b="1" dirty="0" err="1" smtClean="0">
                <a:latin typeface="Arial" pitchFamily="34" charset="0"/>
                <a:cs typeface="Arial" pitchFamily="34" charset="0"/>
              </a:rPr>
              <a:t>Abstract</a:t>
            </a:r>
            <a:endParaRPr lang="es-MX" sz="1600" b="1" dirty="0">
              <a:latin typeface="Arial" pitchFamily="34" charset="0"/>
              <a:cs typeface="Arial" pitchFamily="34" charset="0"/>
            </a:endParaRPr>
          </a:p>
          <a:p>
            <a:pPr>
              <a:buNone/>
            </a:pPr>
            <a:r>
              <a:rPr lang="en-US" sz="1600" dirty="0" smtClean="0">
                <a:latin typeface="Arial" pitchFamily="34" charset="0"/>
                <a:cs typeface="Arial" pitchFamily="34" charset="0"/>
              </a:rPr>
              <a:t>This document corresponds to the content of the subject Applicable to determination of results that is taught in the Bachelor of Accounting Standards in 3rd. Semester, and through this, it is intended that students know, identify and perform the various existing bank reconciliations, both arithmetic and accounting, and allowing you to identify the use of each and their differences</a:t>
            </a:r>
          </a:p>
          <a:p>
            <a:pPr>
              <a:buNone/>
            </a:pPr>
            <a:endParaRPr lang="es-MX" sz="1600" dirty="0">
              <a:latin typeface="Arial" pitchFamily="34" charset="0"/>
              <a:cs typeface="Arial" pitchFamily="34" charset="0"/>
            </a:endParaRPr>
          </a:p>
          <a:p>
            <a:pPr marL="0" indent="0">
              <a:buNone/>
            </a:pPr>
            <a:r>
              <a:rPr lang="es-MX" sz="1600" b="1" dirty="0" err="1" smtClean="0">
                <a:latin typeface="Arial" pitchFamily="34" charset="0"/>
                <a:cs typeface="Arial" pitchFamily="34" charset="0"/>
              </a:rPr>
              <a:t>Keywords</a:t>
            </a:r>
            <a:r>
              <a:rPr lang="es-MX" sz="1600" b="1" dirty="0" smtClean="0">
                <a:latin typeface="Arial" pitchFamily="34" charset="0"/>
                <a:cs typeface="Arial" pitchFamily="34" charset="0"/>
              </a:rPr>
              <a:t>: </a:t>
            </a:r>
            <a:r>
              <a:rPr lang="es-MX" sz="1600" dirty="0" smtClean="0">
                <a:latin typeface="Arial" pitchFamily="34" charset="0"/>
                <a:cs typeface="Arial" pitchFamily="34" charset="0"/>
              </a:rPr>
              <a:t>Conciliación bancaria, Conciliación aritmética y Conciliación contable.</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accent2">
                    <a:lumMod val="75000"/>
                  </a:schemeClr>
                </a:solidFill>
                <a:latin typeface="Arial" pitchFamily="34" charset="0"/>
                <a:cs typeface="Arial" pitchFamily="34" charset="0"/>
              </a:rPr>
              <a:t>Definición Conciliación Bancaria</a:t>
            </a:r>
          </a:p>
        </p:txBody>
      </p:sp>
      <p:sp>
        <p:nvSpPr>
          <p:cNvPr id="3" name="2 Marcador de contenido"/>
          <p:cNvSpPr>
            <a:spLocks noGrp="1"/>
          </p:cNvSpPr>
          <p:nvPr>
            <p:ph idx="1"/>
          </p:nvPr>
        </p:nvSpPr>
        <p:spPr>
          <a:xfrm>
            <a:off x="428596" y="1571612"/>
            <a:ext cx="8229600" cy="4137323"/>
          </a:xfrm>
        </p:spPr>
        <p:txBody>
          <a:bodyPr>
            <a:normAutofit/>
          </a:bodyPr>
          <a:lstStyle/>
          <a:p>
            <a:pPr algn="just">
              <a:buNone/>
            </a:pPr>
            <a:r>
              <a:rPr lang="es-MX" dirty="0" smtClean="0">
                <a:latin typeface="Arial" pitchFamily="34" charset="0"/>
                <a:cs typeface="Arial" pitchFamily="34" charset="0"/>
              </a:rPr>
              <a:t>A través de este procedimiento contable se puede verificar  que los saldos registrados al final de un período de tiempo , entre el registro de Bancos realizado por la empresa  y el saldo reportado por la Institución Bancaria, sean conciliados.</a:t>
            </a:r>
            <a:endParaRPr lang="es-MX"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accent2">
                    <a:lumMod val="75000"/>
                  </a:schemeClr>
                </a:solidFill>
                <a:latin typeface="Arial" pitchFamily="34" charset="0"/>
                <a:cs typeface="Arial" pitchFamily="34" charset="0"/>
              </a:rPr>
              <a:t>Tipos de Conciliación Bancaria</a:t>
            </a:r>
            <a:br>
              <a:rPr lang="es-ES" sz="3200" b="1" dirty="0" smtClean="0">
                <a:solidFill>
                  <a:schemeClr val="accent2">
                    <a:lumMod val="75000"/>
                  </a:schemeClr>
                </a:solidFill>
                <a:latin typeface="Arial" pitchFamily="34" charset="0"/>
                <a:cs typeface="Arial" pitchFamily="34" charset="0"/>
              </a:rPr>
            </a:br>
            <a:endParaRPr lang="es-MX" sz="3200" dirty="0">
              <a:solidFill>
                <a:schemeClr val="accent2">
                  <a:lumMod val="75000"/>
                </a:schemeClr>
              </a:solidFill>
            </a:endParaRPr>
          </a:p>
        </p:txBody>
      </p:sp>
      <p:sp>
        <p:nvSpPr>
          <p:cNvPr id="3" name="2 Marcador de contenido"/>
          <p:cNvSpPr>
            <a:spLocks noGrp="1"/>
          </p:cNvSpPr>
          <p:nvPr>
            <p:ph idx="1"/>
          </p:nvPr>
        </p:nvSpPr>
        <p:spPr>
          <a:xfrm>
            <a:off x="428596" y="1571612"/>
            <a:ext cx="8229600" cy="4137323"/>
          </a:xfrm>
        </p:spPr>
        <p:txBody>
          <a:bodyPr>
            <a:normAutofit/>
          </a:bodyPr>
          <a:lstStyle/>
          <a:p>
            <a:endParaRPr lang="es-ES" sz="4000" b="1" dirty="0" smtClean="0">
              <a:latin typeface="Arial" pitchFamily="34" charset="0"/>
              <a:cs typeface="Arial" pitchFamily="34" charset="0"/>
            </a:endParaRPr>
          </a:p>
          <a:p>
            <a:r>
              <a:rPr lang="es-MX" dirty="0" smtClean="0">
                <a:solidFill>
                  <a:schemeClr val="accent5">
                    <a:lumMod val="75000"/>
                  </a:schemeClr>
                </a:solidFill>
                <a:latin typeface="Arial" pitchFamily="34" charset="0"/>
                <a:cs typeface="Arial" pitchFamily="34" charset="0"/>
              </a:rPr>
              <a:t>Conciliación Aritmética</a:t>
            </a:r>
          </a:p>
          <a:p>
            <a:r>
              <a:rPr lang="es-MX" dirty="0" smtClean="0">
                <a:solidFill>
                  <a:schemeClr val="bg2">
                    <a:lumMod val="50000"/>
                  </a:schemeClr>
                </a:solidFill>
                <a:latin typeface="Arial" pitchFamily="34" charset="0"/>
                <a:cs typeface="Arial" pitchFamily="34" charset="0"/>
              </a:rPr>
              <a:t>Conciliación Contable</a:t>
            </a:r>
            <a:endParaRPr lang="es-MX" dirty="0">
              <a:solidFill>
                <a:schemeClr val="bg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accent5">
                    <a:lumMod val="75000"/>
                  </a:schemeClr>
                </a:solidFill>
                <a:latin typeface="Arial" pitchFamily="34" charset="0"/>
                <a:cs typeface="Arial" pitchFamily="34" charset="0"/>
              </a:rPr>
              <a:t>Conciliación Aritmética</a:t>
            </a:r>
            <a:endParaRPr lang="es-MX" sz="3200" dirty="0"/>
          </a:p>
        </p:txBody>
      </p:sp>
      <p:sp>
        <p:nvSpPr>
          <p:cNvPr id="3" name="2 Marcador de contenido"/>
          <p:cNvSpPr>
            <a:spLocks noGrp="1"/>
          </p:cNvSpPr>
          <p:nvPr>
            <p:ph idx="1"/>
          </p:nvPr>
        </p:nvSpPr>
        <p:spPr>
          <a:xfrm>
            <a:off x="428596" y="1571612"/>
            <a:ext cx="8229600" cy="4137323"/>
          </a:xfrm>
        </p:spPr>
        <p:txBody>
          <a:bodyPr>
            <a:normAutofit/>
          </a:bodyPr>
          <a:lstStyle/>
          <a:p>
            <a:pPr algn="just"/>
            <a:endParaRPr lang="es-ES" sz="4000" b="1" dirty="0" smtClean="0">
              <a:latin typeface="Arial" pitchFamily="34" charset="0"/>
              <a:cs typeface="Arial" pitchFamily="34" charset="0"/>
            </a:endParaRPr>
          </a:p>
          <a:p>
            <a:pPr algn="just"/>
            <a:r>
              <a:rPr lang="es-MX" dirty="0" smtClean="0">
                <a:latin typeface="Arial" pitchFamily="34" charset="0"/>
                <a:cs typeface="Arial" pitchFamily="34" charset="0"/>
              </a:rPr>
              <a:t>La conciliación aritmética tiene por objeto presentar las “</a:t>
            </a:r>
            <a:r>
              <a:rPr lang="es-MX" u="sng" dirty="0" smtClean="0">
                <a:latin typeface="Arial" pitchFamily="34" charset="0"/>
                <a:cs typeface="Arial" pitchFamily="34" charset="0"/>
              </a:rPr>
              <a:t>partidas no correspondidas</a:t>
            </a:r>
            <a:r>
              <a:rPr lang="es-MX" dirty="0" smtClean="0">
                <a:latin typeface="Arial" pitchFamily="34" charset="0"/>
                <a:cs typeface="Arial" pitchFamily="34" charset="0"/>
              </a:rPr>
              <a:t>” para comprobar que los datos sean correctos, por lo menos aritméticamente, esto es que tanto el saldo en bancos como el saldo en la empresa es correcto.</a:t>
            </a:r>
          </a:p>
          <a:p>
            <a:pPr algn="just"/>
            <a:endParaRPr lang="es-MX" dirty="0" smtClean="0">
              <a:latin typeface="Arial" pitchFamily="34" charset="0"/>
              <a:cs typeface="Arial" pitchFamily="34" charset="0"/>
            </a:endParaRPr>
          </a:p>
          <a:p>
            <a:pPr algn="just"/>
            <a:endParaRPr lang="es-MX"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accent5">
                    <a:lumMod val="75000"/>
                  </a:schemeClr>
                </a:solidFill>
                <a:latin typeface="Arial" pitchFamily="34" charset="0"/>
                <a:cs typeface="Arial" pitchFamily="34" charset="0"/>
              </a:rPr>
              <a:t>Conciliación Aritmética</a:t>
            </a:r>
            <a:endParaRPr lang="es-MX" sz="3200" dirty="0">
              <a:solidFill>
                <a:schemeClr val="accent5">
                  <a:lumMod val="75000"/>
                </a:schemeClr>
              </a:solidFill>
            </a:endParaRPr>
          </a:p>
        </p:txBody>
      </p:sp>
      <p:sp>
        <p:nvSpPr>
          <p:cNvPr id="3" name="2 Marcador de contenido"/>
          <p:cNvSpPr>
            <a:spLocks noGrp="1"/>
          </p:cNvSpPr>
          <p:nvPr>
            <p:ph idx="1"/>
          </p:nvPr>
        </p:nvSpPr>
        <p:spPr>
          <a:xfrm>
            <a:off x="428596" y="1571612"/>
            <a:ext cx="8229600" cy="4137323"/>
          </a:xfrm>
        </p:spPr>
        <p:txBody>
          <a:bodyPr>
            <a:normAutofit fontScale="62500" lnSpcReduction="20000"/>
          </a:bodyPr>
          <a:lstStyle/>
          <a:p>
            <a:pPr algn="just"/>
            <a:endParaRPr lang="es-ES" sz="4000" b="1" dirty="0" smtClean="0">
              <a:latin typeface="Arial" pitchFamily="34" charset="0"/>
              <a:cs typeface="Arial" pitchFamily="34" charset="0"/>
            </a:endParaRPr>
          </a:p>
          <a:p>
            <a:pPr algn="just">
              <a:buNone/>
            </a:pPr>
            <a:r>
              <a:rPr lang="es-MX" dirty="0" smtClean="0">
                <a:latin typeface="Arial" pitchFamily="34" charset="0"/>
                <a:cs typeface="Arial" pitchFamily="34" charset="0"/>
              </a:rPr>
              <a:t>Existen 2 procedimientos para la realización de este tipo de conciliación:</a:t>
            </a:r>
          </a:p>
          <a:p>
            <a:pPr algn="just"/>
            <a:endParaRPr lang="es-MX" dirty="0" smtClean="0">
              <a:latin typeface="Arial" pitchFamily="34" charset="0"/>
              <a:cs typeface="Arial" pitchFamily="34" charset="0"/>
            </a:endParaRPr>
          </a:p>
          <a:p>
            <a:pPr marL="971550" lvl="1" indent="-514350" algn="just">
              <a:buAutoNum type="arabicPeriod"/>
            </a:pPr>
            <a:r>
              <a:rPr lang="es-MX" b="1" dirty="0" smtClean="0">
                <a:solidFill>
                  <a:schemeClr val="accent3">
                    <a:lumMod val="50000"/>
                  </a:schemeClr>
                </a:solidFill>
                <a:latin typeface="Arial" pitchFamily="34" charset="0"/>
                <a:cs typeface="Arial" pitchFamily="34" charset="0"/>
              </a:rPr>
              <a:t>Conciliación aritmética partiendo del saldo deudor determinado en la cuenta de bancos de la empresa, para llegar a coincidir con el saldo acreedor determinado por el banco</a:t>
            </a:r>
            <a:r>
              <a:rPr lang="es-MX" dirty="0" smtClean="0">
                <a:solidFill>
                  <a:schemeClr val="accent3">
                    <a:lumMod val="50000"/>
                  </a:schemeClr>
                </a:solidFill>
                <a:latin typeface="Arial" pitchFamily="34" charset="0"/>
                <a:cs typeface="Arial" pitchFamily="34" charset="0"/>
              </a:rPr>
              <a:t>. </a:t>
            </a:r>
            <a:endParaRPr lang="es-MX" dirty="0" smtClean="0">
              <a:latin typeface="Arial" pitchFamily="34" charset="0"/>
              <a:cs typeface="Arial" pitchFamily="34" charset="0"/>
            </a:endParaRPr>
          </a:p>
          <a:p>
            <a:pPr marL="971550" lvl="1" indent="-514350" algn="just">
              <a:buNone/>
            </a:pPr>
            <a:endParaRPr lang="es-MX" dirty="0" smtClean="0">
              <a:latin typeface="Arial" pitchFamily="34" charset="0"/>
              <a:cs typeface="Arial" pitchFamily="34" charset="0"/>
            </a:endParaRPr>
          </a:p>
          <a:p>
            <a:pPr marL="971550" lvl="1" indent="-514350" algn="just">
              <a:buFont typeface="+mj-lt"/>
              <a:buAutoNum type="arabicPeriod" startAt="2"/>
            </a:pPr>
            <a:r>
              <a:rPr lang="es-MX" b="1" dirty="0" smtClean="0">
                <a:solidFill>
                  <a:schemeClr val="accent6">
                    <a:lumMod val="75000"/>
                  </a:schemeClr>
                </a:solidFill>
                <a:latin typeface="Arial" pitchFamily="34" charset="0"/>
                <a:cs typeface="Arial" pitchFamily="34" charset="0"/>
              </a:rPr>
              <a:t>Conciliación aritmética partiendo del saldo acreedor determinado el estado de cuenta del banco, para llegar a coincidir con el saldo deudor de la empresa</a:t>
            </a:r>
            <a:r>
              <a:rPr lang="es-MX" dirty="0" smtClean="0">
                <a:solidFill>
                  <a:schemeClr val="accent6">
                    <a:lumMod val="75000"/>
                  </a:schemeClr>
                </a:solidFill>
                <a:latin typeface="Arial" pitchFamily="34" charset="0"/>
                <a:cs typeface="Arial" pitchFamily="34" charset="0"/>
              </a:rPr>
              <a:t>. </a:t>
            </a:r>
            <a:endParaRPr lang="es-MX" dirty="0" smtClean="0">
              <a:latin typeface="Arial" pitchFamily="34" charset="0"/>
              <a:cs typeface="Arial" pitchFamily="34" charset="0"/>
            </a:endParaRPr>
          </a:p>
          <a:p>
            <a:pPr algn="just"/>
            <a:endParaRPr lang="es-MX" dirty="0" smtClean="0">
              <a:latin typeface="Arial" pitchFamily="34" charset="0"/>
              <a:cs typeface="Arial" pitchFamily="34" charset="0"/>
            </a:endParaRPr>
          </a:p>
          <a:p>
            <a:pPr algn="just">
              <a:buNone/>
            </a:pPr>
            <a:r>
              <a:rPr lang="es-MX" dirty="0" smtClean="0">
                <a:latin typeface="Arial" pitchFamily="34" charset="0"/>
                <a:cs typeface="Arial" pitchFamily="34" charset="0"/>
              </a:rPr>
              <a:t> </a:t>
            </a:r>
            <a:endParaRPr lang="es-MX"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accent5">
                    <a:lumMod val="75000"/>
                  </a:schemeClr>
                </a:solidFill>
                <a:latin typeface="Arial" pitchFamily="34" charset="0"/>
                <a:cs typeface="Arial" pitchFamily="34" charset="0"/>
              </a:rPr>
              <a:t>Fórmulas para la Conciliación Aritmética</a:t>
            </a:r>
            <a:endParaRPr lang="es-MX" sz="3200" dirty="0"/>
          </a:p>
        </p:txBody>
      </p:sp>
      <p:sp>
        <p:nvSpPr>
          <p:cNvPr id="3" name="2 Marcador de contenido"/>
          <p:cNvSpPr>
            <a:spLocks noGrp="1"/>
          </p:cNvSpPr>
          <p:nvPr>
            <p:ph idx="1"/>
          </p:nvPr>
        </p:nvSpPr>
        <p:spPr>
          <a:xfrm>
            <a:off x="428596" y="1571612"/>
            <a:ext cx="8229600" cy="4137323"/>
          </a:xfrm>
        </p:spPr>
        <p:txBody>
          <a:bodyPr>
            <a:normAutofit fontScale="55000" lnSpcReduction="20000"/>
          </a:bodyPr>
          <a:lstStyle/>
          <a:p>
            <a:pPr>
              <a:buNone/>
            </a:pPr>
            <a:r>
              <a:rPr lang="es-MX" dirty="0" smtClean="0">
                <a:solidFill>
                  <a:schemeClr val="accent2">
                    <a:lumMod val="75000"/>
                  </a:schemeClr>
                </a:solidFill>
                <a:latin typeface="Arial" pitchFamily="34" charset="0"/>
                <a:cs typeface="Arial" pitchFamily="34" charset="0"/>
              </a:rPr>
              <a:t>Conciliación saliendo de libros</a:t>
            </a:r>
          </a:p>
          <a:p>
            <a:endParaRPr lang="es-MX" dirty="0" smtClean="0">
              <a:latin typeface="Arial" pitchFamily="34" charset="0"/>
              <a:cs typeface="Arial" pitchFamily="34" charset="0"/>
            </a:endParaRPr>
          </a:p>
          <a:p>
            <a:pPr>
              <a:buNone/>
            </a:pPr>
            <a:r>
              <a:rPr lang="es-MX" dirty="0" smtClean="0">
                <a:latin typeface="Arial" pitchFamily="34" charset="0"/>
                <a:cs typeface="Arial" pitchFamily="34" charset="0"/>
              </a:rPr>
              <a:t>Saldo en libros</a:t>
            </a:r>
          </a:p>
          <a:p>
            <a:pPr>
              <a:buNone/>
            </a:pPr>
            <a:endParaRPr lang="es-MX" dirty="0" smtClean="0">
              <a:latin typeface="Arial" pitchFamily="34" charset="0"/>
              <a:cs typeface="Arial" pitchFamily="34" charset="0"/>
            </a:endParaRPr>
          </a:p>
          <a:p>
            <a:pPr>
              <a:buNone/>
            </a:pPr>
            <a:r>
              <a:rPr lang="es-MX" dirty="0" smtClean="0">
                <a:latin typeface="Arial" pitchFamily="34" charset="0"/>
                <a:cs typeface="Arial" pitchFamily="34" charset="0"/>
              </a:rPr>
              <a:t>Mas: </a:t>
            </a:r>
          </a:p>
          <a:p>
            <a:pPr>
              <a:buNone/>
            </a:pPr>
            <a:r>
              <a:rPr lang="es-MX" dirty="0" smtClean="0">
                <a:latin typeface="Arial" pitchFamily="34" charset="0"/>
                <a:cs typeface="Arial" pitchFamily="34" charset="0"/>
              </a:rPr>
              <a:t>Abonos no considerados por la empresa </a:t>
            </a:r>
          </a:p>
          <a:p>
            <a:pPr>
              <a:buNone/>
            </a:pPr>
            <a:r>
              <a:rPr lang="es-MX" dirty="0" smtClean="0">
                <a:latin typeface="Arial" pitchFamily="34" charset="0"/>
                <a:cs typeface="Arial" pitchFamily="34" charset="0"/>
              </a:rPr>
              <a:t>Abonos no considerados por el banco</a:t>
            </a:r>
          </a:p>
          <a:p>
            <a:pPr>
              <a:buNone/>
            </a:pPr>
            <a:endParaRPr lang="es-MX" dirty="0" smtClean="0">
              <a:latin typeface="Arial" pitchFamily="34" charset="0"/>
              <a:cs typeface="Arial" pitchFamily="34" charset="0"/>
            </a:endParaRPr>
          </a:p>
          <a:p>
            <a:pPr>
              <a:buNone/>
            </a:pPr>
            <a:r>
              <a:rPr lang="es-MX" dirty="0" smtClean="0">
                <a:latin typeface="Arial" pitchFamily="34" charset="0"/>
                <a:cs typeface="Arial" pitchFamily="34" charset="0"/>
              </a:rPr>
              <a:t>Menos:</a:t>
            </a:r>
          </a:p>
          <a:p>
            <a:pPr>
              <a:buNone/>
            </a:pPr>
            <a:r>
              <a:rPr lang="es-MX" dirty="0" smtClean="0">
                <a:latin typeface="Arial" pitchFamily="34" charset="0"/>
                <a:cs typeface="Arial" pitchFamily="34" charset="0"/>
              </a:rPr>
              <a:t>Cargos no considerados por la empresa</a:t>
            </a:r>
          </a:p>
          <a:p>
            <a:pPr>
              <a:buNone/>
            </a:pPr>
            <a:r>
              <a:rPr lang="es-MX" dirty="0" smtClean="0">
                <a:latin typeface="Arial" pitchFamily="34" charset="0"/>
                <a:cs typeface="Arial" pitchFamily="34" charset="0"/>
              </a:rPr>
              <a:t>Cargos no considerados por el banco</a:t>
            </a:r>
          </a:p>
          <a:p>
            <a:pPr>
              <a:buNone/>
            </a:pPr>
            <a:endParaRPr lang="es-MX" dirty="0" smtClean="0">
              <a:latin typeface="Arial" pitchFamily="34" charset="0"/>
              <a:cs typeface="Arial" pitchFamily="34" charset="0"/>
            </a:endParaRPr>
          </a:p>
          <a:p>
            <a:pPr>
              <a:buNone/>
            </a:pPr>
            <a:r>
              <a:rPr lang="es-MX" dirty="0" smtClean="0">
                <a:latin typeface="Arial" pitchFamily="34" charset="0"/>
                <a:cs typeface="Arial" pitchFamily="34" charset="0"/>
              </a:rPr>
              <a:t>Saldo en bancos</a:t>
            </a:r>
          </a:p>
          <a:p>
            <a:pPr>
              <a:buNone/>
            </a:pPr>
            <a:r>
              <a:rPr lang="es-MX" dirty="0" smtClean="0">
                <a:latin typeface="Arial" pitchFamily="34" charset="0"/>
                <a:cs typeface="Arial" pitchFamily="34" charset="0"/>
              </a:rPr>
              <a:t> </a:t>
            </a:r>
            <a:endParaRPr lang="es-MX"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ES" sz="3200" b="1" dirty="0" smtClean="0">
                <a:solidFill>
                  <a:schemeClr val="accent5">
                    <a:lumMod val="75000"/>
                  </a:schemeClr>
                </a:solidFill>
                <a:latin typeface="Arial" pitchFamily="34" charset="0"/>
                <a:cs typeface="Arial" pitchFamily="34" charset="0"/>
              </a:rPr>
              <a:t>Fórmulas para la Conciliación Aritmética</a:t>
            </a:r>
            <a:endParaRPr lang="es-MX" sz="3200" dirty="0"/>
          </a:p>
        </p:txBody>
      </p:sp>
      <p:sp>
        <p:nvSpPr>
          <p:cNvPr id="3" name="2 Marcador de contenido"/>
          <p:cNvSpPr>
            <a:spLocks noGrp="1"/>
          </p:cNvSpPr>
          <p:nvPr>
            <p:ph idx="1"/>
          </p:nvPr>
        </p:nvSpPr>
        <p:spPr>
          <a:xfrm>
            <a:off x="428596" y="1571612"/>
            <a:ext cx="8229600" cy="4137323"/>
          </a:xfrm>
        </p:spPr>
        <p:txBody>
          <a:bodyPr>
            <a:normAutofit fontScale="62500" lnSpcReduction="20000"/>
          </a:bodyPr>
          <a:lstStyle/>
          <a:p>
            <a:pPr>
              <a:buNone/>
            </a:pPr>
            <a:r>
              <a:rPr lang="es-MX" dirty="0" smtClean="0">
                <a:solidFill>
                  <a:schemeClr val="accent2">
                    <a:lumMod val="75000"/>
                  </a:schemeClr>
                </a:solidFill>
                <a:latin typeface="Arial" pitchFamily="34" charset="0"/>
                <a:cs typeface="Arial" pitchFamily="34" charset="0"/>
              </a:rPr>
              <a:t>Conciliación saliendo de bancos</a:t>
            </a:r>
          </a:p>
          <a:p>
            <a:endParaRPr lang="es-MX" dirty="0" smtClean="0">
              <a:latin typeface="Arial" pitchFamily="34" charset="0"/>
              <a:cs typeface="Arial" pitchFamily="34" charset="0"/>
            </a:endParaRPr>
          </a:p>
          <a:p>
            <a:pPr>
              <a:buNone/>
            </a:pPr>
            <a:r>
              <a:rPr lang="es-MX" dirty="0" smtClean="0">
                <a:latin typeface="Arial" pitchFamily="34" charset="0"/>
                <a:cs typeface="Arial" pitchFamily="34" charset="0"/>
              </a:rPr>
              <a:t>Saldo en bancos</a:t>
            </a:r>
          </a:p>
          <a:p>
            <a:pPr>
              <a:buNone/>
            </a:pPr>
            <a:endParaRPr lang="es-MX" dirty="0" smtClean="0">
              <a:latin typeface="Arial" pitchFamily="34" charset="0"/>
              <a:cs typeface="Arial" pitchFamily="34" charset="0"/>
            </a:endParaRPr>
          </a:p>
          <a:p>
            <a:pPr>
              <a:buNone/>
            </a:pPr>
            <a:r>
              <a:rPr lang="es-MX" dirty="0" smtClean="0">
                <a:latin typeface="Arial" pitchFamily="34" charset="0"/>
                <a:cs typeface="Arial" pitchFamily="34" charset="0"/>
              </a:rPr>
              <a:t>Mas: </a:t>
            </a:r>
          </a:p>
          <a:p>
            <a:pPr>
              <a:buNone/>
            </a:pPr>
            <a:r>
              <a:rPr lang="es-MX" dirty="0" smtClean="0">
                <a:latin typeface="Arial" pitchFamily="34" charset="0"/>
                <a:cs typeface="Arial" pitchFamily="34" charset="0"/>
              </a:rPr>
              <a:t>Cargos no considerados por la empresa</a:t>
            </a:r>
          </a:p>
          <a:p>
            <a:pPr>
              <a:buNone/>
            </a:pPr>
            <a:r>
              <a:rPr lang="es-MX" dirty="0" smtClean="0">
                <a:latin typeface="Arial" pitchFamily="34" charset="0"/>
                <a:cs typeface="Arial" pitchFamily="34" charset="0"/>
              </a:rPr>
              <a:t>Cargos no considerados por el banco</a:t>
            </a:r>
          </a:p>
          <a:p>
            <a:pPr>
              <a:buNone/>
            </a:pPr>
            <a:endParaRPr lang="es-MX" dirty="0" smtClean="0">
              <a:latin typeface="Arial" pitchFamily="34" charset="0"/>
              <a:cs typeface="Arial" pitchFamily="34" charset="0"/>
            </a:endParaRPr>
          </a:p>
          <a:p>
            <a:pPr>
              <a:buNone/>
            </a:pPr>
            <a:r>
              <a:rPr lang="es-MX" dirty="0" smtClean="0">
                <a:latin typeface="Arial" pitchFamily="34" charset="0"/>
                <a:cs typeface="Arial" pitchFamily="34" charset="0"/>
              </a:rPr>
              <a:t>Menos:</a:t>
            </a:r>
          </a:p>
          <a:p>
            <a:pPr>
              <a:buNone/>
            </a:pPr>
            <a:r>
              <a:rPr lang="es-MX" dirty="0" smtClean="0">
                <a:latin typeface="Arial" pitchFamily="34" charset="0"/>
                <a:cs typeface="Arial" pitchFamily="34" charset="0"/>
              </a:rPr>
              <a:t>Abonos no considerados por la empresa </a:t>
            </a:r>
          </a:p>
          <a:p>
            <a:pPr>
              <a:buNone/>
            </a:pPr>
            <a:r>
              <a:rPr lang="es-MX" dirty="0" smtClean="0">
                <a:latin typeface="Arial" pitchFamily="34" charset="0"/>
                <a:cs typeface="Arial" pitchFamily="34" charset="0"/>
              </a:rPr>
              <a:t>Abonos no considerados por el banco</a:t>
            </a:r>
          </a:p>
          <a:p>
            <a:pPr>
              <a:buNone/>
            </a:pPr>
            <a:endParaRPr lang="es-MX" dirty="0" smtClean="0">
              <a:latin typeface="Arial" pitchFamily="34" charset="0"/>
              <a:cs typeface="Arial" pitchFamily="34" charset="0"/>
            </a:endParaRPr>
          </a:p>
          <a:p>
            <a:pPr>
              <a:buNone/>
            </a:pPr>
            <a:r>
              <a:rPr lang="es-MX" dirty="0" smtClean="0">
                <a:latin typeface="Arial" pitchFamily="34" charset="0"/>
                <a:cs typeface="Arial" pitchFamily="34" charset="0"/>
              </a:rPr>
              <a:t>Saldo en libros</a:t>
            </a:r>
            <a:endParaRPr lang="es-MX"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229600" cy="1143000"/>
          </a:xfrm>
        </p:spPr>
        <p:txBody>
          <a:bodyPr>
            <a:noAutofit/>
          </a:bodyPr>
          <a:lstStyle/>
          <a:p>
            <a:r>
              <a:rPr lang="es-ES" sz="3200" b="1" dirty="0" smtClean="0">
                <a:solidFill>
                  <a:schemeClr val="bg2">
                    <a:lumMod val="50000"/>
                  </a:schemeClr>
                </a:solidFill>
                <a:latin typeface="Arial" pitchFamily="34" charset="0"/>
                <a:cs typeface="Arial" pitchFamily="34" charset="0"/>
              </a:rPr>
              <a:t>Conciliación Contable</a:t>
            </a:r>
            <a:endParaRPr lang="es-MX" sz="3200" dirty="0">
              <a:solidFill>
                <a:schemeClr val="bg2">
                  <a:lumMod val="50000"/>
                </a:schemeClr>
              </a:solidFill>
            </a:endParaRPr>
          </a:p>
        </p:txBody>
      </p:sp>
      <p:sp>
        <p:nvSpPr>
          <p:cNvPr id="3" name="2 Marcador de contenido"/>
          <p:cNvSpPr>
            <a:spLocks noGrp="1"/>
          </p:cNvSpPr>
          <p:nvPr>
            <p:ph idx="1"/>
          </p:nvPr>
        </p:nvSpPr>
        <p:spPr>
          <a:xfrm>
            <a:off x="428596" y="1571612"/>
            <a:ext cx="8229600" cy="4137323"/>
          </a:xfrm>
        </p:spPr>
        <p:txBody>
          <a:bodyPr>
            <a:normAutofit/>
          </a:bodyPr>
          <a:lstStyle/>
          <a:p>
            <a:pPr algn="just">
              <a:buNone/>
            </a:pPr>
            <a:r>
              <a:rPr lang="es-MX" sz="2800" dirty="0" smtClean="0">
                <a:latin typeface="Arial" pitchFamily="34" charset="0"/>
                <a:cs typeface="Arial" pitchFamily="34" charset="0"/>
              </a:rPr>
              <a:t>La conciliación contable tiene por objeto determinar cuales </a:t>
            </a:r>
            <a:r>
              <a:rPr lang="es-MX" sz="2800" u="sng" dirty="0" smtClean="0">
                <a:latin typeface="Arial" pitchFamily="34" charset="0"/>
                <a:cs typeface="Arial" pitchFamily="34" charset="0"/>
              </a:rPr>
              <a:t>“asientos de ajuste” </a:t>
            </a:r>
            <a:r>
              <a:rPr lang="es-MX" sz="2800" dirty="0" smtClean="0">
                <a:latin typeface="Arial" pitchFamily="34" charset="0"/>
                <a:cs typeface="Arial" pitchFamily="34" charset="0"/>
              </a:rPr>
              <a:t>se deben registrar en la contabilidad de la empresa o en la del banco, según corresponda, como consecuencia de las “</a:t>
            </a:r>
            <a:r>
              <a:rPr lang="es-MX" sz="2800" u="sng" dirty="0" smtClean="0">
                <a:latin typeface="Arial" pitchFamily="34" charset="0"/>
                <a:cs typeface="Arial" pitchFamily="34" charset="0"/>
              </a:rPr>
              <a:t>partidas de conciliación</a:t>
            </a:r>
            <a:r>
              <a:rPr lang="es-MX" sz="2800" dirty="0" smtClean="0">
                <a:latin typeface="Arial" pitchFamily="34" charset="0"/>
                <a:cs typeface="Arial" pitchFamily="34" charset="0"/>
              </a:rPr>
              <a:t>” identificadas y explicadas a través de la conciliación aritmética.</a:t>
            </a:r>
          </a:p>
          <a:p>
            <a:pPr algn="just"/>
            <a:endParaRPr lang="es-MX" sz="2800"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701</Words>
  <Application>Microsoft Office PowerPoint</Application>
  <PresentationFormat>Presentación en pantalla (4:3)</PresentationFormat>
  <Paragraphs>88</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NORMAS APLICABLES A PROBLEMAS DE DETERMINACIÓN DE RESULTADOS   </vt:lpstr>
      <vt:lpstr>CONCILIACIÓN BANCARIA</vt:lpstr>
      <vt:lpstr>Definición Conciliación Bancaria</vt:lpstr>
      <vt:lpstr>Tipos de Conciliación Bancaria </vt:lpstr>
      <vt:lpstr>Conciliación Aritmética</vt:lpstr>
      <vt:lpstr>Conciliación Aritmética</vt:lpstr>
      <vt:lpstr>Fórmulas para la Conciliación Aritmética</vt:lpstr>
      <vt:lpstr>Fórmulas para la Conciliación Aritmética</vt:lpstr>
      <vt:lpstr>Conciliación Contable</vt:lpstr>
      <vt:lpstr>Conciliación Contable</vt:lpstr>
      <vt:lpstr>Caso</vt:lpstr>
      <vt:lpstr>Solución</vt:lpstr>
      <vt:lpstr>Solución</vt:lpstr>
      <vt:lpstr>Solución</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COORDINACIÓN LC</cp:lastModifiedBy>
  <cp:revision>37</cp:revision>
  <dcterms:created xsi:type="dcterms:W3CDTF">2012-12-04T21:22:09Z</dcterms:created>
  <dcterms:modified xsi:type="dcterms:W3CDTF">2016-10-17T21:25:11Z</dcterms:modified>
</cp:coreProperties>
</file>