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0" r:id="rId3"/>
    <p:sldId id="301" r:id="rId4"/>
    <p:sldId id="289" r:id="rId5"/>
    <p:sldId id="298" r:id="rId6"/>
    <p:sldId id="299" r:id="rId7"/>
    <p:sldId id="294" r:id="rId8"/>
    <p:sldId id="260" r:id="rId9"/>
    <p:sldId id="262" r:id="rId10"/>
    <p:sldId id="296" r:id="rId11"/>
    <p:sldId id="300" r:id="rId12"/>
    <p:sldId id="29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>
        <p:scale>
          <a:sx n="73" d="100"/>
          <a:sy n="73" d="100"/>
        </p:scale>
        <p:origin x="-271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5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6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5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0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14/10/2016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14/10/2016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14/10/2016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pPr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4320479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2800" dirty="0" smtClean="0"/>
              <a:t>TÉCNICAS </a:t>
            </a:r>
            <a:r>
              <a:rPr lang="es-ES" sz="2800" dirty="0"/>
              <a:t>INNOVADORAS APLICABLES A LOS SISTEMAS DE INFORMACIÓNFINANCIERA</a:t>
            </a:r>
            <a:br>
              <a:rPr lang="es-ES" sz="2800" dirty="0"/>
            </a:br>
            <a:r>
              <a:rPr lang="es-ES" sz="3100" dirty="0"/>
              <a:t/>
            </a:r>
            <a:br>
              <a:rPr lang="es-ES" sz="3100" dirty="0"/>
            </a:br>
            <a:r>
              <a:rPr lang="es-MX" sz="2700" b="1" dirty="0">
                <a:latin typeface="Arial" pitchFamily="34" charset="0"/>
                <a:cs typeface="Arial" pitchFamily="34" charset="0"/>
              </a:rPr>
              <a:t>Área Académica: Licenciatura en contaduría</a:t>
            </a:r>
            <a:br>
              <a:rPr lang="es-MX" sz="2700" b="1" dirty="0">
                <a:latin typeface="Arial" pitchFamily="34" charset="0"/>
                <a:cs typeface="Arial" pitchFamily="34" charset="0"/>
              </a:rPr>
            </a:br>
            <a:r>
              <a:rPr lang="es-MX" sz="2700" b="1" dirty="0">
                <a:latin typeface="Arial" pitchFamily="34" charset="0"/>
                <a:cs typeface="Arial" pitchFamily="34" charset="0"/>
              </a:rPr>
              <a:t/>
            </a:r>
            <a:br>
              <a:rPr lang="es-MX" sz="2700" b="1" dirty="0">
                <a:latin typeface="Arial" pitchFamily="34" charset="0"/>
                <a:cs typeface="Arial" pitchFamily="34" charset="0"/>
              </a:rPr>
            </a:br>
            <a:r>
              <a:rPr lang="es-MX" sz="2700" b="1" dirty="0">
                <a:latin typeface="Arial" pitchFamily="34" charset="0"/>
                <a:cs typeface="Arial" pitchFamily="34" charset="0"/>
              </a:rPr>
              <a:t/>
            </a:r>
            <a:br>
              <a:rPr lang="es-MX" sz="2700" b="1" dirty="0">
                <a:latin typeface="Arial" pitchFamily="34" charset="0"/>
                <a:cs typeface="Arial" pitchFamily="34" charset="0"/>
              </a:rPr>
            </a:br>
            <a:r>
              <a:rPr lang="es-MX" sz="2700" b="1" dirty="0">
                <a:latin typeface="Arial" pitchFamily="34" charset="0"/>
                <a:cs typeface="Arial" pitchFamily="34" charset="0"/>
              </a:rPr>
              <a:t>Profesor(a</a:t>
            </a:r>
            <a:r>
              <a:rPr lang="es-MX" sz="2700" b="1" dirty="0" smtClean="0">
                <a:latin typeface="Arial" pitchFamily="34" charset="0"/>
                <a:cs typeface="Arial" pitchFamily="34" charset="0"/>
              </a:rPr>
              <a:t>):</a:t>
            </a:r>
            <a:r>
              <a:rPr lang="es-ES" sz="2700" dirty="0"/>
              <a:t> </a:t>
            </a:r>
            <a:r>
              <a:rPr lang="es-ES" sz="2700" b="1" dirty="0" smtClean="0"/>
              <a:t>Mtra. Maharai Teresita Espinosa Monroy</a:t>
            </a:r>
            <a:r>
              <a:rPr lang="es-MX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700" b="1" dirty="0" smtClean="0">
                <a:latin typeface="Arial" pitchFamily="34" charset="0"/>
                <a:cs typeface="Arial" pitchFamily="34" charset="0"/>
              </a:rPr>
            </a:br>
            <a:r>
              <a:rPr lang="es-MX" sz="2700" b="1" dirty="0">
                <a:latin typeface="Arial" pitchFamily="34" charset="0"/>
                <a:cs typeface="Arial" pitchFamily="34" charset="0"/>
              </a:rPr>
              <a:t/>
            </a:r>
            <a:br>
              <a:rPr lang="es-MX" sz="2700" b="1" dirty="0">
                <a:latin typeface="Arial" pitchFamily="34" charset="0"/>
                <a:cs typeface="Arial" pitchFamily="34" charset="0"/>
              </a:rPr>
            </a:br>
            <a:r>
              <a:rPr lang="es-MX" sz="2700" b="1" dirty="0">
                <a:latin typeface="+mn-lt"/>
                <a:cs typeface="Arial" pitchFamily="34" charset="0"/>
              </a:rPr>
              <a:t>Período: Julio- Diciembre/2016</a:t>
            </a:r>
            <a:br>
              <a:rPr lang="es-MX" sz="2700" b="1" dirty="0">
                <a:latin typeface="+mn-lt"/>
                <a:cs typeface="Arial" pitchFamily="34" charset="0"/>
              </a:rPr>
            </a:br>
            <a:r>
              <a:rPr lang="es-ES" sz="2700" b="1" dirty="0" smtClean="0">
                <a:latin typeface="+mn-lt"/>
              </a:rPr>
              <a:t/>
            </a:r>
            <a:br>
              <a:rPr lang="es-ES" sz="2700" b="1" dirty="0" smtClean="0">
                <a:latin typeface="+mn-lt"/>
              </a:rPr>
            </a:br>
            <a:r>
              <a:rPr lang="es-ES" sz="3600" dirty="0" smtClean="0"/>
              <a:t>                                                       </a:t>
            </a:r>
            <a:br>
              <a:rPr lang="es-ES" sz="3600" dirty="0" smtClean="0"/>
            </a:br>
            <a:r>
              <a:rPr lang="es-ES" sz="3600" i="1" dirty="0" smtClean="0"/>
              <a:t/>
            </a:r>
            <a:br>
              <a:rPr lang="es-ES" sz="3600" i="1" dirty="0" smtClean="0"/>
            </a:br>
            <a:r>
              <a:rPr lang="es-ES" sz="3600" i="1" dirty="0"/>
              <a:t/>
            </a:r>
            <a:br>
              <a:rPr lang="es-ES" sz="3600" i="1" dirty="0"/>
            </a:br>
            <a:r>
              <a:rPr lang="es-ES" sz="3600" i="1" dirty="0"/>
              <a:t/>
            </a:r>
            <a:br>
              <a:rPr lang="es-ES" sz="3600" i="1" dirty="0"/>
            </a:b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4093887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                </a:t>
            </a:r>
          </a:p>
          <a:p>
            <a:pPr marL="0" indent="0">
              <a:buNone/>
            </a:pPr>
            <a:r>
              <a:rPr lang="es-MX" sz="2800" dirty="0" smtClean="0"/>
              <a:t>                                       CONCLUSIÓN</a:t>
            </a:r>
          </a:p>
          <a:p>
            <a:pPr marL="0" indent="0">
              <a:buNone/>
            </a:pPr>
            <a:r>
              <a:rPr lang="es-MX" sz="2800" dirty="0" smtClean="0"/>
              <a:t>El sistema  de simulación de empresa es la herramienta más efectiva para  que los estudiantes de la Licenciatura en Contaduría desarrollen las  habilidades y destrezas que les permitan la buena toma de decisiones.</a:t>
            </a:r>
            <a:endParaRPr lang="es-MX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34" y="4797152"/>
            <a:ext cx="1871663" cy="16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18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sz="2000" dirty="0" smtClean="0"/>
              <a:t>1</a:t>
            </a:r>
            <a:r>
              <a:rPr lang="es-MX" sz="2000" dirty="0"/>
              <a:t>. </a:t>
            </a:r>
            <a:r>
              <a:rPr lang="es-MX" sz="2000" dirty="0" smtClean="0"/>
              <a:t>Lawrence </a:t>
            </a:r>
            <a:r>
              <a:rPr lang="es-MX" sz="2000" dirty="0" err="1" smtClean="0"/>
              <a:t>Gitma</a:t>
            </a:r>
            <a:r>
              <a:rPr lang="es-MX" sz="2000" dirty="0" smtClean="0"/>
              <a:t>, </a:t>
            </a:r>
            <a:r>
              <a:rPr lang="es-MX" sz="2000" dirty="0"/>
              <a:t>Perrazo</a:t>
            </a:r>
            <a:r>
              <a:rPr lang="es-MX" sz="2000" dirty="0" smtClean="0"/>
              <a:t>  (2012). Principios de Administración Financiera. México, D. F. Pearson Educación.</a:t>
            </a:r>
          </a:p>
          <a:p>
            <a:pPr>
              <a:defRPr/>
            </a:pPr>
            <a:endParaRPr lang="es-MX" sz="2000" dirty="0" smtClean="0"/>
          </a:p>
          <a:p>
            <a:pPr>
              <a:defRPr/>
            </a:pPr>
            <a:r>
              <a:rPr lang="es-MX" sz="2000" dirty="0" smtClean="0"/>
              <a:t>2. </a:t>
            </a:r>
            <a:r>
              <a:rPr lang="es-MX" sz="2000" dirty="0"/>
              <a:t>J. Fred </a:t>
            </a:r>
            <a:r>
              <a:rPr lang="es-MX" sz="2000" dirty="0" smtClean="0"/>
              <a:t>Weston. (2010). Fundamentos de Administración Financiera. </a:t>
            </a:r>
          </a:p>
          <a:p>
            <a:pPr marL="0" indent="0">
              <a:buNone/>
              <a:defRPr/>
            </a:pPr>
            <a:r>
              <a:rPr lang="es-MX" sz="2000" dirty="0" smtClean="0"/>
              <a:t>          Mc Graw Hill</a:t>
            </a:r>
          </a:p>
          <a:p>
            <a:pPr marL="0" indent="0">
              <a:buNone/>
              <a:defRPr/>
            </a:pPr>
            <a:endParaRPr lang="es-MX" sz="2000" dirty="0" smtClean="0"/>
          </a:p>
          <a:p>
            <a:pPr>
              <a:defRPr/>
            </a:pPr>
            <a:r>
              <a:rPr lang="es-MX" sz="2000" dirty="0" smtClean="0"/>
              <a:t>3. </a:t>
            </a:r>
            <a:r>
              <a:rPr lang="es-MX" sz="2000" dirty="0" err="1" smtClean="0"/>
              <a:t>Michelsen</a:t>
            </a:r>
            <a:r>
              <a:rPr lang="es-MX" sz="2000" dirty="0" smtClean="0"/>
              <a:t> </a:t>
            </a:r>
            <a:r>
              <a:rPr lang="es-MX" sz="2000" dirty="0" err="1" smtClean="0"/>
              <a:t>Consulting</a:t>
            </a:r>
            <a:r>
              <a:rPr lang="es-MX" sz="2000" dirty="0" smtClean="0"/>
              <a:t> Ltd. (2009). Manual Básico SIMDEF.</a:t>
            </a:r>
            <a:endParaRPr lang="es-MX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4333568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645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98364"/>
          </a:xfrm>
        </p:spPr>
        <p:txBody>
          <a:bodyPr>
            <a:noAutofit/>
          </a:bodyPr>
          <a:lstStyle/>
          <a:p>
            <a:r>
              <a:rPr lang="es-MX" sz="2000" dirty="0">
                <a:latin typeface="+mn-lt"/>
              </a:rPr>
              <a:t>ABSTRACT:</a:t>
            </a:r>
            <a:br>
              <a:rPr lang="es-MX" sz="2000" dirty="0">
                <a:latin typeface="+mn-lt"/>
              </a:rPr>
            </a:br>
            <a:r>
              <a:rPr lang="en-US" sz="2000" b="0" cap="none" dirty="0" smtClean="0">
                <a:latin typeface="+mn-lt"/>
              </a:rPr>
              <a:t>Decision making is essential for an accountant. because of that, he must train students in this matter; also, provide them enough material to act ethically and morally </a:t>
            </a:r>
            <a:r>
              <a:rPr lang="en-US" sz="2000" b="0" cap="none" dirty="0" smtClean="0"/>
              <a:t/>
            </a:r>
            <a:br>
              <a:rPr lang="en-US" sz="2000" b="0" cap="none" dirty="0" smtClean="0"/>
            </a:br>
            <a:r>
              <a:rPr lang="en-US" sz="2000" b="0" cap="none" dirty="0"/>
              <a:t/>
            </a:r>
            <a:br>
              <a:rPr lang="en-US" sz="2000" b="0" cap="none" dirty="0"/>
            </a:br>
            <a:endParaRPr lang="es-MX" sz="2000" cap="non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276873"/>
            <a:ext cx="7772400" cy="1728191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tx1"/>
                </a:solidFill>
              </a:rPr>
              <a:t>RESUMEN</a:t>
            </a:r>
            <a:r>
              <a:rPr lang="es-MX" b="1" dirty="0" smtClean="0">
                <a:solidFill>
                  <a:schemeClr val="tx1"/>
                </a:solidFill>
              </a:rPr>
              <a:t>:</a:t>
            </a:r>
            <a:endParaRPr lang="es-MX" b="1" dirty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La toma de decisiones es fundamental para un Licenciado en Contaduría, es por lo que se deberá capacitar a los alumnos en este rubro así mismo otorgándoles las herramientas para actuar con ética y moral.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75656" y="148478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/>
            </a:r>
            <a:br>
              <a:rPr lang="es-ES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3409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4941167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  <a:defRPr/>
            </a:pPr>
            <a:r>
              <a:rPr lang="es-ES" sz="3600" i="1" dirty="0"/>
              <a:t>Adquiere sabiduría, adquiere inteligencia; </a:t>
            </a:r>
            <a:br>
              <a:rPr lang="es-ES" sz="3600" i="1" dirty="0"/>
            </a:br>
            <a:r>
              <a:rPr lang="es-ES" sz="3600" i="1" dirty="0"/>
              <a:t>No te olvides ni te apartes de las razones de mi boca;</a:t>
            </a:r>
            <a:br>
              <a:rPr lang="es-ES" sz="3600" i="1" dirty="0"/>
            </a:br>
            <a:r>
              <a:rPr lang="es-ES" sz="3600" i="1" dirty="0"/>
              <a:t>No la dejes, y ella te guardará; </a:t>
            </a:r>
            <a:br>
              <a:rPr lang="es-ES" sz="3600" i="1" dirty="0"/>
            </a:br>
            <a:r>
              <a:rPr lang="es-ES" sz="3600" i="1" dirty="0"/>
              <a:t>Ámala, y te conservará.</a:t>
            </a:r>
            <a:br>
              <a:rPr lang="es-ES" sz="3600" i="1" dirty="0"/>
            </a:br>
            <a:r>
              <a:rPr lang="es-ES" sz="3600" i="1" dirty="0"/>
              <a:t>Sabiduría ante todo; adquiere sabiduría;</a:t>
            </a:r>
            <a:br>
              <a:rPr lang="es-ES" sz="3600" i="1" dirty="0"/>
            </a:br>
            <a:r>
              <a:rPr lang="es-ES" sz="3600" i="1" dirty="0"/>
              <a:t>Y sobre todas tus posesiones adquiere inteligencia</a:t>
            </a:r>
            <a:r>
              <a:rPr lang="es-ES" sz="3600" i="1" dirty="0" smtClean="0"/>
              <a:t>.</a:t>
            </a:r>
            <a:br>
              <a:rPr lang="es-ES" sz="3600" i="1" dirty="0" smtClean="0"/>
            </a:br>
            <a:r>
              <a:rPr lang="es-ES" sz="3600" i="1" dirty="0" smtClean="0"/>
              <a:t>                                        </a:t>
            </a:r>
            <a:r>
              <a:rPr lang="es-ES" sz="3600" i="1" dirty="0"/>
              <a:t/>
            </a:r>
            <a:br>
              <a:rPr lang="es-ES" sz="3600" i="1" dirty="0"/>
            </a:br>
            <a:r>
              <a:rPr lang="es-ES" sz="3600" i="1" dirty="0"/>
              <a:t/>
            </a:r>
            <a:br>
              <a:rPr lang="es-ES" sz="3600" i="1" dirty="0"/>
            </a:br>
            <a:endParaRPr lang="es-MX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5373216"/>
            <a:ext cx="2847975" cy="12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489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Una marca distintiva de la profesión contable es la aceptación de su responsabilidad de servir al interés público.</a:t>
            </a:r>
          </a:p>
          <a:p>
            <a:r>
              <a:rPr lang="es-MX" dirty="0" smtClean="0"/>
              <a:t>Esta no solo es satisfacer las necesidades de un cliente o entidad para la que trabaja.</a:t>
            </a:r>
          </a:p>
          <a:p>
            <a:r>
              <a:rPr lang="es-MX" dirty="0" smtClean="0"/>
              <a:t>Deberá observar y cumplir el Código de Ética Profesional. 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628800"/>
            <a:ext cx="40324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960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sz="2400" i="1" dirty="0" smtClean="0"/>
              <a:t>El Contador Público deberá usar su juicio profesional.</a:t>
            </a:r>
          </a:p>
          <a:p>
            <a:pPr marL="0" indent="0">
              <a:buNone/>
            </a:pPr>
            <a:endParaRPr lang="es-MX" sz="2400" i="1" dirty="0" smtClean="0"/>
          </a:p>
          <a:p>
            <a:r>
              <a:rPr lang="es-MX" sz="2400" i="1" dirty="0" smtClean="0"/>
              <a:t>Principios Fundamentales</a:t>
            </a:r>
          </a:p>
          <a:p>
            <a:r>
              <a:rPr lang="es-MX" sz="2000" dirty="0" smtClean="0"/>
              <a:t>Integridad</a:t>
            </a:r>
          </a:p>
          <a:p>
            <a:r>
              <a:rPr lang="es-MX" sz="2000" dirty="0" smtClean="0"/>
              <a:t>Objetividad</a:t>
            </a:r>
          </a:p>
          <a:p>
            <a:r>
              <a:rPr lang="es-MX" sz="2000" dirty="0" smtClean="0"/>
              <a:t>Diligencia y competencia profesional</a:t>
            </a:r>
          </a:p>
          <a:p>
            <a:r>
              <a:rPr lang="es-MX" sz="2000" dirty="0" smtClean="0"/>
              <a:t>Confidencialidad</a:t>
            </a:r>
          </a:p>
          <a:p>
            <a:r>
              <a:rPr lang="es-MX" sz="2000" dirty="0" smtClean="0"/>
              <a:t>Comportamiento profesional.</a:t>
            </a:r>
            <a:endParaRPr lang="es-MX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1905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1905001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45" y="2005856"/>
            <a:ext cx="2199456" cy="127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44" y="4860033"/>
            <a:ext cx="2203897" cy="134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62" y="3284984"/>
            <a:ext cx="219514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40312"/>
            <a:ext cx="2114550" cy="13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762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/>
          <a:lstStyle/>
          <a:p>
            <a:r>
              <a:rPr lang="es-MX" dirty="0" smtClean="0"/>
              <a:t>LABSAG </a:t>
            </a:r>
            <a:r>
              <a:rPr lang="es-MX" dirty="0"/>
              <a:t>es el único laboratorio de Simuladores en Administración y Gerencia que cuenta con 10 simuladores para cubrir una amplia gama dentro del mundo de los negocios.</a:t>
            </a:r>
          </a:p>
          <a:p>
            <a:endParaRPr lang="es-MX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299085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837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112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/>
              <a:t>LABSAG a construido </a:t>
            </a:r>
            <a:r>
              <a:rPr lang="es-MX" sz="2800" dirty="0"/>
              <a:t>escenarios</a:t>
            </a:r>
            <a:r>
              <a:rPr lang="es-MX" sz="2800" dirty="0" smtClean="0"/>
              <a:t> llamados </a:t>
            </a:r>
            <a:r>
              <a:rPr lang="es-MX" sz="2800" dirty="0"/>
              <a:t>simuladores </a:t>
            </a:r>
            <a:r>
              <a:rPr lang="es-MX" sz="2800" dirty="0" smtClean="0"/>
              <a:t>para</a:t>
            </a:r>
            <a:r>
              <a:rPr lang="es-MX" sz="2800" dirty="0"/>
              <a:t> </a:t>
            </a:r>
            <a:r>
              <a:rPr lang="es-MX" sz="2800" dirty="0" smtClean="0"/>
              <a:t>el desarrollo de </a:t>
            </a:r>
            <a:r>
              <a:rPr lang="es-MX" sz="2800" dirty="0"/>
              <a:t>habilidades gerenciales en áreas específicas, </a:t>
            </a:r>
            <a:r>
              <a:rPr lang="es-MX" sz="2800" dirty="0" smtClean="0"/>
              <a:t>para </a:t>
            </a:r>
            <a:r>
              <a:rPr lang="es-MX" sz="2800" dirty="0"/>
              <a:t>capacitar al alumno en la Gerencia General de la empresa</a:t>
            </a:r>
            <a:r>
              <a:rPr lang="es-MX" sz="2800" dirty="0" smtClean="0"/>
              <a:t>.</a:t>
            </a:r>
          </a:p>
          <a:p>
            <a:pPr marL="0" indent="0">
              <a:buNone/>
            </a:pPr>
            <a:r>
              <a:rPr lang="es-MX" sz="2800" dirty="0" smtClean="0"/>
              <a:t>Esta </a:t>
            </a:r>
            <a:r>
              <a:rPr lang="es-MX" sz="2800" dirty="0"/>
              <a:t>herramienta </a:t>
            </a:r>
            <a:r>
              <a:rPr lang="es-MX" sz="2800" dirty="0" smtClean="0"/>
              <a:t>es ideal </a:t>
            </a:r>
            <a:r>
              <a:rPr lang="es-MX" sz="2800" dirty="0"/>
              <a:t>para instituciones que necesiten cubrir todo el espectro de carreras de </a:t>
            </a:r>
            <a:r>
              <a:rPr lang="es-MX" sz="2800" dirty="0" smtClean="0"/>
              <a:t>negocios</a:t>
            </a:r>
            <a:r>
              <a:rPr lang="es-MX" sz="2800" dirty="0"/>
              <a:t>.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3123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/>
              <a:t>Iniciado el semestre, </a:t>
            </a:r>
            <a:r>
              <a:rPr lang="es-MX" sz="2800" dirty="0"/>
              <a:t>el profesor </a:t>
            </a:r>
            <a:r>
              <a:rPr lang="es-MX" sz="2800" dirty="0" smtClean="0"/>
              <a:t>forma quipos </a:t>
            </a:r>
            <a:r>
              <a:rPr lang="es-MX" sz="2800" dirty="0"/>
              <a:t>de alumnos, los </a:t>
            </a:r>
            <a:r>
              <a:rPr lang="es-MX" sz="2800" dirty="0" smtClean="0"/>
              <a:t>que conformarán </a:t>
            </a:r>
            <a:r>
              <a:rPr lang="es-MX" sz="2800" dirty="0"/>
              <a:t>las empresas que competirán en el mercado. </a:t>
            </a:r>
            <a:endParaRPr lang="es-MX" sz="2800" dirty="0" smtClean="0"/>
          </a:p>
          <a:p>
            <a:pPr marL="0" indent="0">
              <a:buNone/>
            </a:pPr>
            <a:r>
              <a:rPr lang="es-MX" sz="2800" dirty="0" smtClean="0"/>
              <a:t>Cada </a:t>
            </a:r>
            <a:r>
              <a:rPr lang="es-MX" sz="2800" dirty="0"/>
              <a:t>equipo </a:t>
            </a:r>
            <a:r>
              <a:rPr lang="es-MX" sz="2800" dirty="0" smtClean="0"/>
              <a:t>tendrá nombre </a:t>
            </a:r>
            <a:r>
              <a:rPr lang="es-MX" sz="2800" dirty="0"/>
              <a:t>de usuario y contraseña, que serán utilizados para ingresar las decisiones concernientes al rumbo de su empresa y ver los reportes sobre su situación particular y la del </a:t>
            </a:r>
            <a:r>
              <a:rPr lang="es-MX" sz="2800" dirty="0" smtClean="0"/>
              <a:t>mercado.</a:t>
            </a:r>
          </a:p>
          <a:p>
            <a:pPr marL="0" indent="0">
              <a:buNone/>
            </a:pPr>
            <a:r>
              <a:rPr lang="es-MX" sz="2000" dirty="0" smtClean="0"/>
              <a:t> </a:t>
            </a:r>
            <a:endParaRPr lang="es-MX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71" y="5072892"/>
            <a:ext cx="2857500" cy="176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583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/>
              <a:t>Los </a:t>
            </a:r>
            <a:r>
              <a:rPr lang="es-MX" sz="2800" dirty="0"/>
              <a:t>alumnos se reunirán </a:t>
            </a:r>
            <a:r>
              <a:rPr lang="es-MX" sz="2800" dirty="0" smtClean="0"/>
              <a:t>periódicamente,</a:t>
            </a:r>
            <a:r>
              <a:rPr lang="es-MX" sz="2800" dirty="0"/>
              <a:t> </a:t>
            </a:r>
            <a:r>
              <a:rPr lang="es-MX" sz="2800" dirty="0" smtClean="0"/>
              <a:t>para</a:t>
            </a:r>
            <a:r>
              <a:rPr lang="es-MX" sz="2800" dirty="0"/>
              <a:t> analizar estratégicamente el futuro de su empresa y tomar las decisiones que se requieren. </a:t>
            </a:r>
            <a:r>
              <a:rPr lang="es-MX" sz="2800" dirty="0" smtClean="0"/>
              <a:t>LABSAG </a:t>
            </a:r>
            <a:r>
              <a:rPr lang="es-MX" sz="2800" dirty="0"/>
              <a:t>se encargará de procesar las decisiones de los equipos luego de la fecha límite establecida para cada una de ellas. </a:t>
            </a:r>
            <a:r>
              <a:rPr lang="es-MX" sz="2000" dirty="0"/>
              <a:t/>
            </a:r>
            <a:br>
              <a:rPr lang="es-MX" sz="2000" dirty="0"/>
            </a:br>
            <a:r>
              <a:rPr lang="es-MX" sz="2800" dirty="0"/>
              <a:t>L</a:t>
            </a:r>
            <a:r>
              <a:rPr lang="es-MX" sz="2800" dirty="0" smtClean="0"/>
              <a:t>os </a:t>
            </a:r>
            <a:r>
              <a:rPr lang="es-MX" sz="2800" dirty="0"/>
              <a:t>alumnos debatirán acerca de los aciertos y </a:t>
            </a:r>
            <a:r>
              <a:rPr lang="es-MX" sz="2800" dirty="0" smtClean="0"/>
              <a:t>errores, </a:t>
            </a:r>
            <a:r>
              <a:rPr lang="es-MX" sz="2800" dirty="0"/>
              <a:t>transformando la experiencia adquirida en</a:t>
            </a:r>
            <a:r>
              <a:rPr lang="es-MX" sz="2800"/>
              <a:t> </a:t>
            </a:r>
            <a:r>
              <a:rPr lang="es-MX" sz="2800" smtClean="0"/>
              <a:t>conocimiento. </a:t>
            </a:r>
            <a:endParaRPr lang="es-MX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73216"/>
            <a:ext cx="2619936" cy="136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173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257</Words>
  <Application>Microsoft Office PowerPoint</Application>
  <PresentationFormat>Presentación en pantalla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      TÉCNICAS INNOVADORAS APLICABLES A LOS SISTEMAS DE INFORMACIÓNFINANCIERA  Área Académica: Licenciatura en contaduría   Profesor(a): Mtra. Maharai Teresita Espinosa Monroy  Período: Julio- Diciembre/2016                                                             </vt:lpstr>
      <vt:lpstr>ABSTRACT: Decision making is essential for an accountant. because of that, he must train students in this matter; also, provide them enough material to act ethically and morally   </vt:lpstr>
      <vt:lpstr>Adquiere sabiduría, adquiere inteligencia;  No te olvides ni te apartes de las razones de mi boca; No la dejes, y ella te guardará;  Ámala, y te conservará. Sabiduría ante todo; adquiere sabiduría; Y sobre todas tus posesiones adquiere inteligencia.                               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COORDINACIÓN LC</cp:lastModifiedBy>
  <cp:revision>86</cp:revision>
  <dcterms:created xsi:type="dcterms:W3CDTF">2012-12-04T21:22:09Z</dcterms:created>
  <dcterms:modified xsi:type="dcterms:W3CDTF">2016-10-14T15:49:18Z</dcterms:modified>
</cp:coreProperties>
</file>