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43" autoAdjust="0"/>
    <p:restoredTop sz="94652" autoAdjust="0"/>
  </p:normalViewPr>
  <p:slideViewPr>
    <p:cSldViewPr>
      <p:cViewPr>
        <p:scale>
          <a:sx n="77" d="100"/>
          <a:sy n="77" d="100"/>
        </p:scale>
        <p:origin x="-126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2C70E9-740A-4BBC-9457-3C4AAE8F49C7}" type="doc">
      <dgm:prSet loTypeId="urn:microsoft.com/office/officeart/2005/8/layout/hProcess9" loCatId="process" qsTypeId="urn:microsoft.com/office/officeart/2005/8/quickstyle/3d5" qsCatId="3D" csTypeId="urn:microsoft.com/office/officeart/2005/8/colors/accent2_2" csCatId="accent2" phldr="1"/>
      <dgm:spPr/>
    </dgm:pt>
    <dgm:pt modelId="{02EF701B-3940-4619-BF88-6E3C9C4036EA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Administración del crédito  , control de inventarios , recepciones y desembolsos de fondos </a:t>
          </a:r>
          <a:endParaRPr lang="es-MX" dirty="0">
            <a:solidFill>
              <a:schemeClr val="tx1"/>
            </a:solidFill>
          </a:endParaRPr>
        </a:p>
      </dgm:t>
    </dgm:pt>
    <dgm:pt modelId="{16DBA50E-86EE-47D1-B463-711BC0ECE02C}" type="parTrans" cxnId="{430740EA-43F7-4A95-8DE9-50F929D6F553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BB551989-F7BC-43BE-BB59-00BF67B86E23}" type="sibTrans" cxnId="{430740EA-43F7-4A95-8DE9-50F929D6F553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370F77C9-84EA-4972-8E36-270627A4DF29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balance</a:t>
          </a:r>
          <a:endParaRPr lang="es-MX" dirty="0">
            <a:solidFill>
              <a:schemeClr val="tx1"/>
            </a:solidFill>
          </a:endParaRPr>
        </a:p>
      </dgm:t>
    </dgm:pt>
    <dgm:pt modelId="{62C4996D-B6DB-4612-8CD2-BC6F71197878}" type="parTrans" cxnId="{241EFF1D-2132-43DD-9B92-95469D80D6C4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9EAFD46A-553A-4368-8AF5-33DE056D5158}" type="sibTrans" cxnId="{241EFF1D-2132-43DD-9B92-95469D80D6C4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7556C88A-5F99-4672-97CB-A89CC141E4F1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Meta es maximizar la riqueza de los accionistas  </a:t>
          </a:r>
          <a:endParaRPr lang="es-MX" dirty="0">
            <a:solidFill>
              <a:schemeClr val="tx1"/>
            </a:solidFill>
          </a:endParaRPr>
        </a:p>
      </dgm:t>
    </dgm:pt>
    <dgm:pt modelId="{5053F8C6-EF26-4440-964A-E29270B7CA88}" type="parTrans" cxnId="{5C18A07C-2779-4A1F-AF15-6241612E55C6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5510AF39-C6D0-41F8-A201-598743A77930}" type="sibTrans" cxnId="{5C18A07C-2779-4A1F-AF15-6241612E55C6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20A3EBC3-F2B1-4D2F-AB7B-86A1B20885F8}">
      <dgm:prSet phldrT="[Texto]"/>
      <dgm:spPr/>
      <dgm:t>
        <a:bodyPr/>
        <a:lstStyle/>
        <a:p>
          <a:r>
            <a:rPr lang="es-MX" dirty="0" smtClean="0">
              <a:solidFill>
                <a:schemeClr val="tx1"/>
              </a:solidFill>
            </a:rPr>
            <a:t>Emisiones de acciones  y de bonos , presupuesto de capital , decisiones de dividendos </a:t>
          </a:r>
          <a:endParaRPr lang="es-MX" dirty="0">
            <a:solidFill>
              <a:schemeClr val="tx1"/>
            </a:solidFill>
          </a:endParaRPr>
        </a:p>
      </dgm:t>
    </dgm:pt>
    <dgm:pt modelId="{94013939-5ADA-4678-BE3E-3285A295394B}" type="parTrans" cxnId="{B861E914-960E-4AD0-82E8-7C71CDEDB961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5018FE83-FA55-4A99-9AB8-44A363DAA76A}" type="sibTrans" cxnId="{B861E914-960E-4AD0-82E8-7C71CDEDB961}">
      <dgm:prSet/>
      <dgm:spPr/>
      <dgm:t>
        <a:bodyPr/>
        <a:lstStyle/>
        <a:p>
          <a:endParaRPr lang="es-MX">
            <a:solidFill>
              <a:schemeClr val="tx1"/>
            </a:solidFill>
          </a:endParaRPr>
        </a:p>
      </dgm:t>
    </dgm:pt>
    <dgm:pt modelId="{B71F66D1-1E43-48AC-B554-7CE50BCC80F8}" type="pres">
      <dgm:prSet presAssocID="{1A2C70E9-740A-4BBC-9457-3C4AAE8F49C7}" presName="CompostProcess" presStyleCnt="0">
        <dgm:presLayoutVars>
          <dgm:dir/>
          <dgm:resizeHandles val="exact"/>
        </dgm:presLayoutVars>
      </dgm:prSet>
      <dgm:spPr/>
    </dgm:pt>
    <dgm:pt modelId="{0346A27F-2636-4DE3-AC1C-DE781362607F}" type="pres">
      <dgm:prSet presAssocID="{1A2C70E9-740A-4BBC-9457-3C4AAE8F49C7}" presName="arrow" presStyleLbl="bgShp" presStyleIdx="0" presStyleCnt="1" custLinFactNeighborX="2307" custLinFactNeighborY="3509"/>
      <dgm:spPr/>
    </dgm:pt>
    <dgm:pt modelId="{990C5875-574C-4083-B3E8-B366F7E39BBB}" type="pres">
      <dgm:prSet presAssocID="{1A2C70E9-740A-4BBC-9457-3C4AAE8F49C7}" presName="linearProcess" presStyleCnt="0"/>
      <dgm:spPr/>
    </dgm:pt>
    <dgm:pt modelId="{E35A87B2-A110-4EE2-853F-AD9C97C5A6A0}" type="pres">
      <dgm:prSet presAssocID="{02EF701B-3940-4619-BF88-6E3C9C4036EA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D46C26D-A497-49B9-993F-180FD35610F1}" type="pres">
      <dgm:prSet presAssocID="{BB551989-F7BC-43BE-BB59-00BF67B86E23}" presName="sibTrans" presStyleCnt="0"/>
      <dgm:spPr/>
    </dgm:pt>
    <dgm:pt modelId="{9427DF71-78E5-41F5-AB1E-AB6FE847E0C0}" type="pres">
      <dgm:prSet presAssocID="{20A3EBC3-F2B1-4D2F-AB7B-86A1B20885F8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CD24425-EF71-4E7E-A5B4-6E743F6F3B6C}" type="pres">
      <dgm:prSet presAssocID="{5018FE83-FA55-4A99-9AB8-44A363DAA76A}" presName="sibTrans" presStyleCnt="0"/>
      <dgm:spPr/>
    </dgm:pt>
    <dgm:pt modelId="{D2229651-BCF4-45B1-A188-140E9D0BBB01}" type="pres">
      <dgm:prSet presAssocID="{370F77C9-84EA-4972-8E36-270627A4DF29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8BB2C23-1656-4395-8909-19CA69B8E10B}" type="pres">
      <dgm:prSet presAssocID="{9EAFD46A-553A-4368-8AF5-33DE056D5158}" presName="sibTrans" presStyleCnt="0"/>
      <dgm:spPr/>
    </dgm:pt>
    <dgm:pt modelId="{0703BCF9-40A0-4325-AB96-D1660A930876}" type="pres">
      <dgm:prSet presAssocID="{7556C88A-5F99-4672-97CB-A89CC141E4F1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EF0F304-9B28-4BFB-BCEB-50BAC052733E}" type="presOf" srcId="{1A2C70E9-740A-4BBC-9457-3C4AAE8F49C7}" destId="{B71F66D1-1E43-48AC-B554-7CE50BCC80F8}" srcOrd="0" destOrd="0" presId="urn:microsoft.com/office/officeart/2005/8/layout/hProcess9"/>
    <dgm:cxn modelId="{64D92B8D-7FCB-4871-97F9-D1A062E2BCDF}" type="presOf" srcId="{7556C88A-5F99-4672-97CB-A89CC141E4F1}" destId="{0703BCF9-40A0-4325-AB96-D1660A930876}" srcOrd="0" destOrd="0" presId="urn:microsoft.com/office/officeart/2005/8/layout/hProcess9"/>
    <dgm:cxn modelId="{B861E914-960E-4AD0-82E8-7C71CDEDB961}" srcId="{1A2C70E9-740A-4BBC-9457-3C4AAE8F49C7}" destId="{20A3EBC3-F2B1-4D2F-AB7B-86A1B20885F8}" srcOrd="1" destOrd="0" parTransId="{94013939-5ADA-4678-BE3E-3285A295394B}" sibTransId="{5018FE83-FA55-4A99-9AB8-44A363DAA76A}"/>
    <dgm:cxn modelId="{241EFF1D-2132-43DD-9B92-95469D80D6C4}" srcId="{1A2C70E9-740A-4BBC-9457-3C4AAE8F49C7}" destId="{370F77C9-84EA-4972-8E36-270627A4DF29}" srcOrd="2" destOrd="0" parTransId="{62C4996D-B6DB-4612-8CD2-BC6F71197878}" sibTransId="{9EAFD46A-553A-4368-8AF5-33DE056D5158}"/>
    <dgm:cxn modelId="{5C18A07C-2779-4A1F-AF15-6241612E55C6}" srcId="{1A2C70E9-740A-4BBC-9457-3C4AAE8F49C7}" destId="{7556C88A-5F99-4672-97CB-A89CC141E4F1}" srcOrd="3" destOrd="0" parTransId="{5053F8C6-EF26-4440-964A-E29270B7CA88}" sibTransId="{5510AF39-C6D0-41F8-A201-598743A77930}"/>
    <dgm:cxn modelId="{CC645FC8-18AA-404F-91FA-17CDBDEDE6B1}" type="presOf" srcId="{02EF701B-3940-4619-BF88-6E3C9C4036EA}" destId="{E35A87B2-A110-4EE2-853F-AD9C97C5A6A0}" srcOrd="0" destOrd="0" presId="urn:microsoft.com/office/officeart/2005/8/layout/hProcess9"/>
    <dgm:cxn modelId="{ADE79472-F884-4932-B431-BF3CB401DCBF}" type="presOf" srcId="{20A3EBC3-F2B1-4D2F-AB7B-86A1B20885F8}" destId="{9427DF71-78E5-41F5-AB1E-AB6FE847E0C0}" srcOrd="0" destOrd="0" presId="urn:microsoft.com/office/officeart/2005/8/layout/hProcess9"/>
    <dgm:cxn modelId="{8A19A608-D456-4687-AD2E-0690A10F6AD2}" type="presOf" srcId="{370F77C9-84EA-4972-8E36-270627A4DF29}" destId="{D2229651-BCF4-45B1-A188-140E9D0BBB01}" srcOrd="0" destOrd="0" presId="urn:microsoft.com/office/officeart/2005/8/layout/hProcess9"/>
    <dgm:cxn modelId="{430740EA-43F7-4A95-8DE9-50F929D6F553}" srcId="{1A2C70E9-740A-4BBC-9457-3C4AAE8F49C7}" destId="{02EF701B-3940-4619-BF88-6E3C9C4036EA}" srcOrd="0" destOrd="0" parTransId="{16DBA50E-86EE-47D1-B463-711BC0ECE02C}" sibTransId="{BB551989-F7BC-43BE-BB59-00BF67B86E23}"/>
    <dgm:cxn modelId="{B92676F8-CE57-42CB-86D0-76FE680827B3}" type="presParOf" srcId="{B71F66D1-1E43-48AC-B554-7CE50BCC80F8}" destId="{0346A27F-2636-4DE3-AC1C-DE781362607F}" srcOrd="0" destOrd="0" presId="urn:microsoft.com/office/officeart/2005/8/layout/hProcess9"/>
    <dgm:cxn modelId="{45FCA1DD-1CC3-460F-88B3-5371F89EB56B}" type="presParOf" srcId="{B71F66D1-1E43-48AC-B554-7CE50BCC80F8}" destId="{990C5875-574C-4083-B3E8-B366F7E39BBB}" srcOrd="1" destOrd="0" presId="urn:microsoft.com/office/officeart/2005/8/layout/hProcess9"/>
    <dgm:cxn modelId="{F0B1CD0B-7224-4F2C-8197-52ADC24F20B3}" type="presParOf" srcId="{990C5875-574C-4083-B3E8-B366F7E39BBB}" destId="{E35A87B2-A110-4EE2-853F-AD9C97C5A6A0}" srcOrd="0" destOrd="0" presId="urn:microsoft.com/office/officeart/2005/8/layout/hProcess9"/>
    <dgm:cxn modelId="{7EFD03A0-AAC1-4928-B196-04056EBE69EE}" type="presParOf" srcId="{990C5875-574C-4083-B3E8-B366F7E39BBB}" destId="{9D46C26D-A497-49B9-993F-180FD35610F1}" srcOrd="1" destOrd="0" presId="urn:microsoft.com/office/officeart/2005/8/layout/hProcess9"/>
    <dgm:cxn modelId="{CF87206E-A265-4260-BC81-A0C0D3B2FF33}" type="presParOf" srcId="{990C5875-574C-4083-B3E8-B366F7E39BBB}" destId="{9427DF71-78E5-41F5-AB1E-AB6FE847E0C0}" srcOrd="2" destOrd="0" presId="urn:microsoft.com/office/officeart/2005/8/layout/hProcess9"/>
    <dgm:cxn modelId="{982C3E43-FBDE-41EC-A675-8DE493A4FCE0}" type="presParOf" srcId="{990C5875-574C-4083-B3E8-B366F7E39BBB}" destId="{ECD24425-EF71-4E7E-A5B4-6E743F6F3B6C}" srcOrd="3" destOrd="0" presId="urn:microsoft.com/office/officeart/2005/8/layout/hProcess9"/>
    <dgm:cxn modelId="{FFA594BB-C51E-48B0-845F-C5FB86A53BF0}" type="presParOf" srcId="{990C5875-574C-4083-B3E8-B366F7E39BBB}" destId="{D2229651-BCF4-45B1-A188-140E9D0BBB01}" srcOrd="4" destOrd="0" presId="urn:microsoft.com/office/officeart/2005/8/layout/hProcess9"/>
    <dgm:cxn modelId="{E20C41EA-3FDE-47B7-87AA-5AEACB2CD893}" type="presParOf" srcId="{990C5875-574C-4083-B3E8-B366F7E39BBB}" destId="{38BB2C23-1656-4395-8909-19CA69B8E10B}" srcOrd="5" destOrd="0" presId="urn:microsoft.com/office/officeart/2005/8/layout/hProcess9"/>
    <dgm:cxn modelId="{811CA430-D0B2-442D-9317-3FD28EB68E20}" type="presParOf" srcId="{990C5875-574C-4083-B3E8-B366F7E39BBB}" destId="{0703BCF9-40A0-4325-AB96-D1660A930876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346A27F-2636-4DE3-AC1C-DE781362607F}">
      <dsp:nvSpPr>
        <dsp:cNvPr id="0" name=""/>
        <dsp:cNvSpPr/>
      </dsp:nvSpPr>
      <dsp:spPr>
        <a:xfrm>
          <a:off x="694889" y="0"/>
          <a:ext cx="6243093" cy="4104456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40050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5A87B2-A110-4EE2-853F-AD9C97C5A6A0}">
      <dsp:nvSpPr>
        <dsp:cNvPr id="0" name=""/>
        <dsp:cNvSpPr/>
      </dsp:nvSpPr>
      <dsp:spPr>
        <a:xfrm>
          <a:off x="3675" y="1231336"/>
          <a:ext cx="1768063" cy="164178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1"/>
              </a:solidFill>
            </a:rPr>
            <a:t>Administración del crédito  , control de inventarios , recepciones y desembolsos de fondos 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3675" y="1231336"/>
        <a:ext cx="1768063" cy="1641782"/>
      </dsp:txXfrm>
    </dsp:sp>
    <dsp:sp modelId="{9427DF71-78E5-41F5-AB1E-AB6FE847E0C0}">
      <dsp:nvSpPr>
        <dsp:cNvPr id="0" name=""/>
        <dsp:cNvSpPr/>
      </dsp:nvSpPr>
      <dsp:spPr>
        <a:xfrm>
          <a:off x="1860142" y="1231336"/>
          <a:ext cx="1768063" cy="164178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1"/>
              </a:solidFill>
            </a:rPr>
            <a:t>Emisiones de acciones  y de bonos , presupuesto de capital , decisiones de dividendos 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1860142" y="1231336"/>
        <a:ext cx="1768063" cy="1641782"/>
      </dsp:txXfrm>
    </dsp:sp>
    <dsp:sp modelId="{D2229651-BCF4-45B1-A188-140E9D0BBB01}">
      <dsp:nvSpPr>
        <dsp:cNvPr id="0" name=""/>
        <dsp:cNvSpPr/>
      </dsp:nvSpPr>
      <dsp:spPr>
        <a:xfrm>
          <a:off x="3716609" y="1231336"/>
          <a:ext cx="1768063" cy="164178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1"/>
              </a:solidFill>
            </a:rPr>
            <a:t>balance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3716609" y="1231336"/>
        <a:ext cx="1768063" cy="1641782"/>
      </dsp:txXfrm>
    </dsp:sp>
    <dsp:sp modelId="{0703BCF9-40A0-4325-AB96-D1660A930876}">
      <dsp:nvSpPr>
        <dsp:cNvPr id="0" name=""/>
        <dsp:cNvSpPr/>
      </dsp:nvSpPr>
      <dsp:spPr>
        <a:xfrm>
          <a:off x="5573076" y="1231336"/>
          <a:ext cx="1768063" cy="164178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solidFill>
                <a:schemeClr val="tx1"/>
              </a:solidFill>
            </a:rPr>
            <a:t>Meta es maximizar la riqueza de los accionistas  </a:t>
          </a:r>
          <a:endParaRPr lang="es-MX" sz="1400" kern="1200" dirty="0">
            <a:solidFill>
              <a:schemeClr val="tx1"/>
            </a:solidFill>
          </a:endParaRPr>
        </a:p>
      </dsp:txBody>
      <dsp:txXfrm>
        <a:off x="5573076" y="1231336"/>
        <a:ext cx="1768063" cy="16417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81AE4-1480-4B99-AFD2-39BC5FE94E53}" type="slidenum">
              <a:rPr lang="es-ES" altLang="es-MX"/>
              <a:pPr>
                <a:defRPr/>
              </a:pPr>
              <a:t>‹Nº›</a:t>
            </a:fld>
            <a:endParaRPr lang="es-ES" alt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F65277-7A91-49D7-B7FD-FD967858F532}" type="slidenum">
              <a:rPr lang="es-ES" altLang="es-MX"/>
              <a:pPr>
                <a:defRPr/>
              </a:pPr>
              <a:t>‹Nº›</a:t>
            </a:fld>
            <a:endParaRPr lang="es-ES" alt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F95FE-FF52-4F0E-B5AD-7B826ABA061B}" type="slidenum">
              <a:rPr lang="es-ES" altLang="es-MX"/>
              <a:pPr>
                <a:defRPr/>
              </a:pPr>
              <a:t>‹Nº›</a:t>
            </a:fld>
            <a:endParaRPr lang="es-ES" alt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115D7-4D57-48B7-B82F-B0D90ECDBC68}" type="slidenum">
              <a:rPr lang="es-ES" altLang="es-MX"/>
              <a:pPr>
                <a:defRPr/>
              </a:pPr>
              <a:t>‹Nº›</a:t>
            </a:fld>
            <a:endParaRPr lang="es-ES" alt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E89F10-C711-497D-A58D-3950B9EF5C22}" type="slidenum">
              <a:rPr lang="es-ES" altLang="es-MX"/>
              <a:pPr>
                <a:defRPr/>
              </a:pPr>
              <a:t>‹Nº›</a:t>
            </a:fld>
            <a:endParaRPr lang="es-ES" alt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8F544-912A-4856-9EEE-0762A4B977A6}" type="slidenum">
              <a:rPr lang="es-ES" altLang="es-MX"/>
              <a:pPr>
                <a:defRPr/>
              </a:pPr>
              <a:t>‹Nº›</a:t>
            </a:fld>
            <a:endParaRPr lang="es-ES" alt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511DC-A8D8-4637-B562-71B8666D810C}" type="slidenum">
              <a:rPr lang="es-ES" altLang="es-MX"/>
              <a:pPr>
                <a:defRPr/>
              </a:pPr>
              <a:t>‹Nº›</a:t>
            </a:fld>
            <a:endParaRPr lang="es-ES" alt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45C6E-2D0A-46E6-AB66-9F5233B34911}" type="slidenum">
              <a:rPr lang="es-ES" altLang="es-MX"/>
              <a:pPr>
                <a:defRPr/>
              </a:pPr>
              <a:t>‹Nº›</a:t>
            </a:fld>
            <a:endParaRPr lang="es-ES" alt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87A96-0C41-4521-9AAC-15A25DB281E0}" type="slidenum">
              <a:rPr lang="es-ES" altLang="es-MX"/>
              <a:pPr>
                <a:defRPr/>
              </a:pPr>
              <a:t>‹Nº›</a:t>
            </a:fld>
            <a:endParaRPr lang="es-ES" alt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AB6C2-CD2C-42B7-82E6-010B8A53F2D5}" type="slidenum">
              <a:rPr lang="es-ES" altLang="es-MX"/>
              <a:pPr>
                <a:defRPr/>
              </a:pPr>
              <a:t>‹Nº›</a:t>
            </a:fld>
            <a:endParaRPr lang="es-ES" alt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9C38A-5332-44CE-9BE9-F95D5497F20D}" type="slidenum">
              <a:rPr lang="es-ES" altLang="es-MX"/>
              <a:pPr>
                <a:defRPr/>
              </a:pPr>
              <a:t>‹Nº›</a:t>
            </a:fld>
            <a:endParaRPr lang="es-ES" alt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 smtClean="0"/>
              <a:t>Haga clic para modificar el estilo de texto del patrón</a:t>
            </a:r>
          </a:p>
          <a:p>
            <a:pPr lvl="1"/>
            <a:r>
              <a:rPr lang="es-ES" altLang="es-MX" smtClean="0"/>
              <a:t>Segundo nivel</a:t>
            </a:r>
          </a:p>
          <a:p>
            <a:pPr lvl="2"/>
            <a:r>
              <a:rPr lang="es-ES" altLang="es-MX" smtClean="0"/>
              <a:t>Tercer nivel</a:t>
            </a:r>
          </a:p>
          <a:p>
            <a:pPr lvl="3"/>
            <a:r>
              <a:rPr lang="es-ES" altLang="es-MX" smtClean="0"/>
              <a:t>Cuarto nivel</a:t>
            </a:r>
          </a:p>
          <a:p>
            <a:pPr lvl="4"/>
            <a:r>
              <a:rPr lang="es-ES" altLang="es-MX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 altLang="es-MX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72B72C8-E57F-4187-ABB9-D1CEBB567303}" type="slidenum">
              <a:rPr lang="es-ES" altLang="es-MX"/>
              <a:pPr>
                <a:defRPr/>
              </a:pPr>
              <a:t>‹Nº›</a:t>
            </a:fld>
            <a:endParaRPr lang="es-ES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4 Rectángulo"/>
          <p:cNvSpPr>
            <a:spLocks noChangeArrowheads="1"/>
          </p:cNvSpPr>
          <p:nvPr/>
        </p:nvSpPr>
        <p:spPr bwMode="auto">
          <a:xfrm>
            <a:off x="1763688" y="476672"/>
            <a:ext cx="559836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dirty="0"/>
              <a:t>Universidad Autónoma del Estado de Hidalgo</a:t>
            </a:r>
          </a:p>
          <a:p>
            <a:pPr algn="ctr"/>
            <a:r>
              <a:rPr lang="es-MX" dirty="0"/>
              <a:t>Escuela Superior Ciudad Sahagún</a:t>
            </a:r>
          </a:p>
          <a:p>
            <a:endParaRPr lang="es-MX" dirty="0"/>
          </a:p>
          <a:p>
            <a:pPr algn="ctr"/>
            <a:endParaRPr lang="es-MX" dirty="0"/>
          </a:p>
          <a:p>
            <a:pPr algn="ctr"/>
            <a:endParaRPr lang="es-MX" dirty="0"/>
          </a:p>
          <a:p>
            <a:pPr algn="ctr"/>
            <a:r>
              <a:rPr lang="es-MX" dirty="0" smtClean="0"/>
              <a:t>Profesor: L.C. </a:t>
            </a:r>
            <a:r>
              <a:rPr lang="es-MX" dirty="0"/>
              <a:t>María Eugenia </a:t>
            </a:r>
            <a:r>
              <a:rPr lang="es-MX" dirty="0" smtClean="0"/>
              <a:t>Alcántara </a:t>
            </a:r>
            <a:r>
              <a:rPr lang="es-MX" dirty="0"/>
              <a:t>Hernández  </a:t>
            </a:r>
          </a:p>
          <a:p>
            <a:pPr algn="ctr"/>
            <a:r>
              <a:rPr lang="es-MX" dirty="0"/>
              <a:t>Materia: </a:t>
            </a:r>
            <a:r>
              <a:rPr lang="es-MX" dirty="0" smtClean="0"/>
              <a:t>Introducción </a:t>
            </a:r>
            <a:r>
              <a:rPr lang="es-MX" dirty="0"/>
              <a:t>a las finanzas y mercados financieros </a:t>
            </a:r>
          </a:p>
          <a:p>
            <a:pPr algn="ctr"/>
            <a:endParaRPr lang="es-MX" dirty="0"/>
          </a:p>
          <a:p>
            <a:pPr algn="ctr"/>
            <a:r>
              <a:rPr lang="es-MX" dirty="0"/>
              <a:t>Temas: Administrador Financiero </a:t>
            </a:r>
            <a:endParaRPr lang="es-MX" dirty="0" smtClean="0"/>
          </a:p>
          <a:p>
            <a:pPr algn="ctr"/>
            <a:r>
              <a:rPr lang="es-MX" dirty="0" smtClean="0"/>
              <a:t>Funciones </a:t>
            </a:r>
            <a:r>
              <a:rPr lang="es-MX" dirty="0"/>
              <a:t>Primordiales  </a:t>
            </a:r>
          </a:p>
          <a:p>
            <a:pPr algn="ctr"/>
            <a:endParaRPr lang="es-MX" dirty="0"/>
          </a:p>
        </p:txBody>
      </p:sp>
      <p:pic>
        <p:nvPicPr>
          <p:cNvPr id="2072" name="Picture 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3087" y="404812"/>
            <a:ext cx="1046585" cy="1295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73" name="Picture 2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75538" y="404812"/>
            <a:ext cx="1236662" cy="12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3200" dirty="0" smtClean="0"/>
              <a:t>Introducción</a:t>
            </a:r>
            <a:r>
              <a:rPr lang="es-MX" dirty="0" smtClean="0"/>
              <a:t> </a:t>
            </a:r>
          </a:p>
        </p:txBody>
      </p:sp>
      <p:sp>
        <p:nvSpPr>
          <p:cNvPr id="3075" name="2 Marcador de contenido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marL="0" indent="0" algn="just" eaLnBrk="1" hangingPunct="1">
              <a:buFontTx/>
              <a:buNone/>
            </a:pPr>
            <a:r>
              <a:rPr lang="es-MX" sz="2400" dirty="0" smtClean="0"/>
              <a:t>El administrador financiero es muy importante en cualquier empresa ya que es el encargado   de asignar los fondos a los activos circulantes y los activos fijos a si como obtener el mejor combinación de opciones  de financiamiento  y determinar una política apropiada de dividendos dentro del contexto de los objetivos de la empresa.  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3200" dirty="0" smtClean="0"/>
              <a:t>Funciones de el administrador financiero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259632" y="980728"/>
          <a:ext cx="7344816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"/>
          <p:cNvSpPr/>
          <p:nvPr/>
        </p:nvSpPr>
        <p:spPr>
          <a:xfrm>
            <a:off x="5286375" y="1614488"/>
            <a:ext cx="1517650" cy="358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dirty="0">
                <a:solidFill>
                  <a:schemeClr val="tx1"/>
                </a:solidFill>
              </a:rPr>
              <a:t>Rentabilidad</a:t>
            </a:r>
            <a:r>
              <a:rPr lang="es-MX" dirty="0"/>
              <a:t> </a:t>
            </a:r>
          </a:p>
        </p:txBody>
      </p:sp>
      <p:sp>
        <p:nvSpPr>
          <p:cNvPr id="6" name="5 Rectángulo"/>
          <p:cNvSpPr/>
          <p:nvPr/>
        </p:nvSpPr>
        <p:spPr>
          <a:xfrm>
            <a:off x="5076825" y="4448175"/>
            <a:ext cx="1366838" cy="360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dirty="0">
                <a:solidFill>
                  <a:schemeClr val="tx1"/>
                </a:solidFill>
              </a:rPr>
              <a:t>riesgo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3200" dirty="0" smtClean="0"/>
              <a:t>Metas del administrados financiero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413"/>
            <a:ext cx="8147050" cy="4857750"/>
          </a:xfrm>
        </p:spPr>
        <p:txBody>
          <a:bodyPr/>
          <a:lstStyle/>
          <a:p>
            <a:pPr eaLnBrk="1" hangingPunct="1">
              <a:defRPr/>
            </a:pPr>
            <a:r>
              <a:rPr lang="es-MX" sz="2400" dirty="0" smtClean="0"/>
              <a:t>Obtener la utilidad mas alta en el negocio.</a:t>
            </a:r>
          </a:p>
          <a:p>
            <a:pPr marL="0" indent="0" eaLnBrk="1" hangingPunct="1">
              <a:buFontTx/>
              <a:buNone/>
              <a:defRPr/>
            </a:pPr>
            <a:endParaRPr lang="es-MX" sz="2400" dirty="0" smtClean="0"/>
          </a:p>
          <a:p>
            <a:pPr eaLnBrk="1" hangingPunct="1">
              <a:defRPr/>
            </a:pPr>
            <a:r>
              <a:rPr lang="es-MX" sz="2400" dirty="0" smtClean="0"/>
              <a:t>Maximización de la riqueza de los accionistas.</a:t>
            </a:r>
          </a:p>
          <a:p>
            <a:pPr marL="0" indent="0" eaLnBrk="1" hangingPunct="1">
              <a:buFontTx/>
              <a:buNone/>
              <a:defRPr/>
            </a:pPr>
            <a:r>
              <a:rPr lang="es-MX" sz="2400" dirty="0" smtClean="0"/>
              <a:t> </a:t>
            </a:r>
          </a:p>
          <a:p>
            <a:pPr eaLnBrk="1" hangingPunct="1">
              <a:defRPr/>
            </a:pPr>
            <a:r>
              <a:rPr lang="es-MX" sz="2400" dirty="0" smtClean="0"/>
              <a:t>Administración y riqueza de los accionistas.</a:t>
            </a:r>
          </a:p>
          <a:p>
            <a:pPr marL="0" indent="0" eaLnBrk="1" hangingPunct="1">
              <a:buFontTx/>
              <a:buNone/>
              <a:defRPr/>
            </a:pPr>
            <a:endParaRPr lang="es-MX" sz="2400" dirty="0" smtClean="0"/>
          </a:p>
          <a:p>
            <a:pPr eaLnBrk="1" hangingPunct="1">
              <a:defRPr/>
            </a:pPr>
            <a:r>
              <a:rPr lang="es-MX" sz="2400" dirty="0" smtClean="0"/>
              <a:t>Responsabilidad social y comportamiento ético.  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288" y="188913"/>
            <a:ext cx="8229600" cy="1143000"/>
          </a:xfrm>
        </p:spPr>
        <p:txBody>
          <a:bodyPr/>
          <a:lstStyle/>
          <a:p>
            <a:pPr eaLnBrk="1" hangingPunct="1"/>
            <a:r>
              <a:rPr lang="es-MX" sz="3200" dirty="0" smtClean="0"/>
              <a:t>Conclusión</a:t>
            </a:r>
            <a:r>
              <a:rPr lang="es-MX" dirty="0" smtClean="0"/>
              <a:t> </a:t>
            </a:r>
          </a:p>
        </p:txBody>
      </p:sp>
      <p:sp>
        <p:nvSpPr>
          <p:cNvPr id="6147" name="2 Marcador de contenido"/>
          <p:cNvSpPr>
            <a:spLocks noGrp="1"/>
          </p:cNvSpPr>
          <p:nvPr>
            <p:ph idx="1"/>
          </p:nvPr>
        </p:nvSpPr>
        <p:spPr>
          <a:xfrm>
            <a:off x="468313" y="1268413"/>
            <a:ext cx="8229600" cy="4525962"/>
          </a:xfrm>
        </p:spPr>
        <p:txBody>
          <a:bodyPr/>
          <a:lstStyle/>
          <a:p>
            <a:pPr marL="0" indent="0" algn="just" eaLnBrk="1" hangingPunct="1">
              <a:buFontTx/>
              <a:buNone/>
            </a:pPr>
            <a:r>
              <a:rPr lang="es-MX" sz="2400" dirty="0" smtClean="0"/>
              <a:t>El administrador financiero es el encargado de llegar a que la empresa tenga un mayor numero de utilidades según su rendimiento  a si como también un mejor control de las acciones , como la toma de decisiones en cuanto a el equilibrio y balance apropiado para un mejor financiamiento .  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dirty="0" smtClean="0"/>
              <a:t>Bibliografía </a:t>
            </a:r>
          </a:p>
        </p:txBody>
      </p:sp>
      <p:sp>
        <p:nvSpPr>
          <p:cNvPr id="7171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sz="2400" dirty="0" err="1" smtClean="0"/>
              <a:t>Bocks.S</a:t>
            </a:r>
            <a:r>
              <a:rPr lang="es-MX" sz="2400" dirty="0" smtClean="0"/>
              <a:t>,(2008),fundamentos De Administración Financiera., México., McGraw-Hill.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1201</TotalTime>
  <Words>231</Words>
  <Application>Microsoft Office PowerPoint</Application>
  <PresentationFormat>Presentación en pantalla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Calibri</vt:lpstr>
      <vt:lpstr>Diseño predeterminado</vt:lpstr>
      <vt:lpstr>Diapositiva 1</vt:lpstr>
      <vt:lpstr>Introducción </vt:lpstr>
      <vt:lpstr>Funciones de el administrador financiero</vt:lpstr>
      <vt:lpstr>Metas del administrados financiero</vt:lpstr>
      <vt:lpstr>Conclusión </vt:lpstr>
      <vt:lpstr>Bibliografía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HP</cp:lastModifiedBy>
  <cp:revision>158</cp:revision>
  <dcterms:created xsi:type="dcterms:W3CDTF">2010-05-23T14:28:12Z</dcterms:created>
  <dcterms:modified xsi:type="dcterms:W3CDTF">2016-01-15T03:23:58Z</dcterms:modified>
</cp:coreProperties>
</file>