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259" r:id="rId4"/>
    <p:sldId id="268" r:id="rId5"/>
    <p:sldId id="260" r:id="rId6"/>
    <p:sldId id="266" r:id="rId7"/>
    <p:sldId id="265" r:id="rId8"/>
    <p:sldId id="262" r:id="rId9"/>
    <p:sldId id="263" r:id="rId10"/>
    <p:sldId id="267" r:id="rId11"/>
    <p:sldId id="264" r:id="rId12"/>
    <p:sldId id="270" r:id="rId13"/>
    <p:sldId id="271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61" r:id="rId31"/>
    <p:sldId id="287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23" autoAdjust="0"/>
  </p:normalViewPr>
  <p:slideViewPr>
    <p:cSldViewPr>
      <p:cViewPr varScale="1">
        <p:scale>
          <a:sx n="50" d="100"/>
          <a:sy n="50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813DB-AFE1-4482-9657-2918409DB6A8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8E85-EB56-4388-8F36-7E4F76D6B4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8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782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35909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894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894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2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CONSTRUCCIÓN DE MODELOS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Mtra. Claudia García Pérez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 / 2015</a:t>
            </a:r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Proceso de modelado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Según Munguía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&amp; </a:t>
            </a:r>
            <a:r>
              <a:rPr lang="es-MX" sz="3000" dirty="0" err="1" smtClean="0">
                <a:latin typeface="Arial" pitchFamily="34" charset="0"/>
                <a:cs typeface="Arial" pitchFamily="34" charset="0"/>
              </a:rPr>
              <a:t>Protti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(2005) consta de lo siguiente: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Definición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y formulación del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problema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000" dirty="0">
                <a:latin typeface="Arial" pitchFamily="34" charset="0"/>
                <a:cs typeface="Arial" pitchFamily="34" charset="0"/>
              </a:rPr>
              <a:t>Construcción del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modelo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000" dirty="0">
                <a:latin typeface="Arial" pitchFamily="34" charset="0"/>
                <a:cs typeface="Arial" pitchFamily="34" charset="0"/>
              </a:rPr>
              <a:t>Solución o deducción del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modelo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000" dirty="0">
                <a:latin typeface="Arial" pitchFamily="34" charset="0"/>
                <a:cs typeface="Arial" pitchFamily="34" charset="0"/>
              </a:rPr>
              <a:t>Interpretación o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validación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Implementación (p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. 7-8)</a:t>
            </a:r>
            <a:endParaRPr lang="es-MX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18048"/>
            <a:ext cx="8229600" cy="1143000"/>
          </a:xfrm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Ejemplos de modelos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7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18048"/>
            <a:ext cx="8229600" cy="1143000"/>
          </a:xfrm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Caso 1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Compañía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Reddy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Mikks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13690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5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Compañía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Reddy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Mikks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Una encuesta de mercado indica que la demanda diaria de pintura para interiores no puede ser mayor que 1 tonelada más que la de pintura para exteriores. También, que la demanda máxima diaria de pintura para interiores es de 2 toneladas.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Compañía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Reddy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Mikks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err="1" smtClean="0">
                <a:latin typeface="Arial" pitchFamily="34" charset="0"/>
                <a:cs typeface="Arial" pitchFamily="34" charset="0"/>
              </a:rPr>
              <a:t>Reddy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000" dirty="0" err="1" smtClean="0">
                <a:latin typeface="Arial" pitchFamily="34" charset="0"/>
                <a:cs typeface="Arial" pitchFamily="34" charset="0"/>
              </a:rPr>
              <a:t>Mikks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desea determinar la mezcla óptima (la mejor) de productos para exteriores y para interiores que maximice la utilidad diaria total.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Compañía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Reddy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Mikks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variables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del modelo se definen como:</a:t>
            </a: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000" dirty="0">
                <a:latin typeface="Arial" pitchFamily="34" charset="0"/>
                <a:cs typeface="Arial" pitchFamily="34" charset="0"/>
              </a:rPr>
              <a:t>x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1 = Toneladas producidas diariamente, de pintura para exteriores.</a:t>
            </a:r>
          </a:p>
          <a:p>
            <a:pPr marL="0" indent="0">
              <a:buNone/>
            </a:pPr>
            <a:r>
              <a:rPr lang="es-MX" sz="3000" dirty="0">
                <a:latin typeface="Arial" pitchFamily="34" charset="0"/>
                <a:cs typeface="Arial" pitchFamily="34" charset="0"/>
              </a:rPr>
              <a:t>x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2 = Toneladas producidas diariamente, de pintura para interiores</a:t>
            </a:r>
          </a:p>
        </p:txBody>
      </p:sp>
    </p:spTree>
    <p:extLst>
      <p:ext uri="{BB962C8B-B14F-4D97-AF65-F5344CB8AC3E}">
        <p14:creationId xmlns:p14="http://schemas.microsoft.com/office/powerpoint/2010/main" val="23599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Compañía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Reddy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Mikks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función objetivo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de la empresa queda así:</a:t>
            </a: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Maximizar z = 5x1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 +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4x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2</a:t>
            </a:r>
            <a:endParaRPr lang="es-MX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Compañía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Reddy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Mikks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restricciones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son:</a:t>
            </a: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265" y="2636912"/>
            <a:ext cx="3057887" cy="270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80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Compañía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Reddy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>
                <a:latin typeface="Arial" pitchFamily="34" charset="0"/>
                <a:cs typeface="Arial" pitchFamily="34" charset="0"/>
              </a:rPr>
              <a:t>Mikks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Por lo tanto, el modelo matemático completo es:</a:t>
            </a: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700" dirty="0" smtClean="0">
                <a:latin typeface="Arial" pitchFamily="34" charset="0"/>
                <a:cs typeface="Arial" pitchFamily="34" charset="0"/>
              </a:rPr>
              <a:t>(Taha, 2004, p. 12-13)</a:t>
            </a: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13660"/>
            <a:ext cx="6530742" cy="2687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2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CONSTRUCCIÓN</a:t>
            </a:r>
            <a:r>
              <a:rPr lang="es-MX" dirty="0" smtClean="0"/>
              <a:t> DE MODELOS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0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Los modelos son la representación de una situación real, por lo que dentro de la investigación de operaciones son la parte fundamental para resolver problemas y tomar decisiones adecuadas.</a:t>
            </a:r>
            <a:endParaRPr lang="es-MX" sz="3000" dirty="0">
              <a:latin typeface="Arial" pitchFamily="34" charset="0"/>
              <a:cs typeface="Arial" pitchFamily="34" charset="0"/>
            </a:endParaRPr>
          </a:p>
          <a:p>
            <a:endParaRPr lang="es-MX" sz="3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18048"/>
            <a:ext cx="8229600" cy="1143000"/>
          </a:xfrm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Caso 2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2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Empresa pequeña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Una empresa pequeña produce tres artículos, A, B y C, los cuales pasan sucesivamente por dos tipos de máquinas para su fabricación.</a:t>
            </a: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Existe demanda para entre 25 y 50 unidades del producto A, para un máximo de 70 unidades del producto B y para máximo 60 unidades de C.</a:t>
            </a: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3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Empresa pequeña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La información acerca de los tiempos necesarios en cada máquina para fabricar una unidad de cada producto, de las disponibilidades de cada tipo de máquina, de las necesidades de materia prima y de las utilidades se da en la tabla.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Empresa pequeña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06252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3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Empresa pequeña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Determinar el número óptimo de unidades que deben producirse semanalmente de cada tipo de artículo.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Empresa pequeña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Variables de decisión:</a:t>
            </a: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40149"/>
            <a:ext cx="7828774" cy="19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1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Empresa pequeña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Función objetivo: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642" y="3252788"/>
            <a:ext cx="5515686" cy="68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Empresa pequeña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Restricciones: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688632" cy="3362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10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Empresa pequeña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Modelo completo:</a:t>
            </a: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(Munguía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s-MX" sz="2500" dirty="0" err="1" smtClean="0">
                <a:latin typeface="Arial" pitchFamily="34" charset="0"/>
                <a:cs typeface="Arial" pitchFamily="34" charset="0"/>
              </a:rPr>
              <a:t>Protti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, 2005, p. 16-18)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604867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2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>
                <a:latin typeface="Arial" pitchFamily="34" charset="0"/>
                <a:cs typeface="Arial" pitchFamily="34" charset="0"/>
              </a:rPr>
              <a:t>Munguía, L. &amp; </a:t>
            </a:r>
            <a:r>
              <a:rPr lang="es-MX" sz="3000" dirty="0" err="1">
                <a:latin typeface="Arial" pitchFamily="34" charset="0"/>
                <a:cs typeface="Arial" pitchFamily="34" charset="0"/>
              </a:rPr>
              <a:t>Protti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, M. A. (2005). </a:t>
            </a:r>
            <a:r>
              <a:rPr lang="es-MX" sz="3000" i="1" dirty="0">
                <a:latin typeface="Arial" pitchFamily="34" charset="0"/>
                <a:cs typeface="Arial" pitchFamily="34" charset="0"/>
              </a:rPr>
              <a:t>Investigación de Operaciones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. EUNED</a:t>
            </a: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Real Academia Española (2015). Modelo. Consultado el 16 de julio de 2015 desde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: http://lema.rae.es/drae/?val=modelo</a:t>
            </a: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CONSTRUCCIÓN DE MODELOS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30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30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models are the representation of a real situation, so in operations research are the fundamental part to solve problems and make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correct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decisions.</a:t>
            </a:r>
            <a:endParaRPr lang="es-MX" sz="3000" dirty="0">
              <a:latin typeface="Arial" pitchFamily="34" charset="0"/>
              <a:cs typeface="Arial" pitchFamily="34" charset="0"/>
            </a:endParaRPr>
          </a:p>
          <a:p>
            <a:endParaRPr lang="es-MX" sz="3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0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modelo, tipos de modelos, usos de los modelos, elementos de un modelo.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42789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Taha, H. (2004). </a:t>
            </a:r>
            <a:r>
              <a:rPr lang="es-MX" sz="3000" i="1" dirty="0" smtClean="0">
                <a:latin typeface="Arial" pitchFamily="34" charset="0"/>
                <a:cs typeface="Arial" pitchFamily="34" charset="0"/>
              </a:rPr>
              <a:t>Investigación de Operaciones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. México: Pearson Educación.</a:t>
            </a: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5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¿Qué es un modelo?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Resultado de imagen para math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93" y="2276872"/>
            <a:ext cx="393715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411760" y="4623519"/>
            <a:ext cx="4297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Imagen obtenida de http://onpurpose.uk.com/my-two-cents-on-social-impact-measurement-part-2/</a:t>
            </a:r>
          </a:p>
        </p:txBody>
      </p:sp>
      <p:pic>
        <p:nvPicPr>
          <p:cNvPr id="1028" name="Picture 4" descr="Resultado de imagen para financial math mod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468760"/>
            <a:ext cx="244827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5496" y="3039343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Imagen obtenida de http://www.economist.com/node/21542732</a:t>
            </a:r>
          </a:p>
        </p:txBody>
      </p:sp>
      <p:pic>
        <p:nvPicPr>
          <p:cNvPr id="1030" name="Picture 6" descr="Resultado de imagen para financial math mod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672" y="3573016"/>
            <a:ext cx="18288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708956" y="4869160"/>
            <a:ext cx="2327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Imagen obtenida de http://crschmidt.net/blog/archives/706/creating-sculptures-of-the-world-with-computers-and-math/</a:t>
            </a: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Definición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De acuerdo a la Real Academia Española, se define como:</a:t>
            </a:r>
          </a:p>
          <a:p>
            <a:pPr marL="0" indent="0" algn="ctr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«Esquema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teórico, generalmente en </a:t>
            </a:r>
            <a:r>
              <a:rPr lang="es-MX" sz="3000" b="1" dirty="0">
                <a:latin typeface="Arial" pitchFamily="34" charset="0"/>
                <a:cs typeface="Arial" pitchFamily="34" charset="0"/>
              </a:rPr>
              <a:t>forma matemática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, de un </a:t>
            </a:r>
            <a:r>
              <a:rPr lang="es-MX" sz="3000" b="1" dirty="0">
                <a:latin typeface="Arial" pitchFamily="34" charset="0"/>
                <a:cs typeface="Arial" pitchFamily="34" charset="0"/>
              </a:rPr>
              <a:t>sistema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 o de una </a:t>
            </a:r>
            <a:r>
              <a:rPr lang="es-MX" sz="3000" b="1" dirty="0">
                <a:latin typeface="Arial" pitchFamily="34" charset="0"/>
                <a:cs typeface="Arial" pitchFamily="34" charset="0"/>
              </a:rPr>
              <a:t>realidad compleja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, como la evolución económica de un país, que se elabora para </a:t>
            </a:r>
            <a:r>
              <a:rPr lang="es-MX" sz="3000" b="1" dirty="0">
                <a:latin typeface="Arial" pitchFamily="34" charset="0"/>
                <a:cs typeface="Arial" pitchFamily="34" charset="0"/>
              </a:rPr>
              <a:t>facilitar su comprensión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y el </a:t>
            </a:r>
            <a:r>
              <a:rPr lang="es-MX" sz="3000" b="1" dirty="0">
                <a:latin typeface="Arial" pitchFamily="34" charset="0"/>
                <a:cs typeface="Arial" pitchFamily="34" charset="0"/>
              </a:rPr>
              <a:t>estudio de su </a:t>
            </a: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comportamiento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».</a:t>
            </a:r>
            <a:endParaRPr lang="es-MX" sz="3000" dirty="0">
              <a:latin typeface="Arial" pitchFamily="34" charset="0"/>
              <a:cs typeface="Arial" pitchFamily="34" charset="0"/>
            </a:endParaRPr>
          </a:p>
          <a:p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7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Usos de un modelo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Representar situaciones reales (complejas e inciertas) de manera más simplificada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La toma de decisiones es más sencilla y económica que con los datos del sistema real (Munguía &amp; </a:t>
            </a:r>
            <a:r>
              <a:rPr lang="es-MX" sz="3000" dirty="0" err="1" smtClean="0">
                <a:latin typeface="Arial" pitchFamily="34" charset="0"/>
                <a:cs typeface="Arial" pitchFamily="34" charset="0"/>
              </a:rPr>
              <a:t>Protti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, 2005, p. 5)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Elementos de un modelo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>
                <a:latin typeface="Arial" pitchFamily="34" charset="0"/>
                <a:cs typeface="Arial" pitchFamily="34" charset="0"/>
              </a:rPr>
              <a:t>De acuerdo a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Munguía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&amp; </a:t>
            </a:r>
            <a:r>
              <a:rPr lang="es-MX" sz="3000" dirty="0" err="1" smtClean="0">
                <a:latin typeface="Arial" pitchFamily="34" charset="0"/>
                <a:cs typeface="Arial" pitchFamily="34" charset="0"/>
              </a:rPr>
              <a:t>Protti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(2005) son los siguientes: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Variables y parámetros de decisión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Restricciones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Función objetivo (p.6)</a:t>
            </a: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Resultado de imagen para variables de decision investigacion de operacio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30977"/>
            <a:ext cx="3456384" cy="185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148064" y="5086925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Imagen obtenida de http://gladysucv.blogspot.mx/2011/10/en-que-consiste-el-metodo-simplex_21.html</a:t>
            </a:r>
          </a:p>
        </p:txBody>
      </p:sp>
    </p:spTree>
    <p:extLst>
      <p:ext uri="{BB962C8B-B14F-4D97-AF65-F5344CB8AC3E}">
        <p14:creationId xmlns:p14="http://schemas.microsoft.com/office/powerpoint/2010/main" val="40908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Tipos de modelos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Icónicos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Analógicos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Cuantitativos o matemáticos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De simulación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Heurísticos</a:t>
            </a: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6012160" y="2780928"/>
            <a:ext cx="3096344" cy="2590549"/>
            <a:chOff x="6012160" y="2924944"/>
            <a:chExt cx="3096344" cy="2590549"/>
          </a:xfrm>
        </p:grpSpPr>
        <p:sp>
          <p:nvSpPr>
            <p:cNvPr id="4" name="3 Cerrar llave"/>
            <p:cNvSpPr/>
            <p:nvPr/>
          </p:nvSpPr>
          <p:spPr>
            <a:xfrm>
              <a:off x="6012160" y="2924944"/>
              <a:ext cx="288032" cy="17281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6444208" y="3144450"/>
              <a:ext cx="2448272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</a:pPr>
              <a:r>
                <a:rPr lang="es-MX" sz="2600" dirty="0"/>
                <a:t>Símbolos matemáticos</a:t>
              </a:r>
            </a:p>
            <a:p>
              <a:pPr marL="457200" indent="-457200">
                <a:buFont typeface="Arial" pitchFamily="34" charset="0"/>
                <a:buChar char="•"/>
              </a:pPr>
              <a:r>
                <a:rPr lang="es-MX" sz="2600" dirty="0" smtClean="0"/>
                <a:t>Funciones</a:t>
              </a:r>
              <a:endParaRPr lang="es-MX" sz="2600" dirty="0"/>
            </a:p>
          </p:txBody>
        </p:sp>
        <p:cxnSp>
          <p:nvCxnSpPr>
            <p:cNvPr id="7" name="6 Conector angular"/>
            <p:cNvCxnSpPr/>
            <p:nvPr/>
          </p:nvCxnSpPr>
          <p:spPr>
            <a:xfrm rot="16200000" flipH="1">
              <a:off x="7524328" y="4365103"/>
              <a:ext cx="648074" cy="360044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6444208" y="4869162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Representan </a:t>
              </a:r>
              <a:r>
                <a:rPr lang="es-MX" dirty="0"/>
                <a:t>variables de decisión y sus </a:t>
              </a:r>
              <a:r>
                <a:rPr lang="es-MX" dirty="0" smtClean="0"/>
                <a:t>relaciones</a:t>
              </a:r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29758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Tipos de modelos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Determinísticos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Probabilísticos</a:t>
            </a:r>
          </a:p>
          <a:p>
            <a:pPr marL="0" indent="0">
              <a:buNone/>
            </a:pPr>
            <a:endParaRPr lang="es-MX" sz="3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725</Words>
  <Application>Microsoft Office PowerPoint</Application>
  <PresentationFormat>Presentación en pantalla (4:3)</PresentationFormat>
  <Paragraphs>132</Paragraphs>
  <Slides>30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2" baseType="lpstr">
      <vt:lpstr>Tema de Office</vt:lpstr>
      <vt:lpstr>1_Tema de Office</vt:lpstr>
      <vt:lpstr>CONSTRUCCIÓN DE MODELOS</vt:lpstr>
      <vt:lpstr>CONSTRUCCIÓN DE MODELOS</vt:lpstr>
      <vt:lpstr>CONSTRUCCIÓN DE MODELOS</vt:lpstr>
      <vt:lpstr>¿Qué es un modelo?</vt:lpstr>
      <vt:lpstr>Definición</vt:lpstr>
      <vt:lpstr>Usos de un modelo</vt:lpstr>
      <vt:lpstr>Elementos de un modelo</vt:lpstr>
      <vt:lpstr>Tipos de modelos</vt:lpstr>
      <vt:lpstr>Tipos de modelos</vt:lpstr>
      <vt:lpstr>Proceso de modelado</vt:lpstr>
      <vt:lpstr>Ejemplos de modelos</vt:lpstr>
      <vt:lpstr>Caso 1</vt:lpstr>
      <vt:lpstr>Compañía Reddy Mikks</vt:lpstr>
      <vt:lpstr>Compañía Reddy Mikks</vt:lpstr>
      <vt:lpstr>Compañía Reddy Mikks</vt:lpstr>
      <vt:lpstr>Compañía Reddy Mikks</vt:lpstr>
      <vt:lpstr>Compañía Reddy Mikks</vt:lpstr>
      <vt:lpstr>Compañía Reddy Mikks</vt:lpstr>
      <vt:lpstr>Compañía Reddy Mikks</vt:lpstr>
      <vt:lpstr>Caso 2</vt:lpstr>
      <vt:lpstr>Empresa pequeña</vt:lpstr>
      <vt:lpstr>Empresa pequeña</vt:lpstr>
      <vt:lpstr>Empresa pequeña</vt:lpstr>
      <vt:lpstr>Empresa pequeña</vt:lpstr>
      <vt:lpstr>Empresa pequeña</vt:lpstr>
      <vt:lpstr>Empresa pequeña</vt:lpstr>
      <vt:lpstr>Empresa pequeña</vt:lpstr>
      <vt:lpstr>Empresa pequeña</vt:lpstr>
      <vt:lpstr>Referencias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Claudia</cp:lastModifiedBy>
  <cp:revision>39</cp:revision>
  <dcterms:created xsi:type="dcterms:W3CDTF">2012-12-04T21:22:09Z</dcterms:created>
  <dcterms:modified xsi:type="dcterms:W3CDTF">2015-10-24T12:31:33Z</dcterms:modified>
</cp:coreProperties>
</file>