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3"/>
  </p:notesMasterIdLst>
  <p:sldIdLst>
    <p:sldId id="256" r:id="rId3"/>
    <p:sldId id="259" r:id="rId4"/>
    <p:sldId id="268" r:id="rId5"/>
    <p:sldId id="260" r:id="rId6"/>
    <p:sldId id="266" r:id="rId7"/>
    <p:sldId id="265" r:id="rId8"/>
    <p:sldId id="262" r:id="rId9"/>
    <p:sldId id="263" r:id="rId10"/>
    <p:sldId id="267" r:id="rId11"/>
    <p:sldId id="264" r:id="rId12"/>
    <p:sldId id="270" r:id="rId13"/>
    <p:sldId id="271" r:id="rId14"/>
    <p:sldId id="269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61" r:id="rId31"/>
    <p:sldId id="287" r:id="rId3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323" autoAdjust="0"/>
  </p:normalViewPr>
  <p:slideViewPr>
    <p:cSldViewPr>
      <p:cViewPr varScale="1">
        <p:scale>
          <a:sx n="50" d="100"/>
          <a:sy n="50" d="100"/>
        </p:scale>
        <p:origin x="-91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813DB-AFE1-4482-9657-2918409DB6A8}" type="datetimeFigureOut">
              <a:rPr lang="es-MX" smtClean="0"/>
              <a:t>24/10/2015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208E85-EB56-4388-8F36-7E4F76D6B49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884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07829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15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85228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16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85228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17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85228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18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85228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19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85228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20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85228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21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85228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22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85228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23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85228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24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8522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35909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25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85228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26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85228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27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852283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28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8522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48947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48947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85228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85228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85228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13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85228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14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8522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24/10/2015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4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2130425"/>
            <a:ext cx="8640960" cy="1470025"/>
          </a:xfrm>
        </p:spPr>
        <p:txBody>
          <a:bodyPr/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CONSTRUCCIÓN DE MODELOS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Licenciatura en Contaduría</a:t>
            </a:r>
          </a:p>
          <a:p>
            <a:pPr algn="l"/>
            <a:endParaRPr lang="es-MX" sz="25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Mtra. Claudia García Pérez</a:t>
            </a:r>
          </a:p>
          <a:p>
            <a:pPr algn="l"/>
            <a:endParaRPr lang="es-MX" sz="25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Julio – Diciembre  / 2015</a:t>
            </a:r>
            <a:endParaRPr lang="es-MX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Proceso de modelado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Según Munguía </a:t>
            </a:r>
            <a:r>
              <a:rPr lang="es-MX" sz="3000" dirty="0">
                <a:latin typeface="Arial" pitchFamily="34" charset="0"/>
                <a:cs typeface="Arial" pitchFamily="34" charset="0"/>
              </a:rPr>
              <a:t>&amp; </a:t>
            </a:r>
            <a:r>
              <a:rPr lang="es-MX" sz="3000" dirty="0" err="1" smtClean="0">
                <a:latin typeface="Arial" pitchFamily="34" charset="0"/>
                <a:cs typeface="Arial" pitchFamily="34" charset="0"/>
              </a:rPr>
              <a:t>Protti</a:t>
            </a:r>
            <a:r>
              <a:rPr lang="es-MX" sz="3000" dirty="0" smtClean="0">
                <a:latin typeface="Arial" pitchFamily="34" charset="0"/>
                <a:cs typeface="Arial" pitchFamily="34" charset="0"/>
              </a:rPr>
              <a:t> (2005) consta de lo siguiente: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Definición </a:t>
            </a:r>
            <a:r>
              <a:rPr lang="es-MX" sz="3000" dirty="0">
                <a:latin typeface="Arial" pitchFamily="34" charset="0"/>
                <a:cs typeface="Arial" pitchFamily="34" charset="0"/>
              </a:rPr>
              <a:t>y formulación del </a:t>
            </a:r>
            <a:r>
              <a:rPr lang="es-MX" sz="3000" dirty="0" smtClean="0">
                <a:latin typeface="Arial" pitchFamily="34" charset="0"/>
                <a:cs typeface="Arial" pitchFamily="34" charset="0"/>
              </a:rPr>
              <a:t>problema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000" dirty="0">
                <a:latin typeface="Arial" pitchFamily="34" charset="0"/>
                <a:cs typeface="Arial" pitchFamily="34" charset="0"/>
              </a:rPr>
              <a:t>Construcción del </a:t>
            </a:r>
            <a:r>
              <a:rPr lang="es-MX" sz="3000" dirty="0" smtClean="0">
                <a:latin typeface="Arial" pitchFamily="34" charset="0"/>
                <a:cs typeface="Arial" pitchFamily="34" charset="0"/>
              </a:rPr>
              <a:t>modelo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000" dirty="0">
                <a:latin typeface="Arial" pitchFamily="34" charset="0"/>
                <a:cs typeface="Arial" pitchFamily="34" charset="0"/>
              </a:rPr>
              <a:t>Solución o deducción del </a:t>
            </a:r>
            <a:r>
              <a:rPr lang="es-MX" sz="3000" dirty="0" smtClean="0">
                <a:latin typeface="Arial" pitchFamily="34" charset="0"/>
                <a:cs typeface="Arial" pitchFamily="34" charset="0"/>
              </a:rPr>
              <a:t>modelo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000" dirty="0">
                <a:latin typeface="Arial" pitchFamily="34" charset="0"/>
                <a:cs typeface="Arial" pitchFamily="34" charset="0"/>
              </a:rPr>
              <a:t>Interpretación o </a:t>
            </a:r>
            <a:r>
              <a:rPr lang="es-MX" sz="3000" dirty="0" smtClean="0">
                <a:latin typeface="Arial" pitchFamily="34" charset="0"/>
                <a:cs typeface="Arial" pitchFamily="34" charset="0"/>
              </a:rPr>
              <a:t>validación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Implementación (p</a:t>
            </a:r>
            <a:r>
              <a:rPr lang="es-MX" sz="3000" dirty="0">
                <a:latin typeface="Arial" pitchFamily="34" charset="0"/>
                <a:cs typeface="Arial" pitchFamily="34" charset="0"/>
              </a:rPr>
              <a:t>. 7-8)</a:t>
            </a:r>
            <a:endParaRPr lang="es-MX" sz="30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59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18048"/>
            <a:ext cx="8229600" cy="1143000"/>
          </a:xfrm>
        </p:spPr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Ejemplos de modelos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47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18048"/>
            <a:ext cx="8229600" cy="1143000"/>
          </a:xfrm>
        </p:spPr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Caso 1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48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Compañía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Reddy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Mikks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8136904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457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Compañía </a:t>
            </a:r>
            <a:r>
              <a:rPr lang="es-MX" b="1" dirty="0" err="1">
                <a:latin typeface="Arial" pitchFamily="34" charset="0"/>
                <a:cs typeface="Arial" pitchFamily="34" charset="0"/>
              </a:rPr>
              <a:t>Reddy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>
                <a:latin typeface="Arial" pitchFamily="34" charset="0"/>
                <a:cs typeface="Arial" pitchFamily="34" charset="0"/>
              </a:rPr>
              <a:t>Mikks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Una encuesta de mercado indica que la demanda diaria de pintura para interiores no puede ser mayor que 1 tonelada más que la de pintura para exteriores. También, que la demanda máxima diaria de pintura para interiores es de 2 toneladas.</a:t>
            </a:r>
            <a:endParaRPr lang="es-MX" sz="3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65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Compañía </a:t>
            </a:r>
            <a:r>
              <a:rPr lang="es-MX" b="1" dirty="0" err="1">
                <a:latin typeface="Arial" pitchFamily="34" charset="0"/>
                <a:cs typeface="Arial" pitchFamily="34" charset="0"/>
              </a:rPr>
              <a:t>Reddy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>
                <a:latin typeface="Arial" pitchFamily="34" charset="0"/>
                <a:cs typeface="Arial" pitchFamily="34" charset="0"/>
              </a:rPr>
              <a:t>Mikks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3000" dirty="0" err="1" smtClean="0">
                <a:latin typeface="Arial" pitchFamily="34" charset="0"/>
                <a:cs typeface="Arial" pitchFamily="34" charset="0"/>
              </a:rPr>
              <a:t>Reddy</a:t>
            </a:r>
            <a:r>
              <a:rPr lang="es-MX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3000" dirty="0" err="1" smtClean="0">
                <a:latin typeface="Arial" pitchFamily="34" charset="0"/>
                <a:cs typeface="Arial" pitchFamily="34" charset="0"/>
              </a:rPr>
              <a:t>Mikks</a:t>
            </a:r>
            <a:r>
              <a:rPr lang="es-MX" sz="3000" dirty="0" smtClean="0">
                <a:latin typeface="Arial" pitchFamily="34" charset="0"/>
                <a:cs typeface="Arial" pitchFamily="34" charset="0"/>
              </a:rPr>
              <a:t> desea determinar la mezcla óptima (la mejor) de productos para exteriores y para interiores que maximice la utilidad diaria total.</a:t>
            </a:r>
            <a:endParaRPr lang="es-MX" sz="3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05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Compañía </a:t>
            </a:r>
            <a:r>
              <a:rPr lang="es-MX" b="1" dirty="0" err="1">
                <a:latin typeface="Arial" pitchFamily="34" charset="0"/>
                <a:cs typeface="Arial" pitchFamily="34" charset="0"/>
              </a:rPr>
              <a:t>Reddy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>
                <a:latin typeface="Arial" pitchFamily="34" charset="0"/>
                <a:cs typeface="Arial" pitchFamily="34" charset="0"/>
              </a:rPr>
              <a:t>Mikks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Las </a:t>
            </a:r>
            <a:r>
              <a:rPr lang="es-MX" sz="3000" b="1" dirty="0" smtClean="0">
                <a:latin typeface="Arial" pitchFamily="34" charset="0"/>
                <a:cs typeface="Arial" pitchFamily="34" charset="0"/>
              </a:rPr>
              <a:t>variables</a:t>
            </a:r>
            <a:r>
              <a:rPr lang="es-MX" sz="3000" dirty="0" smtClean="0">
                <a:latin typeface="Arial" pitchFamily="34" charset="0"/>
                <a:cs typeface="Arial" pitchFamily="34" charset="0"/>
              </a:rPr>
              <a:t> del modelo se definen como:</a:t>
            </a: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3000" dirty="0">
                <a:latin typeface="Arial" pitchFamily="34" charset="0"/>
                <a:cs typeface="Arial" pitchFamily="34" charset="0"/>
              </a:rPr>
              <a:t>x</a:t>
            </a:r>
            <a:r>
              <a:rPr lang="es-MX" sz="3000" dirty="0" smtClean="0">
                <a:latin typeface="Arial" pitchFamily="34" charset="0"/>
                <a:cs typeface="Arial" pitchFamily="34" charset="0"/>
              </a:rPr>
              <a:t>1 = Toneladas producidas diariamente, de pintura para exteriores.</a:t>
            </a:r>
          </a:p>
          <a:p>
            <a:pPr marL="0" indent="0">
              <a:buNone/>
            </a:pPr>
            <a:r>
              <a:rPr lang="es-MX" sz="3000" dirty="0">
                <a:latin typeface="Arial" pitchFamily="34" charset="0"/>
                <a:cs typeface="Arial" pitchFamily="34" charset="0"/>
              </a:rPr>
              <a:t>x</a:t>
            </a:r>
            <a:r>
              <a:rPr lang="es-MX" sz="3000" dirty="0" smtClean="0">
                <a:latin typeface="Arial" pitchFamily="34" charset="0"/>
                <a:cs typeface="Arial" pitchFamily="34" charset="0"/>
              </a:rPr>
              <a:t>2 = Toneladas producidas diariamente, de pintura para interiores</a:t>
            </a:r>
          </a:p>
        </p:txBody>
      </p:sp>
    </p:spTree>
    <p:extLst>
      <p:ext uri="{BB962C8B-B14F-4D97-AF65-F5344CB8AC3E}">
        <p14:creationId xmlns:p14="http://schemas.microsoft.com/office/powerpoint/2010/main" val="235995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Compañía </a:t>
            </a:r>
            <a:r>
              <a:rPr lang="es-MX" b="1" dirty="0" err="1">
                <a:latin typeface="Arial" pitchFamily="34" charset="0"/>
                <a:cs typeface="Arial" pitchFamily="34" charset="0"/>
              </a:rPr>
              <a:t>Reddy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>
                <a:latin typeface="Arial" pitchFamily="34" charset="0"/>
                <a:cs typeface="Arial" pitchFamily="34" charset="0"/>
              </a:rPr>
              <a:t>Mikks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s-MX" sz="3000" b="1" dirty="0" smtClean="0">
                <a:latin typeface="Arial" pitchFamily="34" charset="0"/>
                <a:cs typeface="Arial" pitchFamily="34" charset="0"/>
              </a:rPr>
              <a:t>función objetivo </a:t>
            </a:r>
            <a:r>
              <a:rPr lang="es-MX" sz="3000" dirty="0" smtClean="0">
                <a:latin typeface="Arial" pitchFamily="34" charset="0"/>
                <a:cs typeface="Arial" pitchFamily="34" charset="0"/>
              </a:rPr>
              <a:t>de la empresa queda así:</a:t>
            </a:r>
          </a:p>
          <a:p>
            <a:pPr marL="0" indent="0">
              <a:buNone/>
            </a:pP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Maximizar z = 5x1</a:t>
            </a:r>
            <a:r>
              <a:rPr lang="es-MX" sz="3000" dirty="0">
                <a:latin typeface="Arial" pitchFamily="34" charset="0"/>
                <a:cs typeface="Arial" pitchFamily="34" charset="0"/>
              </a:rPr>
              <a:t> + </a:t>
            </a:r>
            <a:r>
              <a:rPr lang="es-MX" sz="3000" dirty="0" smtClean="0">
                <a:latin typeface="Arial" pitchFamily="34" charset="0"/>
                <a:cs typeface="Arial" pitchFamily="34" charset="0"/>
              </a:rPr>
              <a:t>4x</a:t>
            </a:r>
            <a:r>
              <a:rPr lang="es-MX" sz="3000" dirty="0">
                <a:latin typeface="Arial" pitchFamily="34" charset="0"/>
                <a:cs typeface="Arial" pitchFamily="34" charset="0"/>
              </a:rPr>
              <a:t>2</a:t>
            </a:r>
            <a:endParaRPr lang="es-MX" sz="3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55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Compañía </a:t>
            </a:r>
            <a:r>
              <a:rPr lang="es-MX" b="1" dirty="0" err="1">
                <a:latin typeface="Arial" pitchFamily="34" charset="0"/>
                <a:cs typeface="Arial" pitchFamily="34" charset="0"/>
              </a:rPr>
              <a:t>Reddy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>
                <a:latin typeface="Arial" pitchFamily="34" charset="0"/>
                <a:cs typeface="Arial" pitchFamily="34" charset="0"/>
              </a:rPr>
              <a:t>Mikks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Las </a:t>
            </a:r>
            <a:r>
              <a:rPr lang="es-MX" sz="3000" b="1" dirty="0" smtClean="0">
                <a:latin typeface="Arial" pitchFamily="34" charset="0"/>
                <a:cs typeface="Arial" pitchFamily="34" charset="0"/>
              </a:rPr>
              <a:t>restricciones</a:t>
            </a:r>
            <a:r>
              <a:rPr lang="es-MX" sz="3000" dirty="0" smtClean="0">
                <a:latin typeface="Arial" pitchFamily="34" charset="0"/>
                <a:cs typeface="Arial" pitchFamily="34" charset="0"/>
              </a:rPr>
              <a:t> son:</a:t>
            </a:r>
          </a:p>
          <a:p>
            <a:pPr marL="0" indent="0">
              <a:buNone/>
            </a:pP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265" y="2636912"/>
            <a:ext cx="3057887" cy="2700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180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Compañía </a:t>
            </a:r>
            <a:r>
              <a:rPr lang="es-MX" b="1" dirty="0" err="1">
                <a:latin typeface="Arial" pitchFamily="34" charset="0"/>
                <a:cs typeface="Arial" pitchFamily="34" charset="0"/>
              </a:rPr>
              <a:t>Reddy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>
                <a:latin typeface="Arial" pitchFamily="34" charset="0"/>
                <a:cs typeface="Arial" pitchFamily="34" charset="0"/>
              </a:rPr>
              <a:t>Mikks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Por lo tanto, el modelo matemático completo es:</a:t>
            </a: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sz="2700" dirty="0" smtClean="0">
                <a:latin typeface="Arial" pitchFamily="34" charset="0"/>
                <a:cs typeface="Arial" pitchFamily="34" charset="0"/>
              </a:rPr>
              <a:t>(Taha, 2004, p. 12-13)</a:t>
            </a:r>
          </a:p>
          <a:p>
            <a:pPr marL="0" indent="0">
              <a:buNone/>
            </a:pP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613660"/>
            <a:ext cx="6530742" cy="2687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823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CONSTRUCCIÓN</a:t>
            </a:r>
            <a:r>
              <a:rPr lang="es-MX" dirty="0" smtClean="0"/>
              <a:t> DE MODELOS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3000" b="1" dirty="0">
                <a:latin typeface="Arial" pitchFamily="34" charset="0"/>
                <a:cs typeface="Arial" pitchFamily="34" charset="0"/>
              </a:rPr>
              <a:t>Resumen</a:t>
            </a:r>
          </a:p>
          <a:p>
            <a:pPr marL="0" indent="0" algn="ctr">
              <a:buNone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Los modelos son la representación de una situación real, por lo que dentro de la investigación de operaciones son la parte fundamental para resolver problemas y tomar decisiones adecuadas.</a:t>
            </a:r>
            <a:endParaRPr lang="es-MX" sz="3000" dirty="0">
              <a:latin typeface="Arial" pitchFamily="34" charset="0"/>
              <a:cs typeface="Arial" pitchFamily="34" charset="0"/>
            </a:endParaRPr>
          </a:p>
          <a:p>
            <a:endParaRPr lang="es-MX" sz="3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18048"/>
            <a:ext cx="8229600" cy="1143000"/>
          </a:xfrm>
        </p:spPr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Caso 2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22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Empresa pequeña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Una empresa pequeña produce tres artículos, A, B y C, los cuales pasan sucesivamente por dos tipos de máquinas para su fabricación.</a:t>
            </a: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Existe demanda para entre 25 y 50 unidades del producto A, para un máximo de 70 unidades del producto B y para máximo 60 unidades de C.</a:t>
            </a: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30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Empresa pequeña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La información acerca de los tiempos necesarios en cada máquina para fabricar una unidad de cada producto, de las disponibilidades de cada tipo de máquina, de las necesidades de materia prima y de las utilidades se da en la tabla.</a:t>
            </a:r>
            <a:endParaRPr lang="es-MX" sz="3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56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Empresa pequeña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.</a:t>
            </a:r>
            <a:endParaRPr lang="es-MX" sz="3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72816"/>
            <a:ext cx="8062525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03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Empresa pequeña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Determinar el número óptimo de unidades que deben producirse semanalmente de cada tipo de artículo.</a:t>
            </a:r>
            <a:endParaRPr lang="es-MX" sz="3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53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Empresa pequeña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Variables de decisión:</a:t>
            </a: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740149"/>
            <a:ext cx="7828774" cy="19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315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Empresa pequeña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Función objetivo:</a:t>
            </a:r>
            <a:endParaRPr lang="es-MX" sz="3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8642" y="3252788"/>
            <a:ext cx="5515686" cy="680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75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Empresa pequeña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Restricciones:</a:t>
            </a:r>
            <a:endParaRPr lang="es-MX" sz="3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348880"/>
            <a:ext cx="5688632" cy="3362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110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Empresa pequeña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Modelo completo:</a:t>
            </a: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s-MX" sz="25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(Munguía</a:t>
            </a:r>
            <a:r>
              <a:rPr lang="es-MX" sz="25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500" dirty="0" smtClean="0">
                <a:latin typeface="Arial" pitchFamily="34" charset="0"/>
                <a:cs typeface="Arial" pitchFamily="34" charset="0"/>
              </a:rPr>
              <a:t>&amp; </a:t>
            </a:r>
            <a:r>
              <a:rPr lang="es-MX" sz="2500" dirty="0" err="1" smtClean="0">
                <a:latin typeface="Arial" pitchFamily="34" charset="0"/>
                <a:cs typeface="Arial" pitchFamily="34" charset="0"/>
              </a:rPr>
              <a:t>Protti</a:t>
            </a:r>
            <a:r>
              <a:rPr lang="es-MX" sz="2500" dirty="0" smtClean="0">
                <a:latin typeface="Arial" pitchFamily="34" charset="0"/>
                <a:cs typeface="Arial" pitchFamily="34" charset="0"/>
              </a:rPr>
              <a:t>, 2005, p. 16-18)</a:t>
            </a:r>
            <a:endParaRPr lang="es-MX" sz="25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132856"/>
            <a:ext cx="6048672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523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3000" dirty="0">
                <a:latin typeface="Arial" pitchFamily="34" charset="0"/>
                <a:cs typeface="Arial" pitchFamily="34" charset="0"/>
              </a:rPr>
              <a:t>Munguía, L. &amp; </a:t>
            </a:r>
            <a:r>
              <a:rPr lang="es-MX" sz="3000" dirty="0" err="1">
                <a:latin typeface="Arial" pitchFamily="34" charset="0"/>
                <a:cs typeface="Arial" pitchFamily="34" charset="0"/>
              </a:rPr>
              <a:t>Protti</a:t>
            </a:r>
            <a:r>
              <a:rPr lang="es-MX" sz="3000" dirty="0">
                <a:latin typeface="Arial" pitchFamily="34" charset="0"/>
                <a:cs typeface="Arial" pitchFamily="34" charset="0"/>
              </a:rPr>
              <a:t>, M. A. (2005). </a:t>
            </a:r>
            <a:r>
              <a:rPr lang="es-MX" sz="3000" i="1" dirty="0">
                <a:latin typeface="Arial" pitchFamily="34" charset="0"/>
                <a:cs typeface="Arial" pitchFamily="34" charset="0"/>
              </a:rPr>
              <a:t>Investigación de Operaciones</a:t>
            </a:r>
            <a:r>
              <a:rPr lang="es-MX" sz="3000" dirty="0">
                <a:latin typeface="Arial" pitchFamily="34" charset="0"/>
                <a:cs typeface="Arial" pitchFamily="34" charset="0"/>
              </a:rPr>
              <a:t>. EUNED</a:t>
            </a:r>
          </a:p>
          <a:p>
            <a:pPr marL="0" indent="0">
              <a:buNone/>
            </a:pP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Real Academia Española (2015). Modelo. Consultado el 16 de julio de 2015 desde</a:t>
            </a:r>
            <a:r>
              <a:rPr lang="es-MX" sz="3000" dirty="0">
                <a:latin typeface="Arial" pitchFamily="34" charset="0"/>
                <a:cs typeface="Arial" pitchFamily="34" charset="0"/>
              </a:rPr>
              <a:t>: http://lema.rae.es/drae/?val=modelo</a:t>
            </a: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CONSTRUCCIÓN DE MODELOS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s-MX" sz="3000" b="1" dirty="0" err="1" smtClean="0">
                <a:latin typeface="Arial" pitchFamily="34" charset="0"/>
                <a:cs typeface="Arial" pitchFamily="34" charset="0"/>
              </a:rPr>
              <a:t>Abstract</a:t>
            </a:r>
            <a:endParaRPr lang="es-MX" sz="30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models are the representation of a real situation, so in operations research are the fundamental part to solve problems and make 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correct 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decisions.</a:t>
            </a:r>
            <a:endParaRPr lang="es-MX" sz="3000" dirty="0">
              <a:latin typeface="Arial" pitchFamily="34" charset="0"/>
              <a:cs typeface="Arial" pitchFamily="34" charset="0"/>
            </a:endParaRPr>
          </a:p>
          <a:p>
            <a:endParaRPr lang="es-MX" sz="30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3000" b="1" dirty="0" err="1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sz="30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sz="3000" dirty="0" smtClean="0">
                <a:latin typeface="Arial" pitchFamily="34" charset="0"/>
                <a:cs typeface="Arial" pitchFamily="34" charset="0"/>
              </a:rPr>
              <a:t>modelo, tipos de modelos, usos de los modelos, elementos de un modelo.</a:t>
            </a:r>
            <a:endParaRPr lang="es-MX" sz="3000" dirty="0"/>
          </a:p>
        </p:txBody>
      </p:sp>
    </p:spTree>
    <p:extLst>
      <p:ext uri="{BB962C8B-B14F-4D97-AF65-F5344CB8AC3E}">
        <p14:creationId xmlns:p14="http://schemas.microsoft.com/office/powerpoint/2010/main" val="427894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Taha, H. (2004). </a:t>
            </a:r>
            <a:r>
              <a:rPr lang="es-MX" sz="3000" i="1" dirty="0" smtClean="0">
                <a:latin typeface="Arial" pitchFamily="34" charset="0"/>
                <a:cs typeface="Arial" pitchFamily="34" charset="0"/>
              </a:rPr>
              <a:t>Investigación de Operaciones</a:t>
            </a:r>
            <a:r>
              <a:rPr lang="es-MX" sz="3000" dirty="0" smtClean="0">
                <a:latin typeface="Arial" pitchFamily="34" charset="0"/>
                <a:cs typeface="Arial" pitchFamily="34" charset="0"/>
              </a:rPr>
              <a:t>. México: Pearson Educación.</a:t>
            </a:r>
            <a:endParaRPr lang="es-MX" sz="3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53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¿Qué es un modelo?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Resultado de imagen para math mod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7093" y="2276872"/>
            <a:ext cx="3937155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2411760" y="4623519"/>
            <a:ext cx="4297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Imagen obtenida de http://onpurpose.uk.com/my-two-cents-on-social-impact-measurement-part-2/</a:t>
            </a:r>
          </a:p>
        </p:txBody>
      </p:sp>
      <p:pic>
        <p:nvPicPr>
          <p:cNvPr id="1028" name="Picture 4" descr="Resultado de imagen para financial math mode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1468760"/>
            <a:ext cx="2448272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35496" y="3039343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Imagen obtenida de http://www.economist.com/node/21542732</a:t>
            </a:r>
          </a:p>
        </p:txBody>
      </p:sp>
      <p:pic>
        <p:nvPicPr>
          <p:cNvPr id="1030" name="Picture 6" descr="Resultado de imagen para financial math mode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1672" y="3573016"/>
            <a:ext cx="1828800" cy="135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6708956" y="4869160"/>
            <a:ext cx="23275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Imagen obtenida de http://crschmidt.net/blog/archives/706/creating-sculptures-of-the-world-with-computers-and-math/</a:t>
            </a:r>
          </a:p>
        </p:txBody>
      </p: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Definición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De acuerdo a la Real Academia Española, se define como:</a:t>
            </a:r>
          </a:p>
          <a:p>
            <a:pPr marL="0" indent="0" algn="ctr">
              <a:buNone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«Esquema </a:t>
            </a:r>
            <a:r>
              <a:rPr lang="es-MX" sz="3000" dirty="0">
                <a:latin typeface="Arial" pitchFamily="34" charset="0"/>
                <a:cs typeface="Arial" pitchFamily="34" charset="0"/>
              </a:rPr>
              <a:t>teórico, generalmente en </a:t>
            </a:r>
            <a:r>
              <a:rPr lang="es-MX" sz="3000" b="1" dirty="0">
                <a:latin typeface="Arial" pitchFamily="34" charset="0"/>
                <a:cs typeface="Arial" pitchFamily="34" charset="0"/>
              </a:rPr>
              <a:t>forma matemática</a:t>
            </a:r>
            <a:r>
              <a:rPr lang="es-MX" sz="3000" dirty="0">
                <a:latin typeface="Arial" pitchFamily="34" charset="0"/>
                <a:cs typeface="Arial" pitchFamily="34" charset="0"/>
              </a:rPr>
              <a:t>, de un </a:t>
            </a:r>
            <a:r>
              <a:rPr lang="es-MX" sz="3000" b="1" dirty="0">
                <a:latin typeface="Arial" pitchFamily="34" charset="0"/>
                <a:cs typeface="Arial" pitchFamily="34" charset="0"/>
              </a:rPr>
              <a:t>sistema</a:t>
            </a:r>
            <a:r>
              <a:rPr lang="es-MX" sz="3000" dirty="0">
                <a:latin typeface="Arial" pitchFamily="34" charset="0"/>
                <a:cs typeface="Arial" pitchFamily="34" charset="0"/>
              </a:rPr>
              <a:t> o de una </a:t>
            </a:r>
            <a:r>
              <a:rPr lang="es-MX" sz="3000" b="1" dirty="0">
                <a:latin typeface="Arial" pitchFamily="34" charset="0"/>
                <a:cs typeface="Arial" pitchFamily="34" charset="0"/>
              </a:rPr>
              <a:t>realidad compleja</a:t>
            </a:r>
            <a:r>
              <a:rPr lang="es-MX" sz="3000" dirty="0">
                <a:latin typeface="Arial" pitchFamily="34" charset="0"/>
                <a:cs typeface="Arial" pitchFamily="34" charset="0"/>
              </a:rPr>
              <a:t>, como la evolución económica de un país, que se elabora para </a:t>
            </a:r>
            <a:r>
              <a:rPr lang="es-MX" sz="3000" b="1" dirty="0">
                <a:latin typeface="Arial" pitchFamily="34" charset="0"/>
                <a:cs typeface="Arial" pitchFamily="34" charset="0"/>
              </a:rPr>
              <a:t>facilitar su comprensión </a:t>
            </a:r>
            <a:r>
              <a:rPr lang="es-MX" sz="3000" dirty="0">
                <a:latin typeface="Arial" pitchFamily="34" charset="0"/>
                <a:cs typeface="Arial" pitchFamily="34" charset="0"/>
              </a:rPr>
              <a:t>y el </a:t>
            </a:r>
            <a:r>
              <a:rPr lang="es-MX" sz="3000" b="1" dirty="0">
                <a:latin typeface="Arial" pitchFamily="34" charset="0"/>
                <a:cs typeface="Arial" pitchFamily="34" charset="0"/>
              </a:rPr>
              <a:t>estudio de su </a:t>
            </a:r>
            <a:r>
              <a:rPr lang="es-MX" sz="3000" b="1" dirty="0" smtClean="0">
                <a:latin typeface="Arial" pitchFamily="34" charset="0"/>
                <a:cs typeface="Arial" pitchFamily="34" charset="0"/>
              </a:rPr>
              <a:t>comportamiento</a:t>
            </a:r>
            <a:r>
              <a:rPr lang="es-MX" sz="3000" dirty="0" smtClean="0">
                <a:latin typeface="Arial" pitchFamily="34" charset="0"/>
                <a:cs typeface="Arial" pitchFamily="34" charset="0"/>
              </a:rPr>
              <a:t>».</a:t>
            </a:r>
            <a:endParaRPr lang="es-MX" sz="3000" dirty="0">
              <a:latin typeface="Arial" pitchFamily="34" charset="0"/>
              <a:cs typeface="Arial" pitchFamily="34" charset="0"/>
            </a:endParaRPr>
          </a:p>
          <a:p>
            <a:endParaRPr lang="es-MX" sz="3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75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Usos de un modelo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000" dirty="0" smtClean="0">
                <a:latin typeface="Arial" pitchFamily="34" charset="0"/>
                <a:cs typeface="Arial" pitchFamily="34" charset="0"/>
              </a:rPr>
              <a:t>Representar situaciones reales (complejas e inciertas) de manera más simplificada</a:t>
            </a:r>
          </a:p>
          <a:p>
            <a:r>
              <a:rPr lang="es-MX" sz="3000" dirty="0" smtClean="0">
                <a:latin typeface="Arial" pitchFamily="34" charset="0"/>
                <a:cs typeface="Arial" pitchFamily="34" charset="0"/>
              </a:rPr>
              <a:t>La toma de decisiones es más sencilla y económica que con los datos del sistema real (Munguía &amp; </a:t>
            </a:r>
            <a:r>
              <a:rPr lang="es-MX" sz="3000" dirty="0" err="1" smtClean="0">
                <a:latin typeface="Arial" pitchFamily="34" charset="0"/>
                <a:cs typeface="Arial" pitchFamily="34" charset="0"/>
              </a:rPr>
              <a:t>Protti</a:t>
            </a:r>
            <a:r>
              <a:rPr lang="es-MX" sz="3000" dirty="0" smtClean="0">
                <a:latin typeface="Arial" pitchFamily="34" charset="0"/>
                <a:cs typeface="Arial" pitchFamily="34" charset="0"/>
              </a:rPr>
              <a:t>, 2005, p. 5)</a:t>
            </a:r>
            <a:endParaRPr lang="es-MX" sz="3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23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Elementos de un modelo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3000" dirty="0">
                <a:latin typeface="Arial" pitchFamily="34" charset="0"/>
                <a:cs typeface="Arial" pitchFamily="34" charset="0"/>
              </a:rPr>
              <a:t>De acuerdo a </a:t>
            </a:r>
            <a:r>
              <a:rPr lang="es-MX" sz="3000" dirty="0" smtClean="0">
                <a:latin typeface="Arial" pitchFamily="34" charset="0"/>
                <a:cs typeface="Arial" pitchFamily="34" charset="0"/>
              </a:rPr>
              <a:t>Munguía </a:t>
            </a:r>
            <a:r>
              <a:rPr lang="es-MX" sz="3000" dirty="0">
                <a:latin typeface="Arial" pitchFamily="34" charset="0"/>
                <a:cs typeface="Arial" pitchFamily="34" charset="0"/>
              </a:rPr>
              <a:t>&amp; </a:t>
            </a:r>
            <a:r>
              <a:rPr lang="es-MX" sz="3000" dirty="0" err="1" smtClean="0">
                <a:latin typeface="Arial" pitchFamily="34" charset="0"/>
                <a:cs typeface="Arial" pitchFamily="34" charset="0"/>
              </a:rPr>
              <a:t>Protti</a:t>
            </a:r>
            <a:r>
              <a:rPr lang="es-MX" sz="3000" dirty="0" smtClean="0">
                <a:latin typeface="Arial" pitchFamily="34" charset="0"/>
                <a:cs typeface="Arial" pitchFamily="34" charset="0"/>
              </a:rPr>
              <a:t> (2005) son los siguientes:</a:t>
            </a:r>
          </a:p>
          <a:p>
            <a:r>
              <a:rPr lang="es-MX" sz="3000" dirty="0" smtClean="0">
                <a:latin typeface="Arial" pitchFamily="34" charset="0"/>
                <a:cs typeface="Arial" pitchFamily="34" charset="0"/>
              </a:rPr>
              <a:t>Variables y parámetros de decisión</a:t>
            </a:r>
          </a:p>
          <a:p>
            <a:r>
              <a:rPr lang="es-MX" sz="3000" dirty="0" smtClean="0">
                <a:latin typeface="Arial" pitchFamily="34" charset="0"/>
                <a:cs typeface="Arial" pitchFamily="34" charset="0"/>
              </a:rPr>
              <a:t>Restricciones</a:t>
            </a:r>
          </a:p>
          <a:p>
            <a:r>
              <a:rPr lang="es-MX" sz="3000" dirty="0" smtClean="0">
                <a:latin typeface="Arial" pitchFamily="34" charset="0"/>
                <a:cs typeface="Arial" pitchFamily="34" charset="0"/>
              </a:rPr>
              <a:t>Función objetivo (p.6)</a:t>
            </a:r>
            <a:endParaRPr lang="es-MX" sz="3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Resultado de imagen para variables de decision investigacion de operacion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230977"/>
            <a:ext cx="3456384" cy="1855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5148064" y="5086925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Imagen obtenida de http://gladysucv.blogspot.mx/2011/10/en-que-consiste-el-metodo-simplex_21.html</a:t>
            </a:r>
          </a:p>
        </p:txBody>
      </p:sp>
    </p:spTree>
    <p:extLst>
      <p:ext uri="{BB962C8B-B14F-4D97-AF65-F5344CB8AC3E}">
        <p14:creationId xmlns:p14="http://schemas.microsoft.com/office/powerpoint/2010/main" val="409085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Tipos de modelos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000" dirty="0" smtClean="0">
                <a:latin typeface="Arial" pitchFamily="34" charset="0"/>
                <a:cs typeface="Arial" pitchFamily="34" charset="0"/>
              </a:rPr>
              <a:t>Icónicos</a:t>
            </a:r>
          </a:p>
          <a:p>
            <a:r>
              <a:rPr lang="es-MX" sz="3000" dirty="0" smtClean="0">
                <a:latin typeface="Arial" pitchFamily="34" charset="0"/>
                <a:cs typeface="Arial" pitchFamily="34" charset="0"/>
              </a:rPr>
              <a:t>Analógicos</a:t>
            </a:r>
          </a:p>
          <a:p>
            <a:r>
              <a:rPr lang="es-MX" sz="3000" dirty="0" smtClean="0">
                <a:latin typeface="Arial" pitchFamily="34" charset="0"/>
                <a:cs typeface="Arial" pitchFamily="34" charset="0"/>
              </a:rPr>
              <a:t>Cuantitativos o matemáticos</a:t>
            </a:r>
          </a:p>
          <a:p>
            <a:r>
              <a:rPr lang="es-MX" sz="3000" dirty="0" smtClean="0">
                <a:latin typeface="Arial" pitchFamily="34" charset="0"/>
                <a:cs typeface="Arial" pitchFamily="34" charset="0"/>
              </a:rPr>
              <a:t>De simulación</a:t>
            </a:r>
          </a:p>
          <a:p>
            <a:r>
              <a:rPr lang="es-MX" sz="3000" dirty="0" smtClean="0">
                <a:latin typeface="Arial" pitchFamily="34" charset="0"/>
                <a:cs typeface="Arial" pitchFamily="34" charset="0"/>
              </a:rPr>
              <a:t>Heurísticos</a:t>
            </a:r>
          </a:p>
          <a:p>
            <a:pPr marL="0" indent="0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5 Grupo"/>
          <p:cNvGrpSpPr/>
          <p:nvPr/>
        </p:nvGrpSpPr>
        <p:grpSpPr>
          <a:xfrm>
            <a:off x="6012160" y="2780928"/>
            <a:ext cx="3096344" cy="2590549"/>
            <a:chOff x="6012160" y="2924944"/>
            <a:chExt cx="3096344" cy="2590549"/>
          </a:xfrm>
        </p:grpSpPr>
        <p:sp>
          <p:nvSpPr>
            <p:cNvPr id="4" name="3 Cerrar llave"/>
            <p:cNvSpPr/>
            <p:nvPr/>
          </p:nvSpPr>
          <p:spPr>
            <a:xfrm>
              <a:off x="6012160" y="2924944"/>
              <a:ext cx="288032" cy="1728192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" name="4 CuadroTexto"/>
            <p:cNvSpPr txBox="1"/>
            <p:nvPr/>
          </p:nvSpPr>
          <p:spPr>
            <a:xfrm>
              <a:off x="6444208" y="3144450"/>
              <a:ext cx="2448272" cy="1292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>
                <a:buFont typeface="Arial" pitchFamily="34" charset="0"/>
                <a:buChar char="•"/>
              </a:pPr>
              <a:r>
                <a:rPr lang="es-MX" sz="2600" dirty="0"/>
                <a:t>Símbolos matemáticos</a:t>
              </a:r>
            </a:p>
            <a:p>
              <a:pPr marL="457200" indent="-457200">
                <a:buFont typeface="Arial" pitchFamily="34" charset="0"/>
                <a:buChar char="•"/>
              </a:pPr>
              <a:r>
                <a:rPr lang="es-MX" sz="2600" dirty="0" smtClean="0"/>
                <a:t>Funciones</a:t>
              </a:r>
              <a:endParaRPr lang="es-MX" sz="2600" dirty="0"/>
            </a:p>
          </p:txBody>
        </p:sp>
        <p:cxnSp>
          <p:nvCxnSpPr>
            <p:cNvPr id="7" name="6 Conector angular"/>
            <p:cNvCxnSpPr/>
            <p:nvPr/>
          </p:nvCxnSpPr>
          <p:spPr>
            <a:xfrm rot="16200000" flipH="1">
              <a:off x="7524328" y="4365103"/>
              <a:ext cx="648074" cy="360044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9 CuadroTexto"/>
            <p:cNvSpPr txBox="1"/>
            <p:nvPr/>
          </p:nvSpPr>
          <p:spPr>
            <a:xfrm>
              <a:off x="6444208" y="4869162"/>
              <a:ext cx="26642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Representan </a:t>
              </a:r>
              <a:r>
                <a:rPr lang="es-MX" dirty="0"/>
                <a:t>variables de decisión y sus </a:t>
              </a:r>
              <a:r>
                <a:rPr lang="es-MX" dirty="0" smtClean="0"/>
                <a:t>relaciones</a:t>
              </a:r>
              <a:endParaRPr lang="es-MX" dirty="0"/>
            </a:p>
          </p:txBody>
        </p:sp>
      </p:grpSp>
    </p:spTree>
    <p:extLst>
      <p:ext uri="{BB962C8B-B14F-4D97-AF65-F5344CB8AC3E}">
        <p14:creationId xmlns:p14="http://schemas.microsoft.com/office/powerpoint/2010/main" val="297587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Tipos de modelos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000" dirty="0" smtClean="0">
                <a:latin typeface="Arial" pitchFamily="34" charset="0"/>
                <a:cs typeface="Arial" pitchFamily="34" charset="0"/>
              </a:rPr>
              <a:t>Determinísticos</a:t>
            </a:r>
          </a:p>
          <a:p>
            <a:r>
              <a:rPr lang="es-MX" sz="3000" dirty="0" smtClean="0">
                <a:latin typeface="Arial" pitchFamily="34" charset="0"/>
                <a:cs typeface="Arial" pitchFamily="34" charset="0"/>
              </a:rPr>
              <a:t>Probabilísticos</a:t>
            </a:r>
          </a:p>
          <a:p>
            <a:pPr marL="0" indent="0">
              <a:buNone/>
            </a:pPr>
            <a:endParaRPr lang="es-MX" sz="3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03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725</Words>
  <Application>Microsoft Office PowerPoint</Application>
  <PresentationFormat>Presentación en pantalla (4:3)</PresentationFormat>
  <Paragraphs>132</Paragraphs>
  <Slides>30</Slides>
  <Notes>23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30</vt:i4>
      </vt:variant>
    </vt:vector>
  </HeadingPairs>
  <TitlesOfParts>
    <vt:vector size="32" baseType="lpstr">
      <vt:lpstr>Tema de Office</vt:lpstr>
      <vt:lpstr>1_Tema de Office</vt:lpstr>
      <vt:lpstr>CONSTRUCCIÓN DE MODELOS</vt:lpstr>
      <vt:lpstr>CONSTRUCCIÓN DE MODELOS</vt:lpstr>
      <vt:lpstr>CONSTRUCCIÓN DE MODELOS</vt:lpstr>
      <vt:lpstr>¿Qué es un modelo?</vt:lpstr>
      <vt:lpstr>Definición</vt:lpstr>
      <vt:lpstr>Usos de un modelo</vt:lpstr>
      <vt:lpstr>Elementos de un modelo</vt:lpstr>
      <vt:lpstr>Tipos de modelos</vt:lpstr>
      <vt:lpstr>Tipos de modelos</vt:lpstr>
      <vt:lpstr>Proceso de modelado</vt:lpstr>
      <vt:lpstr>Ejemplos de modelos</vt:lpstr>
      <vt:lpstr>Caso 1</vt:lpstr>
      <vt:lpstr>Compañía Reddy Mikks</vt:lpstr>
      <vt:lpstr>Compañía Reddy Mikks</vt:lpstr>
      <vt:lpstr>Compañía Reddy Mikks</vt:lpstr>
      <vt:lpstr>Compañía Reddy Mikks</vt:lpstr>
      <vt:lpstr>Compañía Reddy Mikks</vt:lpstr>
      <vt:lpstr>Compañía Reddy Mikks</vt:lpstr>
      <vt:lpstr>Compañía Reddy Mikks</vt:lpstr>
      <vt:lpstr>Caso 2</vt:lpstr>
      <vt:lpstr>Empresa pequeña</vt:lpstr>
      <vt:lpstr>Empresa pequeña</vt:lpstr>
      <vt:lpstr>Empresa pequeña</vt:lpstr>
      <vt:lpstr>Empresa pequeña</vt:lpstr>
      <vt:lpstr>Empresa pequeña</vt:lpstr>
      <vt:lpstr>Empresa pequeña</vt:lpstr>
      <vt:lpstr>Empresa pequeña</vt:lpstr>
      <vt:lpstr>Empresa pequeña</vt:lpstr>
      <vt:lpstr>Referencias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Claudia</cp:lastModifiedBy>
  <cp:revision>39</cp:revision>
  <dcterms:created xsi:type="dcterms:W3CDTF">2012-12-04T21:22:09Z</dcterms:created>
  <dcterms:modified xsi:type="dcterms:W3CDTF">2015-10-24T12:31:33Z</dcterms:modified>
</cp:coreProperties>
</file>