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9" r:id="rId4"/>
    <p:sldId id="263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8BC62-1116-45F6-854F-9DEE884EDF0D}" type="datetimeFigureOut">
              <a:rPr lang="es-MX" smtClean="0"/>
              <a:t>27/03/2017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3F22F-9BF1-4990-B9DD-47428685FF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0057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3F22F-9BF1-4990-B9DD-47428685FF50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145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3F22F-9BF1-4990-B9DD-47428685FF50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8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Punto de Equilibrio 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Materia: Sistemas de Costeo 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Profesor(a):Mtra. María de Lourdes Farías Toto 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Punto </a:t>
            </a:r>
            <a:r>
              <a:rPr lang="es-MX" sz="3200" b="1" smtClean="0"/>
              <a:t>de Equilibrio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46449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s-MX" sz="62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9600" dirty="0" smtClean="0">
                <a:latin typeface="Arial" pitchFamily="34" charset="0"/>
                <a:cs typeface="Arial" pitchFamily="34" charset="0"/>
              </a:rPr>
              <a:t>A través de este mapa mental se describen aspectos importantes  del punto de equilibrio,  los cuales  deben ser considerados al calcularlo y pueda </a:t>
            </a:r>
            <a:r>
              <a:rPr lang="es-MX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9600" dirty="0" smtClean="0">
                <a:latin typeface="Arial" pitchFamily="34" charset="0"/>
                <a:cs typeface="Arial" pitchFamily="34" charset="0"/>
              </a:rPr>
              <a:t>ser una herramienta útil para </a:t>
            </a:r>
            <a:r>
              <a:rPr lang="es-MX" sz="9600" dirty="0" smtClean="0">
                <a:latin typeface="Arial" pitchFamily="34" charset="0"/>
                <a:cs typeface="Arial" pitchFamily="34" charset="0"/>
              </a:rPr>
              <a:t>determinar el nivel de ingresos que cubren a los costos fijos y variables  y ayude en la </a:t>
            </a:r>
            <a:r>
              <a:rPr lang="es-MX" sz="9600" dirty="0" smtClean="0">
                <a:latin typeface="Arial" pitchFamily="34" charset="0"/>
                <a:cs typeface="Arial" pitchFamily="34" charset="0"/>
              </a:rPr>
              <a:t>toma de decisiones de corto plazo en las empresas.</a:t>
            </a:r>
          </a:p>
          <a:p>
            <a:pPr marL="0" indent="0" algn="ctr">
              <a:buNone/>
            </a:pPr>
            <a:r>
              <a:rPr lang="es-MX" sz="96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9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9600" dirty="0"/>
              <a:t>Through this mental map, important points of equilibrium are described, which should be considered when calculating it and can be a useful tool for determining the level of income that covers fixed and variable costs and helps in Short term in companies.</a:t>
            </a:r>
            <a:endParaRPr lang="es-MX" sz="9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96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9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9600" dirty="0" smtClean="0">
                <a:latin typeface="Arial" pitchFamily="34" charset="0"/>
                <a:cs typeface="Arial" pitchFamily="34" charset="0"/>
              </a:rPr>
              <a:t>costos fijos, costos variables, fórmulas punto de equilibrio </a:t>
            </a:r>
            <a:endParaRPr lang="es-MX" sz="9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7" name="Conector recto de flecha 1066"/>
          <p:cNvCxnSpPr>
            <a:stCxn id="61" idx="2"/>
          </p:cNvCxnSpPr>
          <p:nvPr/>
        </p:nvCxnSpPr>
        <p:spPr>
          <a:xfrm>
            <a:off x="4564342" y="4149080"/>
            <a:ext cx="0" cy="73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5" name="Imagen 10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8902" y="4460868"/>
            <a:ext cx="878400" cy="851411"/>
          </a:xfrm>
          <a:prstGeom prst="rect">
            <a:avLst/>
          </a:prstGeom>
        </p:spPr>
      </p:pic>
      <p:cxnSp>
        <p:nvCxnSpPr>
          <p:cNvPr id="32" name="Conector recto de flecha 31"/>
          <p:cNvCxnSpPr>
            <a:stCxn id="1026" idx="0"/>
            <a:endCxn id="1027" idx="2"/>
          </p:cNvCxnSpPr>
          <p:nvPr/>
        </p:nvCxnSpPr>
        <p:spPr>
          <a:xfrm flipV="1">
            <a:off x="4576813" y="1524048"/>
            <a:ext cx="48695" cy="847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307748" y="1819123"/>
            <a:ext cx="5332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ES</a:t>
            </a:r>
            <a:endParaRPr lang="es-MX" dirty="0"/>
          </a:p>
        </p:txBody>
      </p:sp>
      <p:grpSp>
        <p:nvGrpSpPr>
          <p:cNvPr id="5" name="4 Grupo"/>
          <p:cNvGrpSpPr/>
          <p:nvPr/>
        </p:nvGrpSpPr>
        <p:grpSpPr>
          <a:xfrm>
            <a:off x="3538590" y="2371467"/>
            <a:ext cx="2051504" cy="1777613"/>
            <a:chOff x="3402956" y="2204864"/>
            <a:chExt cx="2051504" cy="1653006"/>
          </a:xfrm>
        </p:grpSpPr>
        <p:sp>
          <p:nvSpPr>
            <p:cNvPr id="61" name="60 CuadroTexto"/>
            <p:cNvSpPr txBox="1"/>
            <p:nvPr/>
          </p:nvSpPr>
          <p:spPr>
            <a:xfrm>
              <a:off x="3402956" y="3488538"/>
              <a:ext cx="2051504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s-MX" dirty="0" smtClean="0"/>
                <a:t>Punto de Equilibrio</a:t>
              </a:r>
              <a:endParaRPr lang="es-MX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667" r="12500"/>
            <a:stretch/>
          </p:blipFill>
          <p:spPr bwMode="auto">
            <a:xfrm>
              <a:off x="3759309" y="2204864"/>
              <a:ext cx="1363740" cy="1280282"/>
            </a:xfrm>
            <a:prstGeom prst="rect">
              <a:avLst/>
            </a:prstGeom>
            <a:ln/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pic>
      </p:grpSp>
      <p:grpSp>
        <p:nvGrpSpPr>
          <p:cNvPr id="11" name="10 Grupo"/>
          <p:cNvGrpSpPr/>
          <p:nvPr/>
        </p:nvGrpSpPr>
        <p:grpSpPr>
          <a:xfrm>
            <a:off x="3440152" y="132486"/>
            <a:ext cx="2287950" cy="1391562"/>
            <a:chOff x="3470866" y="99221"/>
            <a:chExt cx="2287950" cy="151721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1635" y="99221"/>
              <a:ext cx="1929173" cy="1517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7 CuadroTexto"/>
            <p:cNvSpPr txBox="1"/>
            <p:nvPr/>
          </p:nvSpPr>
          <p:spPr>
            <a:xfrm>
              <a:off x="3470866" y="643986"/>
              <a:ext cx="13688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Ingresos  =</a:t>
              </a:r>
              <a:endParaRPr lang="es-MX" dirty="0"/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4684063" y="543977"/>
              <a:ext cx="10747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Costos y Gastos</a:t>
              </a:r>
              <a:endParaRPr lang="es-MX" dirty="0"/>
            </a:p>
          </p:txBody>
        </p:sp>
      </p:grpSp>
      <p:sp>
        <p:nvSpPr>
          <p:cNvPr id="43" name="42 CuadroTexto"/>
          <p:cNvSpPr txBox="1"/>
          <p:nvPr/>
        </p:nvSpPr>
        <p:spPr>
          <a:xfrm>
            <a:off x="5406315" y="2640257"/>
            <a:ext cx="174640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Requerimientos para su cálculo</a:t>
            </a:r>
            <a:endParaRPr lang="es-MX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264" y="334526"/>
            <a:ext cx="993168" cy="89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upo 11"/>
          <p:cNvGrpSpPr/>
          <p:nvPr/>
        </p:nvGrpSpPr>
        <p:grpSpPr>
          <a:xfrm>
            <a:off x="7737478" y="1409494"/>
            <a:ext cx="1291995" cy="1005641"/>
            <a:chOff x="7323248" y="1587358"/>
            <a:chExt cx="1008112" cy="1005641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3248" y="1587358"/>
              <a:ext cx="1008112" cy="7128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1 CuadroTexto"/>
            <p:cNvSpPr txBox="1"/>
            <p:nvPr/>
          </p:nvSpPr>
          <p:spPr>
            <a:xfrm>
              <a:off x="7438442" y="2285222"/>
              <a:ext cx="7674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Ventas </a:t>
              </a:r>
              <a:endParaRPr lang="es-ES" sz="1400" dirty="0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7492205" y="3922179"/>
            <a:ext cx="1420492" cy="1492616"/>
            <a:chOff x="7183956" y="3714198"/>
            <a:chExt cx="1420492" cy="1050361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62122" y="3714198"/>
              <a:ext cx="1342326" cy="710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CuadroTexto 5"/>
            <p:cNvSpPr txBox="1"/>
            <p:nvPr/>
          </p:nvSpPr>
          <p:spPr>
            <a:xfrm>
              <a:off x="7183956" y="4396367"/>
              <a:ext cx="1420492" cy="368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Costos variables por unidad 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7593499" y="2586183"/>
            <a:ext cx="1228588" cy="1186765"/>
            <a:chOff x="7303852" y="2425557"/>
            <a:chExt cx="1228588" cy="1186765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3852" y="2425557"/>
              <a:ext cx="1228588" cy="723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CuadroTexto 6"/>
            <p:cNvSpPr txBox="1"/>
            <p:nvPr/>
          </p:nvSpPr>
          <p:spPr>
            <a:xfrm>
              <a:off x="7355665" y="3089102"/>
              <a:ext cx="11593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Costos fijos del período </a:t>
              </a:r>
              <a:endParaRPr lang="es-MX" sz="1400" dirty="0"/>
            </a:p>
          </p:txBody>
        </p:sp>
      </p:grpSp>
      <p:cxnSp>
        <p:nvCxnSpPr>
          <p:cNvPr id="18" name="Conector recto de flecha 17"/>
          <p:cNvCxnSpPr>
            <a:endCxn id="43" idx="1"/>
          </p:cNvCxnSpPr>
          <p:nvPr/>
        </p:nvCxnSpPr>
        <p:spPr>
          <a:xfrm>
            <a:off x="5258538" y="2963422"/>
            <a:ext cx="1477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stCxn id="43" idx="3"/>
          </p:cNvCxnSpPr>
          <p:nvPr/>
        </p:nvCxnSpPr>
        <p:spPr>
          <a:xfrm flipV="1">
            <a:off x="7152724" y="697250"/>
            <a:ext cx="429423" cy="2266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>
            <a:stCxn id="43" idx="3"/>
            <a:endCxn id="1029" idx="1"/>
          </p:cNvCxnSpPr>
          <p:nvPr/>
        </p:nvCxnSpPr>
        <p:spPr>
          <a:xfrm flipV="1">
            <a:off x="7152724" y="1765924"/>
            <a:ext cx="584754" cy="1197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43" idx="3"/>
            <a:endCxn id="3" idx="1"/>
          </p:cNvCxnSpPr>
          <p:nvPr/>
        </p:nvCxnSpPr>
        <p:spPr>
          <a:xfrm flipV="1">
            <a:off x="7152724" y="2947837"/>
            <a:ext cx="440775" cy="15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stCxn id="43" idx="3"/>
            <a:endCxn id="4" idx="1"/>
          </p:cNvCxnSpPr>
          <p:nvPr/>
        </p:nvCxnSpPr>
        <p:spPr>
          <a:xfrm>
            <a:off x="7152724" y="2963423"/>
            <a:ext cx="417647" cy="1463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2 CuadroTexto"/>
          <p:cNvSpPr txBox="1"/>
          <p:nvPr/>
        </p:nvSpPr>
        <p:spPr>
          <a:xfrm>
            <a:off x="2502403" y="2845608"/>
            <a:ext cx="116781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Formas de calcularlo</a:t>
            </a:r>
            <a:endParaRPr lang="es-MX" dirty="0"/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01949" y="893584"/>
            <a:ext cx="733634" cy="723896"/>
          </a:xfrm>
          <a:prstGeom prst="rect">
            <a:avLst/>
          </a:prstGeom>
        </p:spPr>
      </p:pic>
      <p:grpSp>
        <p:nvGrpSpPr>
          <p:cNvPr id="45" name="Grupo 44"/>
          <p:cNvGrpSpPr/>
          <p:nvPr/>
        </p:nvGrpSpPr>
        <p:grpSpPr>
          <a:xfrm>
            <a:off x="1353804" y="3025320"/>
            <a:ext cx="934855" cy="869142"/>
            <a:chOff x="1451124" y="2597748"/>
            <a:chExt cx="934855" cy="869142"/>
          </a:xfrm>
        </p:grpSpPr>
        <p:pic>
          <p:nvPicPr>
            <p:cNvPr id="35" name="Imagen 34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498601" y="2597748"/>
              <a:ext cx="839902" cy="646331"/>
            </a:xfrm>
            <a:prstGeom prst="rect">
              <a:avLst/>
            </a:prstGeom>
          </p:spPr>
        </p:pic>
        <p:sp>
          <p:nvSpPr>
            <p:cNvPr id="39" name="CuadroTexto 38"/>
            <p:cNvSpPr txBox="1"/>
            <p:nvPr/>
          </p:nvSpPr>
          <p:spPr>
            <a:xfrm>
              <a:off x="1451124" y="3159113"/>
              <a:ext cx="9348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Unidades </a:t>
              </a:r>
              <a:endParaRPr lang="es-MX" sz="1400" dirty="0"/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169345" y="4058638"/>
            <a:ext cx="1448551" cy="1663933"/>
            <a:chOff x="1548369" y="3729607"/>
            <a:chExt cx="979604" cy="1176889"/>
          </a:xfrm>
        </p:grpSpPr>
        <p:pic>
          <p:nvPicPr>
            <p:cNvPr id="38" name="Imagen 37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548369" y="3729607"/>
              <a:ext cx="979604" cy="959200"/>
            </a:xfrm>
            <a:prstGeom prst="rect">
              <a:avLst/>
            </a:prstGeom>
          </p:spPr>
        </p:pic>
        <p:sp>
          <p:nvSpPr>
            <p:cNvPr id="40" name="CuadroTexto 39"/>
            <p:cNvSpPr txBox="1"/>
            <p:nvPr/>
          </p:nvSpPr>
          <p:spPr>
            <a:xfrm>
              <a:off x="1619366" y="4688807"/>
              <a:ext cx="837610" cy="217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Gráfico </a:t>
              </a:r>
              <a:endParaRPr lang="es-MX" sz="1400" dirty="0"/>
            </a:p>
          </p:txBody>
        </p:sp>
      </p:grpSp>
      <p:grpSp>
        <p:nvGrpSpPr>
          <p:cNvPr id="50" name="Grupo 49"/>
          <p:cNvGrpSpPr/>
          <p:nvPr/>
        </p:nvGrpSpPr>
        <p:grpSpPr>
          <a:xfrm>
            <a:off x="169345" y="893585"/>
            <a:ext cx="1448552" cy="555960"/>
            <a:chOff x="3005320" y="3911640"/>
            <a:chExt cx="1745169" cy="602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CuadroTexto 46"/>
                <p:cNvSpPr txBox="1"/>
                <p:nvPr/>
              </p:nvSpPr>
              <p:spPr>
                <a:xfrm>
                  <a:off x="3005320" y="3911640"/>
                  <a:ext cx="1735756" cy="60266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MX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sz="1400" b="0" i="1" smtClean="0">
                                <a:latin typeface="Cambria Math" panose="02040503050406030204" pitchFamily="18" charset="0"/>
                              </a:rPr>
                              <m:t>𝑐𝑜𝑠𝑡𝑜𝑠</m:t>
                            </m:r>
                            <m:r>
                              <a:rPr lang="es-MX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MX" sz="1400" b="0" i="1" smtClean="0">
                                <a:latin typeface="Cambria Math" panose="02040503050406030204" pitchFamily="18" charset="0"/>
                              </a:rPr>
                              <m:t>𝑓𝑖𝑗𝑜𝑠</m:t>
                            </m:r>
                            <m:r>
                              <a:rPr lang="es-MX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eqArr>
                              <m:eqArrPr>
                                <m:ctrlPr>
                                  <a:rPr lang="es-MX" sz="1400" b="0" i="1" smtClean="0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s-MX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s-MX" sz="1400" b="0" i="1" smtClean="0">
                                    <a:latin typeface="Cambria Math" panose="02040503050406030204" pitchFamily="18" charset="0"/>
                                  </a:rPr>
                                  <m:t>𝑐𝑜𝑠𝑡𝑜𝑠</m:t>
                                </m:r>
                                <m:r>
                                  <a:rPr lang="es-MX" sz="1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400" b="0" i="1" smtClean="0">
                                    <a:latin typeface="Cambria Math" panose="02040503050406030204" pitchFamily="18" charset="0"/>
                                  </a:rPr>
                                  <m:t>𝑣𝑎𝑟𝑖𝑎𝑏𝑙𝑒𝑠</m:t>
                                </m:r>
                              </m:e>
                              <m:e>
                                <m:r>
                                  <a:rPr lang="es-MX" sz="1400" b="0" i="1" smtClean="0">
                                    <a:latin typeface="Cambria Math" panose="02040503050406030204" pitchFamily="18" charset="0"/>
                                  </a:rPr>
                                  <m:t>𝑣𝑒𝑛𝑡𝑎𝑠</m:t>
                                </m:r>
                                <m:r>
                                  <a:rPr lang="es-MX" sz="1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eqArr>
                          </m:den>
                        </m:f>
                      </m:oMath>
                    </m:oMathPara>
                  </a14:m>
                  <a:endParaRPr lang="es-MX" sz="1400" dirty="0"/>
                </a:p>
              </p:txBody>
            </p:sp>
          </mc:Choice>
          <mc:Fallback xmlns="">
            <p:sp>
              <p:nvSpPr>
                <p:cNvPr id="47" name="CuadroTexto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5320" y="3911640"/>
                  <a:ext cx="1735756" cy="602665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4237" t="-2198" r="-16102" b="-17582"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Conector recto 48"/>
            <p:cNvCxnSpPr/>
            <p:nvPr/>
          </p:nvCxnSpPr>
          <p:spPr>
            <a:xfrm>
              <a:off x="3331857" y="4350196"/>
              <a:ext cx="141863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uadroTexto 56"/>
              <p:cNvSpPr txBox="1"/>
              <p:nvPr/>
            </p:nvSpPr>
            <p:spPr>
              <a:xfrm>
                <a:off x="35486" y="2039636"/>
                <a:ext cx="2020101" cy="8215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sz="1400" b="0" i="1" smtClean="0">
                              <a:latin typeface="Cambria Math" panose="02040503050406030204" pitchFamily="18" charset="0"/>
                            </a:rPr>
                            <m:t>𝑐𝑜𝑠𝑡𝑜𝑠</m:t>
                          </m:r>
                          <m:r>
                            <a:rPr lang="es-MX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MX" sz="1400" b="0" i="1" smtClean="0">
                              <a:latin typeface="Cambria Math" panose="02040503050406030204" pitchFamily="18" charset="0"/>
                            </a:rPr>
                            <m:t>𝑓𝑖𝑗𝑜𝑠</m:t>
                          </m:r>
                          <m:r>
                            <a:rPr lang="es-MX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eqArr>
                            <m:eqArrPr>
                              <m:ctrlPr>
                                <a:rPr lang="es-MX" sz="14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𝑝𝑟𝑒𝑐𝑖𝑜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𝑑𝑒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 −  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𝑐𝑜𝑠𝑡𝑜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𝑣𝑒𝑛𝑡𝑎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𝑢𝑛𝑖𝑡𝑎𝑟𝑖𝑜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𝑣𝑎𝑟𝑖𝑎𝑏𝑙𝑒</m:t>
                              </m:r>
                              <m:r>
                                <a:rPr lang="es-MX" sz="1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/>
                          </m:eqArr>
                        </m:den>
                      </m:f>
                    </m:oMath>
                  </m:oMathPara>
                </a14:m>
                <a:endParaRPr lang="es-MX" sz="1400" dirty="0"/>
              </a:p>
            </p:txBody>
          </p:sp>
        </mc:Choice>
        <mc:Fallback xmlns="">
          <p:sp>
            <p:nvSpPr>
              <p:cNvPr id="57" name="CuadroTexto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6" y="2039636"/>
                <a:ext cx="2020101" cy="821507"/>
              </a:xfrm>
              <a:prstGeom prst="rect">
                <a:avLst/>
              </a:prstGeom>
              <a:blipFill rotWithShape="0">
                <a:blip r:embed="rId15"/>
                <a:stretch>
                  <a:fillRect l="-2719" t="-1493" r="-30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5" name="Conector recto de flecha 1034"/>
          <p:cNvCxnSpPr/>
          <p:nvPr/>
        </p:nvCxnSpPr>
        <p:spPr>
          <a:xfrm flipH="1">
            <a:off x="3670220" y="3012508"/>
            <a:ext cx="2380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Conector recto de flecha 1037"/>
          <p:cNvCxnSpPr>
            <a:stCxn id="44" idx="0"/>
            <a:endCxn id="34" idx="2"/>
          </p:cNvCxnSpPr>
          <p:nvPr/>
        </p:nvCxnSpPr>
        <p:spPr>
          <a:xfrm flipH="1" flipV="1">
            <a:off x="2268766" y="1617480"/>
            <a:ext cx="817546" cy="1228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Conector recto de flecha 1040"/>
          <p:cNvCxnSpPr>
            <a:stCxn id="44" idx="1"/>
          </p:cNvCxnSpPr>
          <p:nvPr/>
        </p:nvCxnSpPr>
        <p:spPr>
          <a:xfrm flipH="1" flipV="1">
            <a:off x="2264326" y="3168773"/>
            <a:ext cx="2380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Conector angular 1043"/>
          <p:cNvCxnSpPr>
            <a:stCxn id="35" idx="1"/>
            <a:endCxn id="57" idx="2"/>
          </p:cNvCxnSpPr>
          <p:nvPr/>
        </p:nvCxnSpPr>
        <p:spPr>
          <a:xfrm rot="10800000">
            <a:off x="1045537" y="2861144"/>
            <a:ext cx="355744" cy="4873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Conector angular 1045"/>
          <p:cNvCxnSpPr>
            <a:stCxn id="44" idx="2"/>
            <a:endCxn id="38" idx="3"/>
          </p:cNvCxnSpPr>
          <p:nvPr/>
        </p:nvCxnSpPr>
        <p:spPr>
          <a:xfrm rot="5400000">
            <a:off x="1729716" y="3380119"/>
            <a:ext cx="1244777" cy="14684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42 CuadroTexto"/>
          <p:cNvSpPr txBox="1"/>
          <p:nvPr/>
        </p:nvSpPr>
        <p:spPr>
          <a:xfrm>
            <a:off x="4070455" y="4299888"/>
            <a:ext cx="104906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Útil para:</a:t>
            </a:r>
            <a:endParaRPr lang="es-MX" dirty="0"/>
          </a:p>
        </p:txBody>
      </p:sp>
      <p:sp>
        <p:nvSpPr>
          <p:cNvPr id="1064" name="Rectángulo 1063"/>
          <p:cNvSpPr/>
          <p:nvPr/>
        </p:nvSpPr>
        <p:spPr>
          <a:xfrm>
            <a:off x="3635645" y="4775048"/>
            <a:ext cx="24839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Open Sans"/>
              </a:rPr>
              <a:t>Conocer  </a:t>
            </a:r>
            <a:r>
              <a:rPr lang="es-MX" sz="1400" dirty="0">
                <a:latin typeface="Open Sans"/>
              </a:rPr>
              <a:t>a partir de qué cantidad de ventas empezaremos a generar utilidades.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8639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57200" y="1417638"/>
            <a:ext cx="7715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/>
              <a:t>CreceNegocios</a:t>
            </a:r>
            <a:r>
              <a:rPr lang="es-MX" sz="2400" dirty="0"/>
              <a:t> . (4 de abril de 2012). Obtenido de el Punto de Equilibrio: http://www.crecenegocios.com/el-punto-de-equilibrio</a:t>
            </a:r>
            <a:r>
              <a:rPr lang="es-MX" sz="2400" dirty="0" smtClean="0"/>
              <a:t>/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/>
              <a:t>Ramirez</a:t>
            </a:r>
            <a:r>
              <a:rPr lang="es-MX" sz="2400" dirty="0"/>
              <a:t> Padilla , D. (2008). En Contabilidad Administrativa . México , D.F.: Mc Graw Hill.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255</Words>
  <Application>Microsoft Office PowerPoint</Application>
  <PresentationFormat>Presentación en pantalla (4:3)</PresentationFormat>
  <Paragraphs>35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Punto de Equilibrio </vt:lpstr>
      <vt:lpstr>Punto de Equilibrio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82</cp:revision>
  <dcterms:created xsi:type="dcterms:W3CDTF">2012-12-04T21:22:09Z</dcterms:created>
  <dcterms:modified xsi:type="dcterms:W3CDTF">2017-03-27T19:31:06Z</dcterms:modified>
</cp:coreProperties>
</file>