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4" r:id="rId5"/>
    <p:sldId id="261"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varScale="1">
        <p:scale>
          <a:sx n="97" d="100"/>
          <a:sy n="97" d="100"/>
        </p:scale>
        <p:origin x="4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27/03/2017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pPr/>
              <a:t>27/03/2017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pPr/>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27/03/2017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3600" dirty="0" smtClean="0"/>
              <a:t>Clasificación del Presupuesto </a:t>
            </a:r>
            <a:endParaRPr lang="es-MX" sz="3600" dirty="0"/>
          </a:p>
        </p:txBody>
      </p:sp>
      <p:sp>
        <p:nvSpPr>
          <p:cNvPr id="4" name="3 Subtítulo"/>
          <p:cNvSpPr txBox="1">
            <a:spLocks noGrp="1"/>
          </p:cNvSpPr>
          <p:nvPr>
            <p:ph type="subTitle" idx="1"/>
          </p:nvPr>
        </p:nvSpPr>
        <p:spPr>
          <a:xfrm>
            <a:off x="1043608" y="3717032"/>
            <a:ext cx="7776864" cy="2246769"/>
          </a:xfrm>
          <a:prstGeom prst="rect">
            <a:avLst/>
          </a:prstGeom>
          <a:noFill/>
        </p:spPr>
        <p:txBody>
          <a:bodyPr wrap="square" rtlCol="0">
            <a:spAutoFit/>
          </a:bodyPr>
          <a:lstStyle/>
          <a:p>
            <a:pPr algn="r"/>
            <a:r>
              <a:rPr lang="es-MX" sz="2000" b="1" dirty="0" smtClean="0">
                <a:solidFill>
                  <a:schemeClr val="tx1"/>
                </a:solidFill>
                <a:latin typeface="Arial" pitchFamily="34" charset="0"/>
                <a:cs typeface="Arial" pitchFamily="34" charset="0"/>
              </a:rPr>
              <a:t>Área Académica: Licenciatura en Contaduría</a:t>
            </a:r>
          </a:p>
          <a:p>
            <a:pPr algn="r"/>
            <a:r>
              <a:rPr lang="es-MX" sz="2000" b="1" dirty="0" smtClean="0">
                <a:solidFill>
                  <a:prstClr val="black"/>
                </a:solidFill>
                <a:latin typeface="Arial" pitchFamily="34" charset="0"/>
                <a:ea typeface="+mj-ea"/>
                <a:cs typeface="Arial" pitchFamily="34" charset="0"/>
              </a:rPr>
              <a:t>Materia: Presupuestos </a:t>
            </a:r>
            <a:endParaRPr lang="es-MX" sz="2000" b="1" dirty="0" smtClean="0">
              <a:solidFill>
                <a:schemeClr val="tx1"/>
              </a:solidFill>
              <a:latin typeface="Arial" pitchFamily="34" charset="0"/>
              <a:cs typeface="Arial" pitchFamily="34" charset="0"/>
            </a:endParaRPr>
          </a:p>
          <a:p>
            <a:pPr algn="r"/>
            <a:r>
              <a:rPr lang="es-MX" sz="2000" b="1" dirty="0" smtClean="0">
                <a:solidFill>
                  <a:schemeClr val="tx1"/>
                </a:solidFill>
                <a:latin typeface="Arial" pitchFamily="34" charset="0"/>
                <a:cs typeface="Arial" pitchFamily="34" charset="0"/>
              </a:rPr>
              <a:t>Profesor(a):Mtra. María de Lourdes Farías Toto </a:t>
            </a:r>
          </a:p>
          <a:p>
            <a:pPr algn="r"/>
            <a:endParaRPr lang="es-MX" sz="2000" b="1" dirty="0" smtClean="0">
              <a:solidFill>
                <a:schemeClr val="tx1"/>
              </a:solidFill>
              <a:latin typeface="Arial" pitchFamily="34" charset="0"/>
              <a:cs typeface="Arial" pitchFamily="34" charset="0"/>
            </a:endParaRPr>
          </a:p>
          <a:p>
            <a:pPr algn="r"/>
            <a:endParaRPr lang="es-MX" sz="2000" b="1" dirty="0" smtClean="0">
              <a:solidFill>
                <a:schemeClr val="tx1"/>
              </a:solidFill>
              <a:latin typeface="Arial" pitchFamily="34" charset="0"/>
              <a:cs typeface="Arial" pitchFamily="34" charset="0"/>
            </a:endParaRPr>
          </a:p>
          <a:p>
            <a:pPr algn="r"/>
            <a:r>
              <a:rPr lang="es-MX" sz="2000" b="1" dirty="0" smtClean="0">
                <a:solidFill>
                  <a:schemeClr val="tx1"/>
                </a:solidFill>
                <a:latin typeface="Arial" pitchFamily="34" charset="0"/>
                <a:cs typeface="Arial" pitchFamily="34" charset="0"/>
              </a:rPr>
              <a:t>Período: Enero-Junio 2017</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noAutofit/>
          </a:bodyPr>
          <a:lstStyle/>
          <a:p>
            <a:r>
              <a:rPr lang="es-MX" sz="3200" b="1" dirty="0" smtClean="0"/>
              <a:t>Clasificación del Presupuesto</a:t>
            </a:r>
            <a:endParaRPr lang="es-MX" sz="3200" b="1" dirty="0"/>
          </a:p>
        </p:txBody>
      </p:sp>
      <p:sp>
        <p:nvSpPr>
          <p:cNvPr id="3" name="2 Marcador de contenido"/>
          <p:cNvSpPr>
            <a:spLocks noGrp="1"/>
          </p:cNvSpPr>
          <p:nvPr>
            <p:ph idx="1"/>
          </p:nvPr>
        </p:nvSpPr>
        <p:spPr>
          <a:xfrm>
            <a:off x="395536" y="1196752"/>
            <a:ext cx="8229600" cy="4137323"/>
          </a:xfrm>
        </p:spPr>
        <p:txBody>
          <a:bodyPr>
            <a:normAutofit fontScale="55000" lnSpcReduction="20000"/>
          </a:bodyPr>
          <a:lstStyle/>
          <a:p>
            <a:pPr marL="0" indent="0" algn="ctr">
              <a:buNone/>
            </a:pPr>
            <a:r>
              <a:rPr lang="es-MX" b="1" dirty="0">
                <a:latin typeface="Arial" pitchFamily="34" charset="0"/>
                <a:cs typeface="Arial" pitchFamily="34" charset="0"/>
              </a:rPr>
              <a:t>Resumen</a:t>
            </a:r>
          </a:p>
          <a:p>
            <a:pPr algn="just"/>
            <a:r>
              <a:rPr lang="es-MX" sz="3600" dirty="0" smtClean="0">
                <a:latin typeface="Arial" pitchFamily="34" charset="0"/>
                <a:cs typeface="Arial" pitchFamily="34" charset="0"/>
              </a:rPr>
              <a:t>Para que las empresas puedan permanecer en el mercado en medio de la  incertidumbre y riesgo que existe, </a:t>
            </a:r>
            <a:r>
              <a:rPr lang="es-MX" sz="3600" dirty="0" smtClean="0">
                <a:latin typeface="Arial" pitchFamily="34" charset="0"/>
                <a:cs typeface="Arial" pitchFamily="34" charset="0"/>
              </a:rPr>
              <a:t>é</a:t>
            </a:r>
            <a:r>
              <a:rPr lang="es-MX" sz="3600" dirty="0" smtClean="0">
                <a:latin typeface="Arial" pitchFamily="34" charset="0"/>
                <a:cs typeface="Arial" pitchFamily="34" charset="0"/>
              </a:rPr>
              <a:t>stas deben planear y proyectar sus actividades a futuro y es donde el Presupuesto se convierte en una herramienta muy útil, por lo que a través de este mapa mental se presentan  </a:t>
            </a:r>
            <a:r>
              <a:rPr lang="es-MX" sz="3600" dirty="0" smtClean="0">
                <a:latin typeface="Arial" pitchFamily="34" charset="0"/>
                <a:cs typeface="Arial" pitchFamily="34" charset="0"/>
              </a:rPr>
              <a:t>los tipos de presupuestos que existen para aplicar el que mas convenga a sus necesidades.</a:t>
            </a:r>
            <a:endParaRPr lang="es-MX" sz="3600" b="1" dirty="0" smtClean="0">
              <a:latin typeface="Arial" pitchFamily="34" charset="0"/>
              <a:cs typeface="Arial" pitchFamily="34" charset="0"/>
            </a:endParaRPr>
          </a:p>
          <a:p>
            <a:pPr marL="0" indent="0" algn="ctr">
              <a:buNone/>
            </a:pPr>
            <a:r>
              <a:rPr lang="es-MX" sz="3600" b="1" dirty="0" err="1" smtClean="0">
                <a:latin typeface="Arial" pitchFamily="34" charset="0"/>
                <a:cs typeface="Arial" pitchFamily="34" charset="0"/>
              </a:rPr>
              <a:t>Abstract</a:t>
            </a:r>
            <a:endParaRPr lang="es-MX" sz="3600" b="1" dirty="0">
              <a:latin typeface="Arial" pitchFamily="34" charset="0"/>
              <a:cs typeface="Arial" pitchFamily="34" charset="0"/>
            </a:endParaRPr>
          </a:p>
          <a:p>
            <a:pPr algn="just"/>
            <a:r>
              <a:rPr lang="en-US" sz="3600" dirty="0">
                <a:latin typeface="Arial" pitchFamily="34" charset="0"/>
                <a:cs typeface="Arial" pitchFamily="34" charset="0"/>
              </a:rPr>
              <a:t>F</a:t>
            </a:r>
            <a:r>
              <a:rPr lang="en-US" sz="3600" dirty="0" smtClean="0">
                <a:latin typeface="Arial" pitchFamily="34" charset="0"/>
                <a:cs typeface="Arial" pitchFamily="34" charset="0"/>
              </a:rPr>
              <a:t>or </a:t>
            </a:r>
            <a:r>
              <a:rPr lang="en-US" sz="3600" dirty="0">
                <a:latin typeface="Arial" pitchFamily="34" charset="0"/>
                <a:cs typeface="Arial" pitchFamily="34" charset="0"/>
              </a:rPr>
              <a:t>companies to stay in the market in the midst of the uncertainty and risk that exists, they must plan and project their activities in the future and this is where the Budget becomes a very useful tool, so through this mental map It presents the types of budgets that exist to apply the one that best suits their needs</a:t>
            </a:r>
            <a:r>
              <a:rPr lang="en-US" sz="3600" dirty="0" smtClean="0">
                <a:latin typeface="Arial" pitchFamily="34" charset="0"/>
                <a:cs typeface="Arial" pitchFamily="34" charset="0"/>
              </a:rPr>
              <a:t>.</a:t>
            </a:r>
          </a:p>
          <a:p>
            <a:pPr algn="just"/>
            <a:endParaRPr lang="es-MX" sz="3600" dirty="0">
              <a:latin typeface="Arial" pitchFamily="34" charset="0"/>
              <a:cs typeface="Arial" pitchFamily="34" charset="0"/>
            </a:endParaRPr>
          </a:p>
          <a:p>
            <a:pPr marL="0" indent="0">
              <a:buNone/>
            </a:pPr>
            <a:r>
              <a:rPr lang="es-MX" sz="3600" b="1" dirty="0" err="1" smtClean="0">
                <a:latin typeface="Arial" pitchFamily="34" charset="0"/>
                <a:cs typeface="Arial" pitchFamily="34" charset="0"/>
              </a:rPr>
              <a:t>Keywords</a:t>
            </a:r>
            <a:r>
              <a:rPr lang="es-MX" sz="3600" b="1" dirty="0" smtClean="0">
                <a:latin typeface="Arial" pitchFamily="34" charset="0"/>
                <a:cs typeface="Arial" pitchFamily="34" charset="0"/>
              </a:rPr>
              <a:t>: clasificación, tipos de presupuestos</a:t>
            </a:r>
            <a:endParaRPr lang="es-MX" sz="3600" dirty="0">
              <a:latin typeface="Arial" pitchFamily="34" charset="0"/>
              <a:cs typeface="Arial" pitchFamily="34" charset="0"/>
            </a:endParaRPr>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cxnSp>
        <p:nvCxnSpPr>
          <p:cNvPr id="5" name="4 Conector angular"/>
          <p:cNvCxnSpPr>
            <a:stCxn id="1026" idx="0"/>
            <a:endCxn id="13" idx="2"/>
          </p:cNvCxnSpPr>
          <p:nvPr/>
        </p:nvCxnSpPr>
        <p:spPr>
          <a:xfrm rot="5400000" flipH="1" flipV="1">
            <a:off x="4841948" y="1917279"/>
            <a:ext cx="726235" cy="875394"/>
          </a:xfrm>
          <a:prstGeom prst="bentConnector3">
            <a:avLst/>
          </a:prstGeom>
          <a:ln>
            <a:tailEnd type="arrow"/>
          </a:ln>
        </p:spPr>
        <p:style>
          <a:lnRef idx="1">
            <a:schemeClr val="dk1"/>
          </a:lnRef>
          <a:fillRef idx="0">
            <a:schemeClr val="dk1"/>
          </a:fillRef>
          <a:effectRef idx="0">
            <a:schemeClr val="dk1"/>
          </a:effectRef>
          <a:fontRef idx="minor">
            <a:schemeClr val="tx1"/>
          </a:fontRef>
        </p:style>
      </p:cxnSp>
      <p:grpSp>
        <p:nvGrpSpPr>
          <p:cNvPr id="3" name="2 Grupo"/>
          <p:cNvGrpSpPr/>
          <p:nvPr/>
        </p:nvGrpSpPr>
        <p:grpSpPr>
          <a:xfrm>
            <a:off x="3996169" y="2718093"/>
            <a:ext cx="1762278" cy="2047956"/>
            <a:chOff x="3893011" y="2639055"/>
            <a:chExt cx="1762278" cy="204795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387" y="2639055"/>
              <a:ext cx="1373645" cy="1389413"/>
            </a:xfrm>
            <a:prstGeom prst="ellipse">
              <a:avLst/>
            </a:prstGeom>
            <a:ln/>
            <a:extLst/>
          </p:spPr>
          <p:style>
            <a:lnRef idx="2">
              <a:schemeClr val="accent2"/>
            </a:lnRef>
            <a:fillRef idx="1">
              <a:schemeClr val="lt1"/>
            </a:fillRef>
            <a:effectRef idx="0">
              <a:schemeClr val="accent2"/>
            </a:effectRef>
            <a:fontRef idx="minor">
              <a:schemeClr val="dk1"/>
            </a:fontRef>
          </p:style>
        </p:pic>
        <p:sp>
          <p:nvSpPr>
            <p:cNvPr id="9" name="8 Rectángulo"/>
            <p:cNvSpPr/>
            <p:nvPr/>
          </p:nvSpPr>
          <p:spPr>
            <a:xfrm>
              <a:off x="3893011" y="4040680"/>
              <a:ext cx="1762278"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s-MX" b="1" dirty="0">
                  <a:solidFill>
                    <a:prstClr val="black"/>
                  </a:solidFill>
                </a:rPr>
                <a:t>Clasificación del </a:t>
              </a:r>
              <a:endParaRPr lang="es-MX" b="1" dirty="0" smtClean="0">
                <a:solidFill>
                  <a:prstClr val="black"/>
                </a:solidFill>
              </a:endParaRPr>
            </a:p>
            <a:p>
              <a:pPr algn="ctr"/>
              <a:r>
                <a:rPr lang="es-MX" b="1" dirty="0" smtClean="0">
                  <a:solidFill>
                    <a:prstClr val="black"/>
                  </a:solidFill>
                </a:rPr>
                <a:t>presupuesto</a:t>
              </a:r>
              <a:endParaRPr lang="es-MX" b="1" dirty="0"/>
            </a:p>
          </p:txBody>
        </p:sp>
      </p:grpSp>
      <p:sp>
        <p:nvSpPr>
          <p:cNvPr id="10" name="9 Rectángulo"/>
          <p:cNvSpPr/>
          <p:nvPr/>
        </p:nvSpPr>
        <p:spPr>
          <a:xfrm>
            <a:off x="3907705" y="1945161"/>
            <a:ext cx="1366965" cy="6480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a:t>Por el Tipo de Empresa</a:t>
            </a:r>
          </a:p>
        </p:txBody>
      </p:sp>
      <p:grpSp>
        <p:nvGrpSpPr>
          <p:cNvPr id="12" name="11 Grupo"/>
          <p:cNvGrpSpPr/>
          <p:nvPr/>
        </p:nvGrpSpPr>
        <p:grpSpPr>
          <a:xfrm>
            <a:off x="3219171" y="205371"/>
            <a:ext cx="1042193" cy="1631395"/>
            <a:chOff x="3025751" y="205371"/>
            <a:chExt cx="1042193" cy="1631395"/>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751" y="205371"/>
              <a:ext cx="104219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3025751" y="1467434"/>
              <a:ext cx="1024783" cy="369332"/>
            </a:xfrm>
            <a:prstGeom prst="rect">
              <a:avLst/>
            </a:prstGeom>
            <a:noFill/>
          </p:spPr>
          <p:txBody>
            <a:bodyPr wrap="square" rtlCol="0">
              <a:spAutoFit/>
            </a:bodyPr>
            <a:lstStyle/>
            <a:p>
              <a:r>
                <a:rPr lang="es-MX" dirty="0"/>
                <a:t>P</a:t>
              </a:r>
              <a:r>
                <a:rPr lang="es-MX" dirty="0" smtClean="0"/>
                <a:t>úblico</a:t>
              </a:r>
              <a:endParaRPr lang="es-MX" dirty="0"/>
            </a:p>
          </p:txBody>
        </p:sp>
      </p:grpSp>
      <p:grpSp>
        <p:nvGrpSpPr>
          <p:cNvPr id="14" name="13 Grupo"/>
          <p:cNvGrpSpPr/>
          <p:nvPr/>
        </p:nvGrpSpPr>
        <p:grpSpPr>
          <a:xfrm>
            <a:off x="4877308" y="50281"/>
            <a:ext cx="1332160" cy="1941577"/>
            <a:chOff x="4877308" y="50281"/>
            <a:chExt cx="1332160" cy="1941577"/>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308" y="50281"/>
              <a:ext cx="1332160" cy="157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5076056" y="1622526"/>
              <a:ext cx="1133412" cy="369332"/>
            </a:xfrm>
            <a:prstGeom prst="rect">
              <a:avLst/>
            </a:prstGeom>
            <a:noFill/>
          </p:spPr>
          <p:txBody>
            <a:bodyPr wrap="square" rtlCol="0">
              <a:spAutoFit/>
            </a:bodyPr>
            <a:lstStyle/>
            <a:p>
              <a:r>
                <a:rPr lang="es-MX" dirty="0" smtClean="0"/>
                <a:t>Privado</a:t>
              </a:r>
              <a:endParaRPr lang="es-MX" dirty="0"/>
            </a:p>
          </p:txBody>
        </p:sp>
      </p:grpSp>
      <p:sp>
        <p:nvSpPr>
          <p:cNvPr id="15" name="14 Rectángulo"/>
          <p:cNvSpPr/>
          <p:nvPr/>
        </p:nvSpPr>
        <p:spPr>
          <a:xfrm>
            <a:off x="6110474" y="2025597"/>
            <a:ext cx="115891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a:t>Por su contenido </a:t>
            </a:r>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7996"/>
          <a:stretch/>
        </p:blipFill>
        <p:spPr bwMode="auto">
          <a:xfrm>
            <a:off x="7309438" y="220747"/>
            <a:ext cx="1282768" cy="11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16 Grupo"/>
          <p:cNvGrpSpPr/>
          <p:nvPr/>
        </p:nvGrpSpPr>
        <p:grpSpPr>
          <a:xfrm>
            <a:off x="7664631" y="1702845"/>
            <a:ext cx="1394357" cy="1260409"/>
            <a:chOff x="7039442" y="2528220"/>
            <a:chExt cx="1440160" cy="1260409"/>
          </a:xfrm>
        </p:grpSpPr>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2528220"/>
              <a:ext cx="994736" cy="88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7039442" y="3419297"/>
              <a:ext cx="1440160" cy="369332"/>
            </a:xfrm>
            <a:prstGeom prst="rect">
              <a:avLst/>
            </a:prstGeom>
            <a:noFill/>
          </p:spPr>
          <p:txBody>
            <a:bodyPr wrap="square" rtlCol="0">
              <a:spAutoFit/>
            </a:bodyPr>
            <a:lstStyle/>
            <a:p>
              <a:r>
                <a:rPr lang="es-MX" dirty="0" smtClean="0"/>
                <a:t>Secundarios </a:t>
              </a:r>
              <a:endParaRPr lang="es-MX" dirty="0"/>
            </a:p>
          </p:txBody>
        </p:sp>
      </p:grpSp>
      <p:sp>
        <p:nvSpPr>
          <p:cNvPr id="18" name="17 Rectángulo"/>
          <p:cNvSpPr/>
          <p:nvPr/>
        </p:nvSpPr>
        <p:spPr>
          <a:xfrm>
            <a:off x="5863867" y="3992923"/>
            <a:ext cx="1433534"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MX" dirty="0"/>
              <a:t>Por su forma </a:t>
            </a:r>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0106" y="3364839"/>
            <a:ext cx="1201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6965846" y="3650421"/>
            <a:ext cx="984976" cy="369332"/>
          </a:xfrm>
          <a:prstGeom prst="rect">
            <a:avLst/>
          </a:prstGeom>
          <a:noFill/>
        </p:spPr>
        <p:txBody>
          <a:bodyPr wrap="square" rtlCol="0">
            <a:spAutoFit/>
          </a:bodyPr>
          <a:lstStyle/>
          <a:p>
            <a:r>
              <a:rPr lang="es-MX" dirty="0" smtClean="0"/>
              <a:t>flexibles</a:t>
            </a:r>
            <a:endParaRPr lang="es-MX" dirty="0"/>
          </a:p>
        </p:txBody>
      </p:sp>
      <p:sp>
        <p:nvSpPr>
          <p:cNvPr id="20" name="19 CuadroTexto"/>
          <p:cNvSpPr txBox="1"/>
          <p:nvPr/>
        </p:nvSpPr>
        <p:spPr>
          <a:xfrm>
            <a:off x="7220457" y="4439675"/>
            <a:ext cx="629649" cy="369332"/>
          </a:xfrm>
          <a:prstGeom prst="rect">
            <a:avLst/>
          </a:prstGeom>
          <a:noFill/>
        </p:spPr>
        <p:txBody>
          <a:bodyPr wrap="square" rtlCol="0">
            <a:spAutoFit/>
          </a:bodyPr>
          <a:lstStyle/>
          <a:p>
            <a:r>
              <a:rPr lang="es-MX" dirty="0" smtClean="0"/>
              <a:t>Fijos </a:t>
            </a:r>
            <a:endParaRPr lang="es-MX" dirty="0"/>
          </a:p>
        </p:txBody>
      </p:sp>
      <p:grpSp>
        <p:nvGrpSpPr>
          <p:cNvPr id="2" name="1 Grupo"/>
          <p:cNvGrpSpPr/>
          <p:nvPr/>
        </p:nvGrpSpPr>
        <p:grpSpPr>
          <a:xfrm>
            <a:off x="2023882" y="4297702"/>
            <a:ext cx="1694951" cy="1160876"/>
            <a:chOff x="2045317" y="4208826"/>
            <a:chExt cx="1694951" cy="1160876"/>
          </a:xfrm>
        </p:grpSpPr>
        <p:sp>
          <p:nvSpPr>
            <p:cNvPr id="21" name="20 Rectángulo"/>
            <p:cNvSpPr/>
            <p:nvPr/>
          </p:nvSpPr>
          <p:spPr>
            <a:xfrm>
              <a:off x="2045317" y="4208826"/>
              <a:ext cx="169495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MX" dirty="0"/>
                <a:t>Por su duración </a:t>
              </a:r>
            </a:p>
          </p:txBody>
        </p: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616" y="4584514"/>
              <a:ext cx="1320354" cy="78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762174" y="5035333"/>
            <a:ext cx="11156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smtClean="0"/>
              <a:t>Cortos: </a:t>
            </a:r>
          </a:p>
          <a:p>
            <a:r>
              <a:rPr lang="es-MX" dirty="0" smtClean="0"/>
              <a:t>1 año</a:t>
            </a:r>
            <a:endParaRPr lang="es-MX" dirty="0"/>
          </a:p>
        </p:txBody>
      </p:sp>
      <p:sp>
        <p:nvSpPr>
          <p:cNvPr id="24" name="23 CuadroTexto"/>
          <p:cNvSpPr txBox="1"/>
          <p:nvPr/>
        </p:nvSpPr>
        <p:spPr>
          <a:xfrm>
            <a:off x="3645365" y="5009107"/>
            <a:ext cx="12241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smtClean="0"/>
              <a:t>Largos</a:t>
            </a:r>
          </a:p>
          <a:p>
            <a:r>
              <a:rPr lang="es-MX" dirty="0" smtClean="0"/>
              <a:t>Mas 1 año</a:t>
            </a:r>
            <a:endParaRPr lang="es-MX" dirty="0"/>
          </a:p>
        </p:txBody>
      </p:sp>
      <p:sp>
        <p:nvSpPr>
          <p:cNvPr id="25" name="24 Rectángulo"/>
          <p:cNvSpPr/>
          <p:nvPr/>
        </p:nvSpPr>
        <p:spPr>
          <a:xfrm>
            <a:off x="1870223" y="3235266"/>
            <a:ext cx="164812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a:t>Por la técnica de valuación</a:t>
            </a:r>
          </a:p>
        </p:txBody>
      </p:sp>
      <p:pic>
        <p:nvPicPr>
          <p:cNvPr id="1033"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t="31612"/>
          <a:stretch/>
        </p:blipFill>
        <p:spPr bwMode="auto">
          <a:xfrm>
            <a:off x="35496" y="3353396"/>
            <a:ext cx="1715788" cy="100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Rectángulo"/>
          <p:cNvSpPr/>
          <p:nvPr/>
        </p:nvSpPr>
        <p:spPr>
          <a:xfrm>
            <a:off x="752068" y="2062589"/>
            <a:ext cx="193232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dirty="0" smtClean="0"/>
              <a:t>Por las finalidades que pretende</a:t>
            </a:r>
            <a:endParaRPr lang="es-MX" dirty="0"/>
          </a:p>
        </p:txBody>
      </p:sp>
      <p:cxnSp>
        <p:nvCxnSpPr>
          <p:cNvPr id="7" name="6 Conector angular"/>
          <p:cNvCxnSpPr>
            <a:stCxn id="10" idx="1"/>
            <a:endCxn id="11" idx="2"/>
          </p:cNvCxnSpPr>
          <p:nvPr/>
        </p:nvCxnSpPr>
        <p:spPr>
          <a:xfrm rot="10800000">
            <a:off x="3731563" y="1836767"/>
            <a:ext cx="176142" cy="432431"/>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43" name="1042 Conector recto de flecha"/>
          <p:cNvCxnSpPr>
            <a:stCxn id="18" idx="3"/>
          </p:cNvCxnSpPr>
          <p:nvPr/>
        </p:nvCxnSpPr>
        <p:spPr>
          <a:xfrm>
            <a:off x="7297401" y="4177589"/>
            <a:ext cx="543217" cy="4091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54" name="1053 Conector angular"/>
          <p:cNvCxnSpPr>
            <a:stCxn id="25" idx="0"/>
          </p:cNvCxnSpPr>
          <p:nvPr/>
        </p:nvCxnSpPr>
        <p:spPr>
          <a:xfrm rot="16200000" flipH="1" flipV="1">
            <a:off x="1566610" y="2225719"/>
            <a:ext cx="118130" cy="2137224"/>
          </a:xfrm>
          <a:prstGeom prst="bentConnector4">
            <a:avLst>
              <a:gd name="adj1" fmla="val -193516"/>
              <a:gd name="adj2" fmla="val 100874"/>
            </a:avLst>
          </a:prstGeom>
          <a:ln>
            <a:tailEnd type="arrow"/>
          </a:ln>
        </p:spPr>
        <p:style>
          <a:lnRef idx="1">
            <a:schemeClr val="dk1"/>
          </a:lnRef>
          <a:fillRef idx="0">
            <a:schemeClr val="dk1"/>
          </a:fillRef>
          <a:effectRef idx="0">
            <a:schemeClr val="dk1"/>
          </a:effectRef>
          <a:fontRef idx="minor">
            <a:schemeClr val="tx1"/>
          </a:fontRef>
        </p:style>
      </p:cxnSp>
      <p:cxnSp>
        <p:nvCxnSpPr>
          <p:cNvPr id="1057" name="1056 Conector recto de flecha"/>
          <p:cNvCxnSpPr/>
          <p:nvPr/>
        </p:nvCxnSpPr>
        <p:spPr>
          <a:xfrm>
            <a:off x="1493166" y="3068960"/>
            <a:ext cx="0" cy="2844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6" name="1065 Conector angular"/>
          <p:cNvCxnSpPr>
            <a:stCxn id="1026" idx="3"/>
            <a:endCxn id="21" idx="0"/>
          </p:cNvCxnSpPr>
          <p:nvPr/>
        </p:nvCxnSpPr>
        <p:spPr>
          <a:xfrm rot="5400000">
            <a:off x="3379700" y="3395690"/>
            <a:ext cx="393671" cy="1410353"/>
          </a:xfrm>
          <a:prstGeom prst="bentConnector3">
            <a:avLst>
              <a:gd name="adj1" fmla="val 30019"/>
            </a:avLst>
          </a:prstGeom>
          <a:ln>
            <a:tailEnd type="arrow"/>
          </a:ln>
        </p:spPr>
        <p:style>
          <a:lnRef idx="1">
            <a:schemeClr val="dk1"/>
          </a:lnRef>
          <a:fillRef idx="0">
            <a:schemeClr val="dk1"/>
          </a:fillRef>
          <a:effectRef idx="0">
            <a:schemeClr val="dk1"/>
          </a:effectRef>
          <a:fontRef idx="minor">
            <a:schemeClr val="tx1"/>
          </a:fontRef>
        </p:style>
      </p:cxnSp>
      <p:cxnSp>
        <p:nvCxnSpPr>
          <p:cNvPr id="1073" name="1072 Conector recto de flecha"/>
          <p:cNvCxnSpPr>
            <a:stCxn id="15" idx="3"/>
          </p:cNvCxnSpPr>
          <p:nvPr/>
        </p:nvCxnSpPr>
        <p:spPr>
          <a:xfrm flipV="1">
            <a:off x="7269393" y="1187577"/>
            <a:ext cx="288976" cy="11611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7" name="1076 Conector recto de flecha"/>
          <p:cNvCxnSpPr>
            <a:stCxn id="18" idx="3"/>
            <a:endCxn id="1031" idx="1"/>
          </p:cNvCxnSpPr>
          <p:nvPr/>
        </p:nvCxnSpPr>
        <p:spPr>
          <a:xfrm flipV="1">
            <a:off x="7297401" y="4047464"/>
            <a:ext cx="552705" cy="1301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9" name="1078 Conector recto de flecha"/>
          <p:cNvCxnSpPr>
            <a:stCxn id="1032" idx="1"/>
            <a:endCxn id="23" idx="3"/>
          </p:cNvCxnSpPr>
          <p:nvPr/>
        </p:nvCxnSpPr>
        <p:spPr>
          <a:xfrm flipH="1">
            <a:off x="1877790" y="5065984"/>
            <a:ext cx="261391" cy="2925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81" name="1080 Conector recto de flecha"/>
          <p:cNvCxnSpPr>
            <a:stCxn id="1032" idx="3"/>
            <a:endCxn id="24" idx="1"/>
          </p:cNvCxnSpPr>
          <p:nvPr/>
        </p:nvCxnSpPr>
        <p:spPr>
          <a:xfrm>
            <a:off x="3459535" y="5065984"/>
            <a:ext cx="185830" cy="2662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5" name="Conector recto de flecha 1034"/>
          <p:cNvCxnSpPr>
            <a:endCxn id="1030" idx="1"/>
          </p:cNvCxnSpPr>
          <p:nvPr/>
        </p:nvCxnSpPr>
        <p:spPr>
          <a:xfrm flipV="1">
            <a:off x="7255329" y="2143422"/>
            <a:ext cx="530177" cy="1757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3" name="Conector recto de flecha 1082"/>
          <p:cNvCxnSpPr>
            <a:stCxn id="1026" idx="6"/>
            <a:endCxn id="18" idx="0"/>
          </p:cNvCxnSpPr>
          <p:nvPr/>
        </p:nvCxnSpPr>
        <p:spPr>
          <a:xfrm>
            <a:off x="5454190" y="3412800"/>
            <a:ext cx="1126444" cy="580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5" name="Conector angular 1084"/>
          <p:cNvCxnSpPr>
            <a:stCxn id="1026" idx="6"/>
            <a:endCxn id="15" idx="2"/>
          </p:cNvCxnSpPr>
          <p:nvPr/>
        </p:nvCxnSpPr>
        <p:spPr>
          <a:xfrm flipV="1">
            <a:off x="5454190" y="2671928"/>
            <a:ext cx="1235744" cy="74087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1086" name="Imagen 1085"/>
          <p:cNvPicPr>
            <a:picLocks noChangeAspect="1"/>
          </p:cNvPicPr>
          <p:nvPr/>
        </p:nvPicPr>
        <p:blipFill>
          <a:blip r:embed="rId11"/>
          <a:stretch>
            <a:fillRect/>
          </a:stretch>
        </p:blipFill>
        <p:spPr>
          <a:xfrm>
            <a:off x="242294" y="332762"/>
            <a:ext cx="951206" cy="533603"/>
          </a:xfrm>
          <a:prstGeom prst="rect">
            <a:avLst/>
          </a:prstGeom>
        </p:spPr>
      </p:pic>
      <p:pic>
        <p:nvPicPr>
          <p:cNvPr id="1087" name="Imagen 1086"/>
          <p:cNvPicPr>
            <a:picLocks noChangeAspect="1"/>
          </p:cNvPicPr>
          <p:nvPr/>
        </p:nvPicPr>
        <p:blipFill>
          <a:blip r:embed="rId12"/>
          <a:stretch>
            <a:fillRect/>
          </a:stretch>
        </p:blipFill>
        <p:spPr>
          <a:xfrm rot="10800000" flipV="1">
            <a:off x="1512776" y="326510"/>
            <a:ext cx="967905" cy="606048"/>
          </a:xfrm>
          <a:prstGeom prst="rect">
            <a:avLst/>
          </a:prstGeom>
        </p:spPr>
      </p:pic>
      <p:pic>
        <p:nvPicPr>
          <p:cNvPr id="1088" name="Imagen 1087"/>
          <p:cNvPicPr>
            <a:picLocks noChangeAspect="1"/>
          </p:cNvPicPr>
          <p:nvPr/>
        </p:nvPicPr>
        <p:blipFill rotWithShape="1">
          <a:blip r:embed="rId13"/>
          <a:srcRect l="2750" r="1570" b="42125"/>
          <a:stretch/>
        </p:blipFill>
        <p:spPr>
          <a:xfrm>
            <a:off x="115980" y="1053924"/>
            <a:ext cx="1084605" cy="916531"/>
          </a:xfrm>
          <a:prstGeom prst="rect">
            <a:avLst/>
          </a:prstGeom>
        </p:spPr>
      </p:pic>
      <p:grpSp>
        <p:nvGrpSpPr>
          <p:cNvPr id="1091" name="Grupo 1090"/>
          <p:cNvGrpSpPr/>
          <p:nvPr/>
        </p:nvGrpSpPr>
        <p:grpSpPr>
          <a:xfrm>
            <a:off x="2166746" y="1024333"/>
            <a:ext cx="902422" cy="812378"/>
            <a:chOff x="2448925" y="1135668"/>
            <a:chExt cx="902422" cy="812378"/>
          </a:xfrm>
        </p:grpSpPr>
        <p:pic>
          <p:nvPicPr>
            <p:cNvPr id="1089" name="Imagen 1088"/>
            <p:cNvPicPr>
              <a:picLocks noChangeAspect="1"/>
            </p:cNvPicPr>
            <p:nvPr/>
          </p:nvPicPr>
          <p:blipFill>
            <a:blip r:embed="rId14"/>
            <a:stretch>
              <a:fillRect/>
            </a:stretch>
          </p:blipFill>
          <p:spPr>
            <a:xfrm>
              <a:off x="2448925" y="1135668"/>
              <a:ext cx="902422" cy="636469"/>
            </a:xfrm>
            <a:prstGeom prst="rect">
              <a:avLst/>
            </a:prstGeom>
          </p:spPr>
        </p:pic>
        <p:sp>
          <p:nvSpPr>
            <p:cNvPr id="1090" name="CuadroTexto 1089"/>
            <p:cNvSpPr txBox="1"/>
            <p:nvPr/>
          </p:nvSpPr>
          <p:spPr>
            <a:xfrm>
              <a:off x="2613703" y="1671047"/>
              <a:ext cx="597247" cy="276999"/>
            </a:xfrm>
            <a:prstGeom prst="rect">
              <a:avLst/>
            </a:prstGeom>
            <a:noFill/>
          </p:spPr>
          <p:txBody>
            <a:bodyPr wrap="square" rtlCol="0">
              <a:spAutoFit/>
            </a:bodyPr>
            <a:lstStyle/>
            <a:p>
              <a:r>
                <a:rPr lang="es-MX" sz="1200" dirty="0" smtClean="0"/>
                <a:t>Fusión </a:t>
              </a:r>
              <a:endParaRPr lang="es-MX" sz="1200" dirty="0"/>
            </a:p>
          </p:txBody>
        </p:sp>
      </p:grpSp>
      <p:cxnSp>
        <p:nvCxnSpPr>
          <p:cNvPr id="1093" name="Conector recto de flecha 1092"/>
          <p:cNvCxnSpPr>
            <a:stCxn id="26" idx="0"/>
            <a:endCxn id="1090" idx="2"/>
          </p:cNvCxnSpPr>
          <p:nvPr/>
        </p:nvCxnSpPr>
        <p:spPr>
          <a:xfrm flipV="1">
            <a:off x="1718229" y="1836711"/>
            <a:ext cx="911919" cy="2258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5" name="Conector recto de flecha 1094"/>
          <p:cNvCxnSpPr>
            <a:stCxn id="26" idx="0"/>
            <a:endCxn id="1088" idx="3"/>
          </p:cNvCxnSpPr>
          <p:nvPr/>
        </p:nvCxnSpPr>
        <p:spPr>
          <a:xfrm flipH="1" flipV="1">
            <a:off x="1200585" y="1512190"/>
            <a:ext cx="517644" cy="550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7" name="Conector angular 1096"/>
          <p:cNvCxnSpPr>
            <a:stCxn id="26" idx="0"/>
            <a:endCxn id="1087" idx="2"/>
          </p:cNvCxnSpPr>
          <p:nvPr/>
        </p:nvCxnSpPr>
        <p:spPr>
          <a:xfrm rot="5400000" flipH="1" flipV="1">
            <a:off x="1292463" y="1358325"/>
            <a:ext cx="1130031" cy="27849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113" name="Conector recto de flecha 1112"/>
          <p:cNvCxnSpPr>
            <a:stCxn id="26" idx="0"/>
            <a:endCxn id="1086" idx="3"/>
          </p:cNvCxnSpPr>
          <p:nvPr/>
        </p:nvCxnSpPr>
        <p:spPr>
          <a:xfrm flipH="1" flipV="1">
            <a:off x="1193500" y="599564"/>
            <a:ext cx="524729" cy="1463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29" name="Conector recto de flecha 1128"/>
          <p:cNvCxnSpPr>
            <a:stCxn id="1026" idx="1"/>
            <a:endCxn id="26" idx="3"/>
          </p:cNvCxnSpPr>
          <p:nvPr/>
        </p:nvCxnSpPr>
        <p:spPr>
          <a:xfrm flipH="1" flipV="1">
            <a:off x="2684390" y="2385755"/>
            <a:ext cx="1597321" cy="535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5" name="Conector recto de flecha 1144"/>
          <p:cNvCxnSpPr>
            <a:stCxn id="1026" idx="2"/>
            <a:endCxn id="25" idx="3"/>
          </p:cNvCxnSpPr>
          <p:nvPr/>
        </p:nvCxnSpPr>
        <p:spPr>
          <a:xfrm flipH="1">
            <a:off x="3518351" y="3412800"/>
            <a:ext cx="562194" cy="145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852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p:txBody>
          <a:bodyPr>
            <a:normAutofit/>
          </a:bodyPr>
          <a:lstStyle/>
          <a:p>
            <a:pPr algn="just"/>
            <a:endParaRPr lang="es-MX" sz="2000" b="1" dirty="0">
              <a:latin typeface="Arial" pitchFamily="34" charset="0"/>
              <a:cs typeface="Arial" pitchFamily="34" charset="0"/>
            </a:endParaRPr>
          </a:p>
          <a:p>
            <a:pPr algn="just"/>
            <a:endParaRPr lang="es-MX" sz="2000" b="1" dirty="0">
              <a:latin typeface="Arial" pitchFamily="34" charset="0"/>
              <a:cs typeface="Arial" pitchFamily="34" charset="0"/>
            </a:endParaRPr>
          </a:p>
        </p:txBody>
      </p:sp>
      <p:sp>
        <p:nvSpPr>
          <p:cNvPr id="6" name="Rectangle 1"/>
          <p:cNvSpPr>
            <a:spLocks noChangeArrowheads="1"/>
          </p:cNvSpPr>
          <p:nvPr/>
        </p:nvSpPr>
        <p:spPr bwMode="auto">
          <a:xfrm>
            <a:off x="323529" y="1761292"/>
            <a:ext cx="81369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 Río González, C. (2009). En </a:t>
            </a:r>
            <a:r>
              <a:rPr kumimoji="0" lang="es-ES" altLang="es-MX"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Presupuesto.</a:t>
            </a:r>
            <a:r>
              <a:rPr kumimoji="0" lang="es-ES" altLang="es-MX"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México : </a:t>
            </a:r>
            <a:r>
              <a:rPr kumimoji="0" lang="es-ES" altLang="es-MX"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Cengage</a:t>
            </a:r>
            <a:r>
              <a:rPr kumimoji="0" lang="es-ES" altLang="es-MX"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s-MX"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a:t>
            </a:r>
            <a:r>
              <a:rPr kumimoji="0" lang="es-ES" altLang="es-MX"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MX" altLang="es-MX"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079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228</Words>
  <Application>Microsoft Office PowerPoint</Application>
  <PresentationFormat>Presentación en pantalla (4:3)</PresentationFormat>
  <Paragraphs>34</Paragraphs>
  <Slides>4</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4</vt:i4>
      </vt:variant>
    </vt:vector>
  </HeadingPairs>
  <TitlesOfParts>
    <vt:vector size="9" baseType="lpstr">
      <vt:lpstr>Arial</vt:lpstr>
      <vt:lpstr>Calibri</vt:lpstr>
      <vt:lpstr>Times New Roman</vt:lpstr>
      <vt:lpstr>Tema de Office</vt:lpstr>
      <vt:lpstr>1_Tema de Office</vt:lpstr>
      <vt:lpstr>Clasificación del Presupuesto </vt:lpstr>
      <vt:lpstr>Clasificación del Presupuesto</vt:lpstr>
      <vt:lpstr>Presentación de PowerPoint</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USUARIO</cp:lastModifiedBy>
  <cp:revision>96</cp:revision>
  <dcterms:created xsi:type="dcterms:W3CDTF">2012-12-04T21:22:09Z</dcterms:created>
  <dcterms:modified xsi:type="dcterms:W3CDTF">2017-03-28T05:12:12Z</dcterms:modified>
</cp:coreProperties>
</file>