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85" r:id="rId5"/>
    <p:sldId id="260" r:id="rId6"/>
    <p:sldId id="286" r:id="rId7"/>
    <p:sldId id="287" r:id="rId8"/>
    <p:sldId id="261"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1BD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86" autoAdjust="0"/>
  </p:normalViewPr>
  <p:slideViewPr>
    <p:cSldViewPr>
      <p:cViewPr>
        <p:scale>
          <a:sx n="91" d="100"/>
          <a:sy n="91" d="100"/>
        </p:scale>
        <p:origin x="-129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130425"/>
            <a:ext cx="8062664" cy="1470025"/>
          </a:xfrm>
        </p:spPr>
        <p:txBody>
          <a:bodyPr>
            <a:normAutofit/>
          </a:bodyPr>
          <a:lstStyle/>
          <a:p>
            <a:r>
              <a:rPr lang="es-ES" sz="3200" b="1" dirty="0">
                <a:latin typeface="Arial" pitchFamily="34" charset="0"/>
                <a:cs typeface="Arial" pitchFamily="34" charset="0"/>
              </a:rPr>
              <a:t>FUNDAMENTOS DE ECONOMÍA</a:t>
            </a:r>
            <a:endParaRPr lang="es-MX" sz="3200" b="1" dirty="0">
              <a:latin typeface="Arial" pitchFamily="34" charset="0"/>
              <a:cs typeface="Arial" pitchFamily="34" charset="0"/>
            </a:endParaRPr>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Licenciatura en Contaduría</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L.E. Claudia Beatriz Lechuga Canto</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2015</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800" b="1" dirty="0" smtClean="0">
                <a:latin typeface="Arial" pitchFamily="34" charset="0"/>
                <a:cs typeface="Arial" pitchFamily="34" charset="0"/>
              </a:rPr>
              <a:t>UNIDAD </a:t>
            </a:r>
            <a:r>
              <a:rPr lang="es-ES" sz="2800" b="1" dirty="0">
                <a:latin typeface="Arial" pitchFamily="34" charset="0"/>
                <a:cs typeface="Arial" pitchFamily="34" charset="0"/>
              </a:rPr>
              <a:t>5</a:t>
            </a:r>
            <a:r>
              <a:rPr lang="es-ES" sz="2800" b="1" dirty="0" smtClean="0">
                <a:latin typeface="Arial" pitchFamily="34" charset="0"/>
                <a:cs typeface="Arial" pitchFamily="34" charset="0"/>
              </a:rPr>
              <a:t>. SECTOR EXTERNO</a:t>
            </a:r>
            <a:endParaRPr lang="es-MX" sz="2800" b="1" dirty="0">
              <a:latin typeface="Arial" pitchFamily="34" charset="0"/>
              <a:cs typeface="Arial" pitchFamily="34" charset="0"/>
            </a:endParaRPr>
          </a:p>
        </p:txBody>
      </p:sp>
      <p:sp>
        <p:nvSpPr>
          <p:cNvPr id="3" name="2 Marcador de contenido"/>
          <p:cNvSpPr>
            <a:spLocks noGrp="1"/>
          </p:cNvSpPr>
          <p:nvPr>
            <p:ph idx="1"/>
          </p:nvPr>
        </p:nvSpPr>
        <p:spPr>
          <a:xfrm>
            <a:off x="467544" y="1196752"/>
            <a:ext cx="8229600" cy="4785395"/>
          </a:xfrm>
        </p:spPr>
        <p:txBody>
          <a:bodyPr>
            <a:normAutofit/>
          </a:bodyPr>
          <a:lstStyle/>
          <a:p>
            <a:pPr marL="0" indent="0" algn="ctr">
              <a:buNone/>
            </a:pPr>
            <a:r>
              <a:rPr lang="es-MX" sz="2800" b="1" dirty="0" smtClean="0">
                <a:latin typeface="Arial" pitchFamily="34" charset="0"/>
                <a:cs typeface="Arial" pitchFamily="34" charset="0"/>
              </a:rPr>
              <a:t>Resumen</a:t>
            </a:r>
          </a:p>
          <a:p>
            <a:pPr marL="0" indent="0" algn="just">
              <a:buNone/>
            </a:pPr>
            <a:r>
              <a:rPr lang="es-ES" sz="2000" dirty="0">
                <a:latin typeface="Arial" panose="020B0604020202020204" pitchFamily="34" charset="0"/>
                <a:cs typeface="Arial" panose="020B0604020202020204" pitchFamily="34" charset="0"/>
              </a:rPr>
              <a:t>En este material electrónico  se </a:t>
            </a:r>
            <a:r>
              <a:rPr lang="es-ES" sz="2000" dirty="0" smtClean="0">
                <a:latin typeface="Arial" panose="020B0604020202020204" pitchFamily="34" charset="0"/>
                <a:cs typeface="Arial" panose="020B0604020202020204" pitchFamily="34" charset="0"/>
              </a:rPr>
              <a:t>aborda el tema del funcionamiento de la Bolsa Mexicana de Valores, institución financiera importante en el ámbito nacional e internacional que opera en el mercado de valores.</a:t>
            </a:r>
          </a:p>
          <a:p>
            <a:pPr marL="0" indent="0" algn="just">
              <a:buNone/>
            </a:pPr>
            <a:endParaRPr lang="es-ES" sz="2000" dirty="0" smtClean="0">
              <a:latin typeface="Arial" panose="020B0604020202020204" pitchFamily="34" charset="0"/>
              <a:cs typeface="Arial" panose="020B0604020202020204" pitchFamily="34" charset="0"/>
            </a:endParaRPr>
          </a:p>
          <a:p>
            <a:pPr marL="0" indent="0" algn="just">
              <a:buNone/>
            </a:pPr>
            <a:r>
              <a:rPr lang="es-ES" sz="2000" dirty="0" smtClean="0">
                <a:latin typeface="Arial" panose="020B0604020202020204" pitchFamily="34" charset="0"/>
                <a:cs typeface="Arial" panose="020B0604020202020204" pitchFamily="34" charset="0"/>
              </a:rPr>
              <a:t>Con base en los temas antes citados el </a:t>
            </a:r>
            <a:r>
              <a:rPr lang="es-ES" sz="2000" dirty="0">
                <a:latin typeface="Arial" pitchFamily="34" charset="0"/>
                <a:cs typeface="Arial" pitchFamily="34" charset="0"/>
              </a:rPr>
              <a:t>alumno construirá el conocimiento referente a </a:t>
            </a:r>
            <a:r>
              <a:rPr lang="es-ES" sz="2000" dirty="0" smtClean="0">
                <a:latin typeface="Arial" pitchFamily="34" charset="0"/>
                <a:cs typeface="Arial" pitchFamily="34" charset="0"/>
              </a:rPr>
              <a:t>desarrollar </a:t>
            </a:r>
            <a:r>
              <a:rPr lang="es-ES" sz="2000" dirty="0">
                <a:latin typeface="Arial" pitchFamily="34" charset="0"/>
                <a:cs typeface="Arial" pitchFamily="34" charset="0"/>
              </a:rPr>
              <a:t>la habilidad de comprensión de los hechos, fenómenos y problemas económicos presentes en el orden social para que desde una perspectiva científica se adquiera una visión analítica de la problemática económica local, nacional e internacional</a:t>
            </a:r>
            <a:r>
              <a:rPr lang="es-ES" sz="2000" dirty="0" smtClean="0">
                <a:latin typeface="Arial" pitchFamily="34" charset="0"/>
                <a:cs typeface="Arial" pitchFamily="34" charset="0"/>
              </a:rPr>
              <a:t>.</a:t>
            </a:r>
          </a:p>
          <a:p>
            <a:pPr marL="0" indent="0" algn="just">
              <a:buNone/>
            </a:pPr>
            <a:endParaRPr lang="es-MX" sz="2000" dirty="0">
              <a:latin typeface="Arial" pitchFamily="34" charset="0"/>
              <a:cs typeface="Arial" pitchFamily="34" charset="0"/>
            </a:endParaRPr>
          </a:p>
          <a:p>
            <a:pPr marL="0" indent="0" algn="just">
              <a:buNone/>
            </a:pPr>
            <a:r>
              <a:rPr lang="es-ES" sz="2000" b="1" dirty="0" smtClean="0">
                <a:latin typeface="Arial" pitchFamily="34" charset="0"/>
                <a:cs typeface="Arial" pitchFamily="34" charset="0"/>
              </a:rPr>
              <a:t>Palabras clave: </a:t>
            </a:r>
            <a:r>
              <a:rPr lang="es-ES" sz="2000" dirty="0" smtClean="0">
                <a:latin typeface="Arial" panose="020B0604020202020204" pitchFamily="34" charset="0"/>
                <a:cs typeface="Arial" panose="020B0604020202020204" pitchFamily="34" charset="0"/>
              </a:rPr>
              <a:t>Mercado de valores, Bolsa de Mexicana de Valores, casa de bolsa, emisoras e inversionistas.</a:t>
            </a:r>
            <a:endParaRPr lang="es-MX" sz="2000" dirty="0">
              <a:latin typeface="Arial" panose="020B0604020202020204" pitchFamily="34" charset="0"/>
              <a:cs typeface="Arial" panose="020B0604020202020204" pitchFamily="34" charset="0"/>
            </a:endParaRPr>
          </a:p>
          <a:p>
            <a:pPr marL="0" indent="0">
              <a:buNone/>
            </a:pPr>
            <a:endParaRPr lang="es-MX" b="1" dirty="0">
              <a:latin typeface="Arial" pitchFamily="34" charset="0"/>
              <a:cs typeface="Arial" pitchFamily="34" charset="0"/>
            </a:endParaRPr>
          </a:p>
          <a:p>
            <a:pPr marL="0" indent="0" algn="ctr">
              <a:buNone/>
            </a:pPr>
            <a:endParaRPr lang="es-MX" sz="4200" b="1" dirty="0">
              <a:latin typeface="Arial" pitchFamily="34" charset="0"/>
              <a:cs typeface="Arial" pitchFamily="34" charset="0"/>
            </a:endParaRPr>
          </a:p>
          <a:p>
            <a:pPr marL="0" indent="0">
              <a:buNone/>
            </a:pPr>
            <a:endParaRPr lang="es-MX" sz="4200" b="1"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4785395"/>
          </a:xfrm>
        </p:spPr>
        <p:txBody>
          <a:bodyPr>
            <a:normAutofit/>
          </a:bodyPr>
          <a:lstStyle/>
          <a:p>
            <a:pPr marL="0" indent="0" algn="ctr">
              <a:buNone/>
            </a:pPr>
            <a:endParaRPr lang="es-MX" sz="4200" b="1" dirty="0">
              <a:latin typeface="Arial" pitchFamily="34" charset="0"/>
              <a:cs typeface="Arial" pitchFamily="34" charset="0"/>
            </a:endParaRPr>
          </a:p>
          <a:p>
            <a:pPr marL="0" indent="0">
              <a:buNone/>
            </a:pPr>
            <a:endParaRPr lang="es-MX" sz="4200" b="1"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
        <p:nvSpPr>
          <p:cNvPr id="4" name="3 Rectángulo"/>
          <p:cNvSpPr/>
          <p:nvPr/>
        </p:nvSpPr>
        <p:spPr>
          <a:xfrm>
            <a:off x="827584" y="674400"/>
            <a:ext cx="7776864" cy="5109091"/>
          </a:xfrm>
          <a:prstGeom prst="rect">
            <a:avLst/>
          </a:prstGeom>
        </p:spPr>
        <p:txBody>
          <a:bodyPr wrap="square">
            <a:spAutoFit/>
          </a:bodyPr>
          <a:lstStyle/>
          <a:p>
            <a:pPr algn="ctr"/>
            <a:r>
              <a:rPr lang="es-MX" sz="2800" b="1" dirty="0" err="1">
                <a:latin typeface="Arial" pitchFamily="34" charset="0"/>
                <a:cs typeface="Arial" pitchFamily="34" charset="0"/>
              </a:rPr>
              <a:t>Abstract</a:t>
            </a:r>
            <a:endParaRPr lang="es-MX" sz="2800" b="1" dirty="0">
              <a:latin typeface="Arial" pitchFamily="34" charset="0"/>
              <a:cs typeface="Arial" pitchFamily="34" charset="0"/>
            </a:endParaRPr>
          </a:p>
          <a:p>
            <a:pPr algn="ctr"/>
            <a:endParaRPr lang="es-MX" b="1" dirty="0">
              <a:latin typeface="Arial" pitchFamily="34" charset="0"/>
              <a:cs typeface="Arial" pitchFamily="34" charset="0"/>
            </a:endParaRPr>
          </a:p>
          <a:p>
            <a:pPr algn="just"/>
            <a:r>
              <a:rPr lang="en-US" sz="2000" dirty="0">
                <a:latin typeface="Arial" panose="020B0604020202020204" pitchFamily="34" charset="0"/>
                <a:cs typeface="Arial" panose="020B0604020202020204" pitchFamily="34" charset="0"/>
              </a:rPr>
              <a:t>In this electronic material there is approached the topic of the functioning of the Mexican Stock exchange of Values, financial important institution in the national and international area that operates on the stock market. </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With </a:t>
            </a:r>
            <a:r>
              <a:rPr lang="en-US" sz="2000" dirty="0">
                <a:latin typeface="Arial" panose="020B0604020202020204" pitchFamily="34" charset="0"/>
                <a:cs typeface="Arial" panose="020B0604020202020204" pitchFamily="34" charset="0"/>
              </a:rPr>
              <a:t>base in the topics before mentioned the pupil will construct the relating knowledge to developing the skill of comprehension of the facts, phenomena and economic present problems in the social order in order that from a scientific perspective there is acquired an analytical vision of the economic local, national and international problematics</a:t>
            </a:r>
            <a:r>
              <a:rPr lang="en-US" sz="2000" dirty="0" smtClean="0">
                <a:latin typeface="Arial" panose="020B0604020202020204" pitchFamily="34" charset="0"/>
                <a:cs typeface="Arial" panose="020B0604020202020204" pitchFamily="34" charset="0"/>
              </a:rPr>
              <a:t>.</a:t>
            </a:r>
          </a:p>
          <a:p>
            <a:pPr algn="just"/>
            <a:endParaRPr lang="en-US" sz="2000" dirty="0">
              <a:latin typeface="Arial" panose="020B0604020202020204" pitchFamily="34" charset="0"/>
              <a:cs typeface="Arial" panose="020B0604020202020204" pitchFamily="34" charset="0"/>
            </a:endParaRPr>
          </a:p>
          <a:p>
            <a:pPr algn="just"/>
            <a:r>
              <a:rPr lang="en-US" sz="2000" b="1" dirty="0" smtClean="0">
                <a:latin typeface="Arial" panose="020B0604020202020204" pitchFamily="34" charset="0"/>
                <a:cs typeface="Arial" panose="020B0604020202020204" pitchFamily="34" charset="0"/>
              </a:rPr>
              <a:t>Key </a:t>
            </a:r>
            <a:r>
              <a:rPr lang="en-US" sz="2000" b="1" dirty="0">
                <a:latin typeface="Arial" panose="020B0604020202020204" pitchFamily="34" charset="0"/>
                <a:cs typeface="Arial" panose="020B0604020202020204" pitchFamily="34" charset="0"/>
              </a:rPr>
              <a:t>words</a:t>
            </a:r>
            <a:r>
              <a:rPr lang="en-US" sz="2000" dirty="0">
                <a:latin typeface="Arial" panose="020B0604020202020204" pitchFamily="34" charset="0"/>
                <a:cs typeface="Arial" panose="020B0604020202020204" pitchFamily="34" charset="0"/>
              </a:rPr>
              <a:t>: Stock market, Stock exchange of Mexican of Values, house of bag, issuers and investors. </a:t>
            </a:r>
          </a:p>
        </p:txBody>
      </p:sp>
    </p:spTree>
    <p:extLst>
      <p:ext uri="{BB962C8B-B14F-4D97-AF65-F5344CB8AC3E}">
        <p14:creationId xmlns:p14="http://schemas.microsoft.com/office/powerpoint/2010/main" val="1979030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432048"/>
          </a:xfrm>
        </p:spPr>
        <p:txBody>
          <a:bodyPr>
            <a:noAutofit/>
          </a:bodyPr>
          <a:lstStyle/>
          <a:p>
            <a:pPr marL="0" indent="0"/>
            <a:r>
              <a:rPr lang="es-ES" sz="3200" b="1" dirty="0">
                <a:latin typeface="Arial" panose="020B0604020202020204" pitchFamily="34" charset="0"/>
                <a:cs typeface="Arial" panose="020B0604020202020204" pitchFamily="34" charset="0"/>
              </a:rPr>
              <a:t>Tabla de contenido</a:t>
            </a:r>
            <a:endParaRPr lang="es-MX" sz="3200" dirty="0">
              <a:latin typeface="Arial" panose="020B0604020202020204" pitchFamily="34" charset="0"/>
              <a:cs typeface="Arial" panose="020B0604020202020204" pitchFamily="34" charset="0"/>
            </a:endParaRPr>
          </a:p>
        </p:txBody>
      </p:sp>
      <p:sp>
        <p:nvSpPr>
          <p:cNvPr id="4" name="3 Rectángulo"/>
          <p:cNvSpPr/>
          <p:nvPr/>
        </p:nvSpPr>
        <p:spPr>
          <a:xfrm>
            <a:off x="1115616" y="2060848"/>
            <a:ext cx="7056784" cy="2308324"/>
          </a:xfrm>
          <a:prstGeom prst="rect">
            <a:avLst/>
          </a:prstGeom>
        </p:spPr>
        <p:txBody>
          <a:bodyPr wrap="square">
            <a:spAutoFit/>
          </a:bodyPr>
          <a:lstStyle/>
          <a:p>
            <a:pPr marL="342900" indent="-342900">
              <a:buFont typeface="Wingdings" panose="05000000000000000000" pitchFamily="2" charset="2"/>
              <a:buChar char="v"/>
            </a:pPr>
            <a:r>
              <a:rPr lang="es-MX" sz="2400" dirty="0" smtClean="0">
                <a:latin typeface="Arial" panose="020B0604020202020204" pitchFamily="34" charset="0"/>
                <a:cs typeface="Arial" panose="020B0604020202020204" pitchFamily="34" charset="0"/>
              </a:rPr>
              <a:t>Funcionamiento del mercado de valores</a:t>
            </a:r>
          </a:p>
          <a:p>
            <a:pPr marL="342900" indent="-342900">
              <a:buFont typeface="Wingdings" panose="05000000000000000000" pitchFamily="2" charset="2"/>
              <a:buChar char="v"/>
            </a:pPr>
            <a:r>
              <a:rPr lang="es-MX" sz="2400" dirty="0">
                <a:latin typeface="Arial" panose="020B0604020202020204" pitchFamily="34" charset="0"/>
                <a:cs typeface="Arial" panose="020B0604020202020204" pitchFamily="34" charset="0"/>
              </a:rPr>
              <a:t>Responsabilidad de los funcionarios y dueños de una casa de </a:t>
            </a:r>
            <a:r>
              <a:rPr lang="es-MX" sz="2400" dirty="0" smtClean="0">
                <a:latin typeface="Arial" panose="020B0604020202020204" pitchFamily="34" charset="0"/>
                <a:cs typeface="Arial" panose="020B0604020202020204" pitchFamily="34" charset="0"/>
              </a:rPr>
              <a:t>bolsa</a:t>
            </a:r>
          </a:p>
          <a:p>
            <a:pPr marL="342900" indent="-342900">
              <a:buFont typeface="Wingdings" panose="05000000000000000000" pitchFamily="2" charset="2"/>
              <a:buChar char="v"/>
            </a:pPr>
            <a:r>
              <a:rPr lang="es-ES" sz="2400" dirty="0">
                <a:latin typeface="Arial" panose="020B0604020202020204" pitchFamily="34" charset="0"/>
                <a:cs typeface="Arial" panose="020B0604020202020204" pitchFamily="34" charset="0"/>
              </a:rPr>
              <a:t>Referencias Bibliográficas</a:t>
            </a:r>
            <a:endParaRPr lang="es-MX"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s-MX"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4114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79982" y="980728"/>
            <a:ext cx="8229600" cy="432048"/>
          </a:xfrm>
        </p:spPr>
        <p:txBody>
          <a:bodyPr>
            <a:noAutofit/>
          </a:bodyPr>
          <a:lstStyle/>
          <a:p>
            <a:r>
              <a:rPr lang="es-MX" sz="3200" b="1" dirty="0">
                <a:latin typeface="Arial" panose="020B0604020202020204" pitchFamily="34" charset="0"/>
                <a:cs typeface="Arial" panose="020B0604020202020204" pitchFamily="34" charset="0"/>
              </a:rPr>
              <a:t>Funcionamiento del Mercado de Valores</a:t>
            </a:r>
            <a:r>
              <a:rPr lang="es-MX" sz="3200" dirty="0">
                <a:latin typeface="Arial" panose="020B0604020202020204" pitchFamily="34" charset="0"/>
                <a:cs typeface="Arial" panose="020B0604020202020204" pitchFamily="34" charset="0"/>
              </a:rPr>
              <a:t/>
            </a:r>
            <a:br>
              <a:rPr lang="es-MX" sz="3200" dirty="0">
                <a:latin typeface="Arial" panose="020B0604020202020204" pitchFamily="34" charset="0"/>
                <a:cs typeface="Arial" panose="020B0604020202020204" pitchFamily="34" charset="0"/>
              </a:rPr>
            </a:br>
            <a:endParaRPr lang="es-MX" sz="3200" dirty="0">
              <a:latin typeface="Arial" panose="020B0604020202020204" pitchFamily="34" charset="0"/>
              <a:cs typeface="Arial" panose="020B0604020202020204" pitchFamily="34" charset="0"/>
            </a:endParaRPr>
          </a:p>
        </p:txBody>
      </p:sp>
      <p:sp>
        <p:nvSpPr>
          <p:cNvPr id="4" name="3 Rectángulo"/>
          <p:cNvSpPr/>
          <p:nvPr/>
        </p:nvSpPr>
        <p:spPr>
          <a:xfrm>
            <a:off x="755576" y="1779894"/>
            <a:ext cx="7848872" cy="3416320"/>
          </a:xfrm>
          <a:prstGeom prst="rect">
            <a:avLst/>
          </a:prstGeom>
        </p:spPr>
        <p:txBody>
          <a:bodyPr wrap="square">
            <a:spAutoFit/>
          </a:bodyPr>
          <a:lstStyle/>
          <a:p>
            <a:r>
              <a:rPr lang="es-MX" sz="2400" b="1" dirty="0"/>
              <a:t> </a:t>
            </a:r>
            <a:endParaRPr lang="es-MX" sz="2400" dirty="0"/>
          </a:p>
          <a:p>
            <a:r>
              <a:rPr lang="es-MX" sz="2400" dirty="0">
                <a:latin typeface="Arial" panose="020B0604020202020204" pitchFamily="34" charset="0"/>
                <a:cs typeface="Arial" panose="020B0604020202020204" pitchFamily="34" charset="0"/>
              </a:rPr>
              <a:t>Por medio de este organizador gráfico (mapa mental) se muestra como funciona el mercado de valores en México, a través de la Bolsa Mexicana de Valores que opera a través de Grupo BMV-SENTRA (sistema electrónico de negociación), y el cual garantiza un manejo transparente de las operaciones bursátiles en el mercado.</a:t>
            </a:r>
          </a:p>
          <a:p>
            <a:r>
              <a:rPr lang="es-MX"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804015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pic>
        <p:nvPicPr>
          <p:cNvPr id="6" name="0 Imagen"/>
          <p:cNvPicPr/>
          <p:nvPr/>
        </p:nvPicPr>
        <p:blipFill>
          <a:blip r:embed="rId3">
            <a:extLst>
              <a:ext uri="{28A0092B-C50C-407E-A947-70E740481C1C}">
                <a14:useLocalDpi xmlns:a14="http://schemas.microsoft.com/office/drawing/2010/main" val="0"/>
              </a:ext>
            </a:extLst>
          </a:blip>
          <a:stretch>
            <a:fillRect/>
          </a:stretch>
        </p:blipFill>
        <p:spPr>
          <a:xfrm>
            <a:off x="0" y="404664"/>
            <a:ext cx="9144000" cy="5151968"/>
          </a:xfrm>
          <a:prstGeom prst="rect">
            <a:avLst/>
          </a:prstGeom>
        </p:spPr>
      </p:pic>
    </p:spTree>
    <p:extLst>
      <p:ext uri="{BB962C8B-B14F-4D97-AF65-F5344CB8AC3E}">
        <p14:creationId xmlns:p14="http://schemas.microsoft.com/office/powerpoint/2010/main" val="40480847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0" indent="0"/>
            <a:r>
              <a:rPr lang="es-ES" sz="2400" b="1" dirty="0">
                <a:latin typeface="Arial" panose="020B0604020202020204" pitchFamily="34" charset="0"/>
                <a:cs typeface="Arial" panose="020B0604020202020204" pitchFamily="34" charset="0"/>
              </a:rPr>
              <a:t>Referencias Bibliográficas</a:t>
            </a:r>
            <a:endParaRPr lang="es-MX" sz="2400" b="1"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
        <p:nvSpPr>
          <p:cNvPr id="4" name="3 CuadroTexto"/>
          <p:cNvSpPr txBox="1"/>
          <p:nvPr/>
        </p:nvSpPr>
        <p:spPr>
          <a:xfrm>
            <a:off x="827584" y="1378253"/>
            <a:ext cx="7560840" cy="4647426"/>
          </a:xfrm>
          <a:prstGeom prst="rect">
            <a:avLst/>
          </a:prstGeom>
          <a:noFill/>
        </p:spPr>
        <p:txBody>
          <a:bodyPr wrap="square" rtlCol="0">
            <a:spAutoFit/>
          </a:bodyPr>
          <a:lstStyle/>
          <a:p>
            <a:pPr marL="342900" lvl="0" indent="-342900">
              <a:buFont typeface="Wingdings" panose="05000000000000000000" pitchFamily="2" charset="2"/>
              <a:buChar char="v"/>
            </a:pPr>
            <a:r>
              <a:rPr lang="es-MX" sz="2000" dirty="0">
                <a:latin typeface="Arial" panose="020B0604020202020204" pitchFamily="34" charset="0"/>
                <a:cs typeface="Arial" panose="020B0604020202020204" pitchFamily="34" charset="0"/>
              </a:rPr>
              <a:t>Bolsa Mexicana de Valores (2015), </a:t>
            </a:r>
            <a:r>
              <a:rPr lang="es-MX" sz="2000" i="1" dirty="0">
                <a:latin typeface="Arial" panose="020B0604020202020204" pitchFamily="34" charset="0"/>
                <a:cs typeface="Arial" panose="020B0604020202020204" pitchFamily="34" charset="0"/>
              </a:rPr>
              <a:t>Reglas Operativas del Sistema Electrónico de Negociación </a:t>
            </a:r>
            <a:r>
              <a:rPr lang="es-MX" sz="2000" dirty="0">
                <a:latin typeface="Arial" panose="020B0604020202020204" pitchFamily="34" charset="0"/>
                <a:cs typeface="Arial" panose="020B0604020202020204" pitchFamily="34" charset="0"/>
              </a:rPr>
              <a:t>Recuperado el 17 de octubre de 2015, desde: https://www.bmv.com.mx/docs-pub/STC_MANUAL_REGLAMENTO/MANUAL_OPERATIVO52236px1mlng0643y273l1gb644g24.PDF</a:t>
            </a:r>
          </a:p>
          <a:p>
            <a:r>
              <a:rPr lang="es-MX" sz="2000" dirty="0">
                <a:latin typeface="Arial" panose="020B0604020202020204" pitchFamily="34" charset="0"/>
                <a:cs typeface="Arial" panose="020B0604020202020204" pitchFamily="34" charset="0"/>
              </a:rPr>
              <a:t> </a:t>
            </a:r>
          </a:p>
          <a:p>
            <a:pPr marL="342900" lvl="0" indent="-342900">
              <a:buFont typeface="Wingdings" panose="05000000000000000000" pitchFamily="2" charset="2"/>
              <a:buChar char="v"/>
            </a:pPr>
            <a:r>
              <a:rPr lang="es-MX" sz="2000" dirty="0" err="1">
                <a:latin typeface="Arial" panose="020B0604020202020204" pitchFamily="34" charset="0"/>
                <a:cs typeface="Arial" panose="020B0604020202020204" pitchFamily="34" charset="0"/>
              </a:rPr>
              <a:t>Finamex</a:t>
            </a:r>
            <a:r>
              <a:rPr lang="es-MX" sz="2000" dirty="0">
                <a:latin typeface="Arial" panose="020B0604020202020204" pitchFamily="34" charset="0"/>
                <a:cs typeface="Arial" panose="020B0604020202020204" pitchFamily="34" charset="0"/>
              </a:rPr>
              <a:t> (2015), </a:t>
            </a:r>
            <a:r>
              <a:rPr lang="es-MX" sz="2000" i="1" dirty="0" err="1">
                <a:latin typeface="Arial" panose="020B0604020202020204" pitchFamily="34" charset="0"/>
                <a:cs typeface="Arial" panose="020B0604020202020204" pitchFamily="34" charset="0"/>
              </a:rPr>
              <a:t>Finamex</a:t>
            </a:r>
            <a:r>
              <a:rPr lang="es-MX" sz="2000" i="1" dirty="0">
                <a:latin typeface="Arial" panose="020B0604020202020204" pitchFamily="34" charset="0"/>
                <a:cs typeface="Arial" panose="020B0604020202020204" pitchFamily="34" charset="0"/>
              </a:rPr>
              <a:t> Casa de Bolsa</a:t>
            </a:r>
            <a:r>
              <a:rPr lang="es-MX" sz="2000" dirty="0">
                <a:latin typeface="Arial" panose="020B0604020202020204" pitchFamily="34" charset="0"/>
                <a:cs typeface="Arial" panose="020B0604020202020204" pitchFamily="34" charset="0"/>
              </a:rPr>
              <a:t>. Recuperado el 17 de octubre desde: http://www.finamex.com.mx/perfil-del-inversionista/</a:t>
            </a:r>
          </a:p>
          <a:p>
            <a:r>
              <a:rPr lang="es-MX" sz="2000" dirty="0">
                <a:latin typeface="Arial" panose="020B0604020202020204" pitchFamily="34" charset="0"/>
                <a:cs typeface="Arial" panose="020B0604020202020204" pitchFamily="34" charset="0"/>
              </a:rPr>
              <a:t> </a:t>
            </a:r>
          </a:p>
          <a:p>
            <a:r>
              <a:rPr lang="es-MX" sz="2000" dirty="0">
                <a:latin typeface="Arial" panose="020B0604020202020204" pitchFamily="34" charset="0"/>
                <a:cs typeface="Arial" panose="020B0604020202020204" pitchFamily="34" charset="0"/>
              </a:rPr>
              <a:t> </a:t>
            </a:r>
          </a:p>
          <a:p>
            <a:endParaRPr lang="es-ES" sz="2000" dirty="0">
              <a:latin typeface="Arial" pitchFamily="34" charset="0"/>
              <a:cs typeface="Arial" pitchFamily="34" charset="0"/>
            </a:endParaRPr>
          </a:p>
          <a:p>
            <a:pPr algn="just"/>
            <a:endParaRPr lang="es-ES" sz="2000" dirty="0" smtClean="0">
              <a:latin typeface="Arial" pitchFamily="34" charset="0"/>
              <a:cs typeface="Arial" pitchFamily="34" charset="0"/>
            </a:endParaRPr>
          </a:p>
          <a:p>
            <a:endParaRPr lang="es-ES" dirty="0"/>
          </a:p>
          <a:p>
            <a:endParaRPr lang="es-MX" dirty="0"/>
          </a:p>
        </p:txBody>
      </p:sp>
    </p:spTree>
    <p:extLst>
      <p:ext uri="{BB962C8B-B14F-4D97-AF65-F5344CB8AC3E}">
        <p14:creationId xmlns:p14="http://schemas.microsoft.com/office/powerpoint/2010/main" val="16107946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TotalTime>
  <Words>304</Words>
  <Application>Microsoft Office PowerPoint</Application>
  <PresentationFormat>Presentación en pantalla (4:3)</PresentationFormat>
  <Paragraphs>41</Paragraphs>
  <Slides>7</Slides>
  <Notes>0</Notes>
  <HiddenSlides>0</HiddenSlides>
  <MMClips>0</MMClips>
  <ScaleCrop>false</ScaleCrop>
  <HeadingPairs>
    <vt:vector size="4" baseType="variant">
      <vt:variant>
        <vt:lpstr>Tema</vt:lpstr>
      </vt:variant>
      <vt:variant>
        <vt:i4>2</vt:i4>
      </vt:variant>
      <vt:variant>
        <vt:lpstr>Títulos de diapositiva</vt:lpstr>
      </vt:variant>
      <vt:variant>
        <vt:i4>7</vt:i4>
      </vt:variant>
    </vt:vector>
  </HeadingPairs>
  <TitlesOfParts>
    <vt:vector size="9" baseType="lpstr">
      <vt:lpstr>Tema de Office</vt:lpstr>
      <vt:lpstr>1_Tema de Office</vt:lpstr>
      <vt:lpstr>FUNDAMENTOS DE ECONOMÍA</vt:lpstr>
      <vt:lpstr>UNIDAD 5. SECTOR EXTERNO</vt:lpstr>
      <vt:lpstr>Presentación de PowerPoint</vt:lpstr>
      <vt:lpstr>Tabla de contenido</vt:lpstr>
      <vt:lpstr>Funcionamiento del Mercado de Valores </vt:lpstr>
      <vt:lpstr>Presentación de PowerPoint</vt:lpstr>
      <vt:lpstr>Referencias Bibliográficas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118</cp:revision>
  <dcterms:created xsi:type="dcterms:W3CDTF">2012-12-04T21:22:09Z</dcterms:created>
  <dcterms:modified xsi:type="dcterms:W3CDTF">2015-10-27T22:48:20Z</dcterms:modified>
</cp:coreProperties>
</file>