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9" r:id="rId4"/>
    <p:sldId id="261" r:id="rId5"/>
    <p:sldId id="262" r:id="rId6"/>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14" autoAdjust="0"/>
    <p:restoredTop sz="94660"/>
  </p:normalViewPr>
  <p:slideViewPr>
    <p:cSldViewPr>
      <p:cViewPr>
        <p:scale>
          <a:sx n="81" d="100"/>
          <a:sy n="81" d="100"/>
        </p:scale>
        <p:origin x="-864" y="23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D0069BDE-CB26-4B65-B82A-5268310915C2}" type="datetimeFigureOut">
              <a:rPr lang="es-MX" smtClean="0"/>
              <a:t>14/08/2016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187AB1CC-A6BD-48EA-A6AF-248DBC5C6F99}" type="slidenum">
              <a:rPr lang="es-MX" smtClean="0"/>
              <a:t>‹Nº›</a:t>
            </a:fld>
            <a:endParaRPr lang="es-MX" dirty="0"/>
          </a:p>
        </p:txBody>
      </p:sp>
    </p:spTree>
    <p:extLst>
      <p:ext uri="{BB962C8B-B14F-4D97-AF65-F5344CB8AC3E}">
        <p14:creationId xmlns:p14="http://schemas.microsoft.com/office/powerpoint/2010/main" val="3066083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D0069BDE-CB26-4B65-B82A-5268310915C2}" type="datetimeFigureOut">
              <a:rPr lang="es-MX" smtClean="0"/>
              <a:t>14/08/2016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187AB1CC-A6BD-48EA-A6AF-248DBC5C6F99}" type="slidenum">
              <a:rPr lang="es-MX" smtClean="0"/>
              <a:t>‹Nº›</a:t>
            </a:fld>
            <a:endParaRPr lang="es-MX" dirty="0"/>
          </a:p>
        </p:txBody>
      </p:sp>
    </p:spTree>
    <p:extLst>
      <p:ext uri="{BB962C8B-B14F-4D97-AF65-F5344CB8AC3E}">
        <p14:creationId xmlns:p14="http://schemas.microsoft.com/office/powerpoint/2010/main" val="4187091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D0069BDE-CB26-4B65-B82A-5268310915C2}" type="datetimeFigureOut">
              <a:rPr lang="es-MX" smtClean="0"/>
              <a:t>14/08/2016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187AB1CC-A6BD-48EA-A6AF-248DBC5C6F99}" type="slidenum">
              <a:rPr lang="es-MX" smtClean="0"/>
              <a:t>‹Nº›</a:t>
            </a:fld>
            <a:endParaRPr lang="es-MX" dirty="0"/>
          </a:p>
        </p:txBody>
      </p:sp>
    </p:spTree>
    <p:extLst>
      <p:ext uri="{BB962C8B-B14F-4D97-AF65-F5344CB8AC3E}">
        <p14:creationId xmlns:p14="http://schemas.microsoft.com/office/powerpoint/2010/main" val="2550512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D0069BDE-CB26-4B65-B82A-5268310915C2}" type="datetimeFigureOut">
              <a:rPr lang="es-MX" smtClean="0"/>
              <a:t>14/08/2016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187AB1CC-A6BD-48EA-A6AF-248DBC5C6F99}" type="slidenum">
              <a:rPr lang="es-MX" smtClean="0"/>
              <a:t>‹Nº›</a:t>
            </a:fld>
            <a:endParaRPr lang="es-MX" dirty="0"/>
          </a:p>
        </p:txBody>
      </p:sp>
    </p:spTree>
    <p:extLst>
      <p:ext uri="{BB962C8B-B14F-4D97-AF65-F5344CB8AC3E}">
        <p14:creationId xmlns:p14="http://schemas.microsoft.com/office/powerpoint/2010/main" val="218644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0069BDE-CB26-4B65-B82A-5268310915C2}" type="datetimeFigureOut">
              <a:rPr lang="es-MX" smtClean="0"/>
              <a:t>14/08/2016</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187AB1CC-A6BD-48EA-A6AF-248DBC5C6F99}" type="slidenum">
              <a:rPr lang="es-MX" smtClean="0"/>
              <a:t>‹Nº›</a:t>
            </a:fld>
            <a:endParaRPr lang="es-MX" dirty="0"/>
          </a:p>
        </p:txBody>
      </p:sp>
    </p:spTree>
    <p:extLst>
      <p:ext uri="{BB962C8B-B14F-4D97-AF65-F5344CB8AC3E}">
        <p14:creationId xmlns:p14="http://schemas.microsoft.com/office/powerpoint/2010/main" val="1286413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D0069BDE-CB26-4B65-B82A-5268310915C2}" type="datetimeFigureOut">
              <a:rPr lang="es-MX" smtClean="0"/>
              <a:t>14/08/2016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187AB1CC-A6BD-48EA-A6AF-248DBC5C6F99}" type="slidenum">
              <a:rPr lang="es-MX" smtClean="0"/>
              <a:t>‹Nº›</a:t>
            </a:fld>
            <a:endParaRPr lang="es-MX" dirty="0"/>
          </a:p>
        </p:txBody>
      </p:sp>
    </p:spTree>
    <p:extLst>
      <p:ext uri="{BB962C8B-B14F-4D97-AF65-F5344CB8AC3E}">
        <p14:creationId xmlns:p14="http://schemas.microsoft.com/office/powerpoint/2010/main" val="894951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D0069BDE-CB26-4B65-B82A-5268310915C2}" type="datetimeFigureOut">
              <a:rPr lang="es-MX" smtClean="0"/>
              <a:t>14/08/2016</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187AB1CC-A6BD-48EA-A6AF-248DBC5C6F99}" type="slidenum">
              <a:rPr lang="es-MX" smtClean="0"/>
              <a:t>‹Nº›</a:t>
            </a:fld>
            <a:endParaRPr lang="es-MX" dirty="0"/>
          </a:p>
        </p:txBody>
      </p:sp>
    </p:spTree>
    <p:extLst>
      <p:ext uri="{BB962C8B-B14F-4D97-AF65-F5344CB8AC3E}">
        <p14:creationId xmlns:p14="http://schemas.microsoft.com/office/powerpoint/2010/main" val="2896583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D0069BDE-CB26-4B65-B82A-5268310915C2}" type="datetimeFigureOut">
              <a:rPr lang="es-MX" smtClean="0"/>
              <a:t>14/08/2016</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187AB1CC-A6BD-48EA-A6AF-248DBC5C6F99}" type="slidenum">
              <a:rPr lang="es-MX" smtClean="0"/>
              <a:t>‹Nº›</a:t>
            </a:fld>
            <a:endParaRPr lang="es-MX" dirty="0"/>
          </a:p>
        </p:txBody>
      </p:sp>
    </p:spTree>
    <p:extLst>
      <p:ext uri="{BB962C8B-B14F-4D97-AF65-F5344CB8AC3E}">
        <p14:creationId xmlns:p14="http://schemas.microsoft.com/office/powerpoint/2010/main" val="2494940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0069BDE-CB26-4B65-B82A-5268310915C2}" type="datetimeFigureOut">
              <a:rPr lang="es-MX" smtClean="0"/>
              <a:t>14/08/2016</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187AB1CC-A6BD-48EA-A6AF-248DBC5C6F99}" type="slidenum">
              <a:rPr lang="es-MX" smtClean="0"/>
              <a:t>‹Nº›</a:t>
            </a:fld>
            <a:endParaRPr lang="es-MX" dirty="0"/>
          </a:p>
        </p:txBody>
      </p:sp>
    </p:spTree>
    <p:extLst>
      <p:ext uri="{BB962C8B-B14F-4D97-AF65-F5344CB8AC3E}">
        <p14:creationId xmlns:p14="http://schemas.microsoft.com/office/powerpoint/2010/main" val="4002970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0069BDE-CB26-4B65-B82A-5268310915C2}" type="datetimeFigureOut">
              <a:rPr lang="es-MX" smtClean="0"/>
              <a:t>14/08/2016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187AB1CC-A6BD-48EA-A6AF-248DBC5C6F99}" type="slidenum">
              <a:rPr lang="es-MX" smtClean="0"/>
              <a:t>‹Nº›</a:t>
            </a:fld>
            <a:endParaRPr lang="es-MX" dirty="0"/>
          </a:p>
        </p:txBody>
      </p:sp>
    </p:spTree>
    <p:extLst>
      <p:ext uri="{BB962C8B-B14F-4D97-AF65-F5344CB8AC3E}">
        <p14:creationId xmlns:p14="http://schemas.microsoft.com/office/powerpoint/2010/main" val="1500888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0069BDE-CB26-4B65-B82A-5268310915C2}" type="datetimeFigureOut">
              <a:rPr lang="es-MX" smtClean="0"/>
              <a:t>14/08/2016</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187AB1CC-A6BD-48EA-A6AF-248DBC5C6F99}" type="slidenum">
              <a:rPr lang="es-MX" smtClean="0"/>
              <a:t>‹Nº›</a:t>
            </a:fld>
            <a:endParaRPr lang="es-MX" dirty="0"/>
          </a:p>
        </p:txBody>
      </p:sp>
    </p:spTree>
    <p:extLst>
      <p:ext uri="{BB962C8B-B14F-4D97-AF65-F5344CB8AC3E}">
        <p14:creationId xmlns:p14="http://schemas.microsoft.com/office/powerpoint/2010/main" val="3727196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069BDE-CB26-4B65-B82A-5268310915C2}" type="datetimeFigureOut">
              <a:rPr lang="es-MX" smtClean="0"/>
              <a:t>14/08/2016</a:t>
            </a:fld>
            <a:endParaRPr lang="es-MX"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7AB1CC-A6BD-48EA-A6AF-248DBC5C6F99}" type="slidenum">
              <a:rPr lang="es-MX" smtClean="0"/>
              <a:t>‹Nº›</a:t>
            </a:fld>
            <a:endParaRPr lang="es-MX" dirty="0"/>
          </a:p>
        </p:txBody>
      </p:sp>
    </p:spTree>
    <p:extLst>
      <p:ext uri="{BB962C8B-B14F-4D97-AF65-F5344CB8AC3E}">
        <p14:creationId xmlns:p14="http://schemas.microsoft.com/office/powerpoint/2010/main" val="15548755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Rectángulo 1"/>
          <p:cNvSpPr/>
          <p:nvPr/>
        </p:nvSpPr>
        <p:spPr>
          <a:xfrm>
            <a:off x="3786481" y="3485"/>
            <a:ext cx="5364088"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s-MX" dirty="0">
                <a:solidFill>
                  <a:schemeClr val="tx1"/>
                </a:solidFill>
                <a:effectLst>
                  <a:outerShdw blurRad="38100" dist="38100" dir="2700000" algn="tl">
                    <a:srgbClr val="000000">
                      <a:alpha val="43137"/>
                    </a:srgbClr>
                  </a:outerShdw>
                </a:effectLst>
                <a:latin typeface="Arial" pitchFamily="34" charset="0"/>
                <a:cs typeface="Arial" pitchFamily="34" charset="0"/>
              </a:rPr>
              <a:t>Área Académica</a:t>
            </a:r>
            <a:r>
              <a:rPr lang="es-MX" dirty="0" smtClean="0">
                <a:solidFill>
                  <a:schemeClr val="tx1"/>
                </a:solidFill>
                <a:effectLst>
                  <a:outerShdw blurRad="38100" dist="38100" dir="2700000" algn="tl">
                    <a:srgbClr val="000000">
                      <a:alpha val="43137"/>
                    </a:srgbClr>
                  </a:outerShdw>
                </a:effectLst>
                <a:latin typeface="Arial" pitchFamily="34" charset="0"/>
                <a:cs typeface="Arial" pitchFamily="34" charset="0"/>
              </a:rPr>
              <a:t>:</a:t>
            </a:r>
          </a:p>
          <a:p>
            <a:pPr lvl="1"/>
            <a:endPar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lvl="1" algn="ctr"/>
            <a:r>
              <a:rPr lang="es-MX" sz="2000" dirty="0" smtClean="0">
                <a:solidFill>
                  <a:schemeClr val="tx1"/>
                </a:solidFill>
                <a:effectLst>
                  <a:outerShdw blurRad="38100" dist="38100" dir="2700000" algn="tl">
                    <a:srgbClr val="000000">
                      <a:alpha val="43137"/>
                    </a:srgbClr>
                  </a:outerShdw>
                </a:effectLst>
                <a:latin typeface="Arial" pitchFamily="34" charset="0"/>
                <a:cs typeface="Arial" pitchFamily="34" charset="0"/>
              </a:rPr>
              <a:t>Preparatoria  </a:t>
            </a:r>
            <a:r>
              <a:rPr lang="es-MX" sz="2000" dirty="0" err="1" smtClean="0">
                <a:solidFill>
                  <a:schemeClr val="tx1"/>
                </a:solidFill>
                <a:effectLst>
                  <a:outerShdw blurRad="38100" dist="38100" dir="2700000" algn="tl">
                    <a:srgbClr val="000000">
                      <a:alpha val="43137"/>
                    </a:srgbClr>
                  </a:outerShdw>
                </a:effectLst>
                <a:latin typeface="Arial" pitchFamily="34" charset="0"/>
                <a:cs typeface="Arial" pitchFamily="34" charset="0"/>
              </a:rPr>
              <a:t>Num</a:t>
            </a:r>
            <a:r>
              <a:rPr lang="es-MX" sz="2000"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Dos</a:t>
            </a:r>
          </a:p>
          <a:p>
            <a:pPr lvl="1"/>
            <a:endPar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lvl="1"/>
            <a:endParaRPr lang="es-MX" sz="2000" dirty="0" smtClean="0">
              <a:solidFill>
                <a:schemeClr val="tx1"/>
              </a:solidFill>
              <a:effectLst>
                <a:outerShdw blurRad="38100" dist="38100" dir="2700000" algn="tl">
                  <a:srgbClr val="000000">
                    <a:alpha val="43137"/>
                  </a:srgbClr>
                </a:outerShdw>
              </a:effectLst>
              <a:latin typeface="Arial" pitchFamily="34" charset="0"/>
              <a:cs typeface="Arial" pitchFamily="34" charset="0"/>
            </a:endParaRPr>
          </a:p>
          <a:p>
            <a:pPr lvl="1"/>
            <a: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t/>
            </a:r>
            <a:b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br>
            <a:r>
              <a:rPr lang="es-MX" dirty="0">
                <a:solidFill>
                  <a:schemeClr val="tx1"/>
                </a:solidFill>
                <a:effectLst>
                  <a:outerShdw blurRad="38100" dist="38100" dir="2700000" algn="tl">
                    <a:srgbClr val="000000">
                      <a:alpha val="43137"/>
                    </a:srgbClr>
                  </a:outerShdw>
                </a:effectLst>
                <a:latin typeface="Arial" pitchFamily="34" charset="0"/>
                <a:cs typeface="Arial" pitchFamily="34" charset="0"/>
              </a:rPr>
              <a:t>Tema</a:t>
            </a:r>
            <a:r>
              <a:rPr lang="es-MX"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Clasificación de los Métodos</a:t>
            </a:r>
            <a:endParaRPr lang="es-MX" sz="20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lvl="1"/>
            <a: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t/>
            </a:r>
            <a:b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br>
            <a:r>
              <a:rPr lang="es-MX" dirty="0" smtClean="0">
                <a:solidFill>
                  <a:schemeClr val="tx1"/>
                </a:solidFill>
                <a:effectLst>
                  <a:outerShdw blurRad="38100" dist="38100" dir="2700000" algn="tl">
                    <a:srgbClr val="000000">
                      <a:alpha val="43137"/>
                    </a:srgbClr>
                  </a:outerShdw>
                </a:effectLst>
                <a:latin typeface="Arial" pitchFamily="34" charset="0"/>
                <a:cs typeface="Arial" pitchFamily="34" charset="0"/>
              </a:rPr>
              <a:t>Profesor: Maricela </a:t>
            </a:r>
            <a:r>
              <a:rPr lang="es-MX" dirty="0">
                <a:solidFill>
                  <a:schemeClr val="tx1"/>
                </a:solidFill>
                <a:effectLst>
                  <a:outerShdw blurRad="38100" dist="38100" dir="2700000" algn="tl">
                    <a:srgbClr val="000000">
                      <a:alpha val="43137"/>
                    </a:srgbClr>
                  </a:outerShdw>
                </a:effectLst>
                <a:latin typeface="Arial" pitchFamily="34" charset="0"/>
                <a:cs typeface="Arial" pitchFamily="34" charset="0"/>
              </a:rPr>
              <a:t>O</a:t>
            </a:r>
            <a:r>
              <a:rPr lang="es-MX" dirty="0" smtClean="0">
                <a:solidFill>
                  <a:schemeClr val="tx1"/>
                </a:solidFill>
                <a:effectLst>
                  <a:outerShdw blurRad="38100" dist="38100" dir="2700000" algn="tl">
                    <a:srgbClr val="000000">
                      <a:alpha val="43137"/>
                    </a:srgbClr>
                  </a:outerShdw>
                </a:effectLst>
                <a:latin typeface="Arial" pitchFamily="34" charset="0"/>
                <a:cs typeface="Arial" pitchFamily="34" charset="0"/>
              </a:rPr>
              <a:t>rta Rojas</a:t>
            </a:r>
            <a: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t/>
            </a:r>
            <a:b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br>
            <a: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t/>
            </a:r>
            <a:br>
              <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rPr>
            </a:br>
            <a:r>
              <a:rPr lang="es-MX" dirty="0" smtClean="0">
                <a:solidFill>
                  <a:schemeClr val="tx1"/>
                </a:solidFill>
                <a:effectLst>
                  <a:outerShdw blurRad="38100" dist="38100" dir="2700000" algn="tl">
                    <a:srgbClr val="000000">
                      <a:alpha val="43137"/>
                    </a:srgbClr>
                  </a:outerShdw>
                </a:effectLst>
                <a:latin typeface="Arial" pitchFamily="34" charset="0"/>
                <a:cs typeface="Arial" pitchFamily="34" charset="0"/>
              </a:rPr>
              <a:t>Periodo: Julio-Diciembre 2016</a:t>
            </a:r>
            <a:endParaRPr lang="es-MX" sz="2000"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extLst>
      <p:ext uri="{BB962C8B-B14F-4D97-AF65-F5344CB8AC3E}">
        <p14:creationId xmlns:p14="http://schemas.microsoft.com/office/powerpoint/2010/main" val="9592615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1824"/>
            <a:ext cx="8219256" cy="1143000"/>
          </a:xfrm>
        </p:spPr>
        <p:txBody>
          <a:bodyPr>
            <a:normAutofit fontScale="90000"/>
          </a:bodyPr>
          <a:lstStyle/>
          <a:p>
            <a:r>
              <a:rPr lang="fr-FR" b="1" u="sng" dirty="0" smtClean="0">
                <a:effectLst>
                  <a:outerShdw blurRad="38100" dist="38100" dir="2700000" algn="tl">
                    <a:srgbClr val="000000">
                      <a:alpha val="43137"/>
                    </a:srgbClr>
                  </a:outerShdw>
                </a:effectLst>
                <a:latin typeface="Arial" pitchFamily="34" charset="0"/>
                <a:cs typeface="Arial" pitchFamily="34" charset="0"/>
              </a:rPr>
              <a:t>Tema: </a:t>
            </a:r>
            <a:r>
              <a:rPr lang="fr-FR" b="1" u="sng" dirty="0" err="1" smtClean="0">
                <a:effectLst>
                  <a:outerShdw blurRad="38100" dist="38100" dir="2700000" algn="tl">
                    <a:srgbClr val="000000">
                      <a:alpha val="43137"/>
                    </a:srgbClr>
                  </a:outerShdw>
                </a:effectLst>
                <a:latin typeface="Arial" pitchFamily="34" charset="0"/>
                <a:cs typeface="Arial" pitchFamily="34" charset="0"/>
              </a:rPr>
              <a:t>Clasificación</a:t>
            </a:r>
            <a:r>
              <a:rPr lang="fr-FR" b="1" u="sng" dirty="0" smtClean="0">
                <a:effectLst>
                  <a:outerShdw blurRad="38100" dist="38100" dir="2700000" algn="tl">
                    <a:srgbClr val="000000">
                      <a:alpha val="43137"/>
                    </a:srgbClr>
                  </a:outerShdw>
                </a:effectLst>
                <a:latin typeface="Arial" pitchFamily="34" charset="0"/>
                <a:cs typeface="Arial" pitchFamily="34" charset="0"/>
              </a:rPr>
              <a:t> de los </a:t>
            </a:r>
            <a:r>
              <a:rPr lang="fr-FR" b="1" u="sng" dirty="0" err="1" smtClean="0">
                <a:effectLst>
                  <a:outerShdw blurRad="38100" dist="38100" dir="2700000" algn="tl">
                    <a:srgbClr val="000000">
                      <a:alpha val="43137"/>
                    </a:srgbClr>
                  </a:outerShdw>
                </a:effectLst>
                <a:latin typeface="Arial" pitchFamily="34" charset="0"/>
                <a:cs typeface="Arial" pitchFamily="34" charset="0"/>
              </a:rPr>
              <a:t>métodos</a:t>
            </a:r>
            <a:endParaRPr lang="es-MX" dirty="0"/>
          </a:p>
        </p:txBody>
      </p:sp>
      <p:sp>
        <p:nvSpPr>
          <p:cNvPr id="3" name="2 Marcador de contenido"/>
          <p:cNvSpPr>
            <a:spLocks noGrp="1"/>
          </p:cNvSpPr>
          <p:nvPr>
            <p:ph idx="1"/>
          </p:nvPr>
        </p:nvSpPr>
        <p:spPr>
          <a:xfrm>
            <a:off x="457200" y="1988840"/>
            <a:ext cx="8229600" cy="4137323"/>
          </a:xfrm>
        </p:spPr>
        <p:txBody>
          <a:bodyPr>
            <a:normAutofit fontScale="77500" lnSpcReduction="20000"/>
          </a:bodyPr>
          <a:lstStyle/>
          <a:p>
            <a:pPr marL="0" indent="0" algn="just">
              <a:lnSpc>
                <a:spcPct val="120000"/>
              </a:lnSpc>
              <a:buNone/>
            </a:pPr>
            <a:r>
              <a:rPr lang="en-US" sz="3600" b="1" dirty="0" smtClean="0">
                <a:effectLst>
                  <a:outerShdw blurRad="38100" dist="38100" dir="2700000" algn="tl">
                    <a:srgbClr val="000000">
                      <a:alpha val="43137"/>
                    </a:srgbClr>
                  </a:outerShdw>
                </a:effectLst>
                <a:latin typeface="Arial" pitchFamily="34" charset="0"/>
                <a:cs typeface="Arial" pitchFamily="34" charset="0"/>
              </a:rPr>
              <a:t> </a:t>
            </a:r>
            <a:r>
              <a:rPr lang="fr-FR" sz="4800" b="1" dirty="0" smtClean="0">
                <a:effectLst>
                  <a:outerShdw blurRad="38100" dist="38100" dir="2700000" algn="tl">
                    <a:srgbClr val="000000">
                      <a:alpha val="43137"/>
                    </a:srgbClr>
                  </a:outerShdw>
                </a:effectLst>
                <a:latin typeface="Arial" pitchFamily="34" charset="0"/>
                <a:cs typeface="Arial" pitchFamily="34" charset="0"/>
              </a:rPr>
              <a:t> </a:t>
            </a:r>
            <a:r>
              <a:rPr lang="fr-FR" sz="3600" b="1" u="sng" dirty="0" smtClean="0">
                <a:effectLst>
                  <a:outerShdw blurRad="38100" dist="38100" dir="2700000" algn="tl">
                    <a:srgbClr val="000000">
                      <a:alpha val="43137"/>
                    </a:srgbClr>
                  </a:outerShdw>
                </a:effectLst>
                <a:latin typeface="Arial" pitchFamily="34" charset="0"/>
                <a:cs typeface="Arial" pitchFamily="34" charset="0"/>
              </a:rPr>
              <a:t>Abstract:</a:t>
            </a:r>
            <a:r>
              <a:rPr lang="en-US" sz="2500" dirty="0" smtClean="0">
                <a:latin typeface="Arial" panose="020B0604020202020204" pitchFamily="34" charset="0"/>
                <a:cs typeface="Arial" panose="020B0604020202020204" pitchFamily="34" charset="0"/>
              </a:rPr>
              <a:t>Any</a:t>
            </a:r>
            <a:r>
              <a:rPr lang="en-US" sz="2500" b="1" dirty="0" smtClean="0">
                <a:latin typeface="Arial" panose="020B0604020202020204" pitchFamily="34" charset="0"/>
                <a:cs typeface="Arial" panose="020B0604020202020204" pitchFamily="34" charset="0"/>
              </a:rPr>
              <a:t> </a:t>
            </a:r>
            <a:r>
              <a:rPr lang="en-US" sz="2500" dirty="0">
                <a:latin typeface="Arial" panose="020B0604020202020204" pitchFamily="34" charset="0"/>
                <a:cs typeface="Arial" panose="020B0604020202020204" pitchFamily="34" charset="0"/>
              </a:rPr>
              <a:t>kind of research undertaken want to require the use of a research methodology, which is mainly devoted to the study of methods and techniques for research and determines how the problem arisen in it will develop. Select within the various alternatives, mainly one, is one of the most important and decisive in the development of a project steps, since the right way will obtain valid research results that meet the initial objectives.</a:t>
            </a:r>
            <a:endParaRPr lang="es-MX" sz="2500" dirty="0">
              <a:latin typeface="Arial" panose="020B0604020202020204" pitchFamily="34" charset="0"/>
              <a:cs typeface="Arial" panose="020B0604020202020204" pitchFamily="34" charset="0"/>
            </a:endParaRPr>
          </a:p>
          <a:p>
            <a:pPr marL="0" indent="0" algn="just">
              <a:lnSpc>
                <a:spcPct val="120000"/>
              </a:lnSpc>
              <a:buNone/>
            </a:pPr>
            <a:endParaRPr lang="fr-FR" sz="2100" dirty="0"/>
          </a:p>
          <a:p>
            <a:pPr>
              <a:lnSpc>
                <a:spcPct val="90000"/>
              </a:lnSpc>
              <a:buNone/>
            </a:pPr>
            <a:endParaRPr lang="fr-FR" sz="1600" dirty="0"/>
          </a:p>
          <a:p>
            <a:pPr>
              <a:lnSpc>
                <a:spcPct val="90000"/>
              </a:lnSpc>
              <a:buNone/>
            </a:pPr>
            <a:r>
              <a:rPr lang="fr-FR" sz="3600" b="1" u="sng" dirty="0" smtClean="0">
                <a:effectLst>
                  <a:outerShdw blurRad="38100" dist="38100" dir="2700000" algn="tl">
                    <a:srgbClr val="000000">
                      <a:alpha val="43137"/>
                    </a:srgbClr>
                  </a:outerShdw>
                </a:effectLst>
                <a:latin typeface="Arial" pitchFamily="34" charset="0"/>
                <a:cs typeface="Arial" pitchFamily="34" charset="0"/>
              </a:rPr>
              <a:t>Keywords</a:t>
            </a:r>
            <a:r>
              <a:rPr lang="fr-FR" sz="6400" b="1" dirty="0" smtClean="0">
                <a:effectLst>
                  <a:outerShdw blurRad="38100" dist="38100" dir="2700000" algn="tl">
                    <a:srgbClr val="000000">
                      <a:alpha val="43137"/>
                    </a:srgbClr>
                  </a:outerShdw>
                </a:effectLst>
                <a:latin typeface="Arial" pitchFamily="34" charset="0"/>
                <a:cs typeface="Arial" pitchFamily="34" charset="0"/>
              </a:rPr>
              <a:t>:  </a:t>
            </a:r>
            <a:r>
              <a:rPr lang="fr-FR" sz="4400" b="1" dirty="0" smtClean="0">
                <a:effectLst>
                  <a:outerShdw blurRad="38100" dist="38100" dir="2700000" algn="tl">
                    <a:srgbClr val="000000">
                      <a:alpha val="43137"/>
                    </a:srgbClr>
                  </a:outerShdw>
                </a:effectLst>
                <a:latin typeface="Arial" pitchFamily="34" charset="0"/>
                <a:cs typeface="Arial" pitchFamily="34" charset="0"/>
              </a:rPr>
              <a:t>Investigation,  </a:t>
            </a:r>
            <a:r>
              <a:rPr lang="fr-FR" sz="4400" b="1" dirty="0" err="1" smtClean="0">
                <a:effectLst>
                  <a:outerShdw blurRad="38100" dist="38100" dir="2700000" algn="tl">
                    <a:srgbClr val="000000">
                      <a:alpha val="43137"/>
                    </a:srgbClr>
                  </a:outerShdw>
                </a:effectLst>
                <a:latin typeface="Arial" pitchFamily="34" charset="0"/>
                <a:cs typeface="Arial" pitchFamily="34" charset="0"/>
              </a:rPr>
              <a:t>metodology</a:t>
            </a:r>
            <a:r>
              <a:rPr lang="fr-FR" sz="4400" b="1" dirty="0" smtClean="0">
                <a:effectLst>
                  <a:outerShdw blurRad="38100" dist="38100" dir="2700000" algn="tl">
                    <a:srgbClr val="000000">
                      <a:alpha val="43137"/>
                    </a:srgbClr>
                  </a:outerShdw>
                </a:effectLst>
                <a:latin typeface="Arial" pitchFamily="34" charset="0"/>
                <a:cs typeface="Arial" pitchFamily="34" charset="0"/>
              </a:rPr>
              <a:t>,  </a:t>
            </a:r>
            <a:r>
              <a:rPr lang="fr-FR" sz="4400" b="1" dirty="0" err="1" smtClean="0">
                <a:effectLst>
                  <a:outerShdw blurRad="38100" dist="38100" dir="2700000" algn="tl">
                    <a:srgbClr val="000000">
                      <a:alpha val="43137"/>
                    </a:srgbClr>
                  </a:outerShdw>
                </a:effectLst>
                <a:latin typeface="Arial" pitchFamily="34" charset="0"/>
                <a:cs typeface="Arial" pitchFamily="34" charset="0"/>
              </a:rPr>
              <a:t>methos</a:t>
            </a:r>
            <a:r>
              <a:rPr lang="fr-FR" sz="4400" b="1" dirty="0" smtClean="0">
                <a:effectLst>
                  <a:outerShdw blurRad="38100" dist="38100" dir="2700000" algn="tl">
                    <a:srgbClr val="000000">
                      <a:alpha val="43137"/>
                    </a:srgbClr>
                  </a:outerShdw>
                </a:effectLst>
                <a:latin typeface="Arial" pitchFamily="34" charset="0"/>
                <a:cs typeface="Arial" pitchFamily="34" charset="0"/>
              </a:rPr>
              <a:t>, </a:t>
            </a:r>
            <a:r>
              <a:rPr lang="fr-FR" sz="4400" b="1" dirty="0" err="1" smtClean="0">
                <a:effectLst>
                  <a:outerShdw blurRad="38100" dist="38100" dir="2700000" algn="tl">
                    <a:srgbClr val="000000">
                      <a:alpha val="43137"/>
                    </a:srgbClr>
                  </a:outerShdw>
                </a:effectLst>
                <a:latin typeface="Arial" pitchFamily="34" charset="0"/>
                <a:cs typeface="Arial" pitchFamily="34" charset="0"/>
              </a:rPr>
              <a:t>tecnics</a:t>
            </a:r>
            <a:r>
              <a:rPr lang="fr-FR" sz="4400" b="1" dirty="0" smtClean="0">
                <a:effectLst>
                  <a:outerShdw blurRad="38100" dist="38100" dir="2700000" algn="tl">
                    <a:srgbClr val="000000">
                      <a:alpha val="43137"/>
                    </a:srgbClr>
                  </a:outerShdw>
                </a:effectLst>
                <a:latin typeface="Arial" pitchFamily="34" charset="0"/>
                <a:cs typeface="Arial" pitchFamily="34" charset="0"/>
              </a:rPr>
              <a:t>, </a:t>
            </a:r>
            <a:r>
              <a:rPr lang="fr-FR" sz="4400" b="1" dirty="0" err="1" smtClean="0">
                <a:effectLst>
                  <a:outerShdw blurRad="38100" dist="38100" dir="2700000" algn="tl">
                    <a:srgbClr val="000000">
                      <a:alpha val="43137"/>
                    </a:srgbClr>
                  </a:outerShdw>
                </a:effectLst>
                <a:latin typeface="Arial" pitchFamily="34" charset="0"/>
                <a:cs typeface="Arial" pitchFamily="34" charset="0"/>
              </a:rPr>
              <a:t>problems</a:t>
            </a:r>
            <a:r>
              <a:rPr lang="fr-FR" sz="4400" b="1" dirty="0" smtClean="0">
                <a:effectLst>
                  <a:outerShdw blurRad="38100" dist="38100" dir="2700000" algn="tl">
                    <a:srgbClr val="000000">
                      <a:alpha val="43137"/>
                    </a:srgbClr>
                  </a:outerShdw>
                </a:effectLst>
                <a:latin typeface="Arial" pitchFamily="34" charset="0"/>
                <a:cs typeface="Arial" pitchFamily="34" charset="0"/>
              </a:rPr>
              <a:t>.  </a:t>
            </a:r>
            <a:endParaRPr lang="fr-FR" sz="6400" b="1" dirty="0" smtClean="0">
              <a:effectLst>
                <a:outerShdw blurRad="38100" dist="38100" dir="2700000" algn="tl">
                  <a:srgbClr val="000000">
                    <a:alpha val="43137"/>
                  </a:srgbClr>
                </a:outerShdw>
              </a:effectLst>
              <a:latin typeface="Arial" pitchFamily="34" charset="0"/>
              <a:cs typeface="Arial" pitchFamily="34" charset="0"/>
            </a:endParaRPr>
          </a:p>
          <a:p>
            <a:pPr>
              <a:lnSpc>
                <a:spcPct val="90000"/>
              </a:lnSpc>
              <a:buNone/>
            </a:pPr>
            <a:endParaRPr lang="fr-FR" sz="3600" b="1" dirty="0">
              <a:effectLst>
                <a:outerShdw blurRad="38100" dist="38100" dir="2700000" algn="tl">
                  <a:srgbClr val="000000">
                    <a:alpha val="43137"/>
                  </a:srgbClr>
                </a:outerShdw>
              </a:effectLst>
              <a:latin typeface="Arial" pitchFamily="34" charset="0"/>
              <a:cs typeface="Arial" pitchFamily="34" charset="0"/>
            </a:endParaRPr>
          </a:p>
        </p:txBody>
      </p:sp>
    </p:spTree>
    <p:extLst>
      <p:ext uri="{BB962C8B-B14F-4D97-AF65-F5344CB8AC3E}">
        <p14:creationId xmlns:p14="http://schemas.microsoft.com/office/powerpoint/2010/main" val="272167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5194920" cy="1143000"/>
          </a:xfrm>
        </p:spPr>
        <p:txBody>
          <a:bodyPr/>
          <a:lstStyle/>
          <a:p>
            <a:r>
              <a:rPr lang="es-MX" dirty="0" smtClean="0"/>
              <a:t>Propósito y Objetivo</a:t>
            </a:r>
            <a:endParaRPr lang="es-MX" dirty="0"/>
          </a:p>
        </p:txBody>
      </p:sp>
      <p:sp>
        <p:nvSpPr>
          <p:cNvPr id="3" name="2 Marcador de contenido"/>
          <p:cNvSpPr>
            <a:spLocks noGrp="1"/>
          </p:cNvSpPr>
          <p:nvPr>
            <p:ph idx="1"/>
          </p:nvPr>
        </p:nvSpPr>
        <p:spPr/>
        <p:txBody>
          <a:bodyPr>
            <a:normAutofit/>
          </a:bodyPr>
          <a:lstStyle/>
          <a:p>
            <a:pPr algn="just"/>
            <a:r>
              <a:rPr lang="es-MX" sz="2800" dirty="0" smtClean="0"/>
              <a:t>Dar a conocer los diferentes métodos y el apoyo que brindan a la investigación.</a:t>
            </a:r>
          </a:p>
          <a:p>
            <a:pPr algn="just"/>
            <a:endParaRPr lang="es-MX" sz="2800" dirty="0"/>
          </a:p>
          <a:p>
            <a:pPr algn="just"/>
            <a:endParaRPr lang="es-MX" sz="2800" dirty="0" smtClean="0"/>
          </a:p>
          <a:p>
            <a:pPr algn="just"/>
            <a:r>
              <a:rPr lang="es-MX" sz="2800" dirty="0" smtClean="0"/>
              <a:t>Identificar los diferentes tipos de métodos que </a:t>
            </a:r>
            <a:r>
              <a:rPr lang="es-MX" sz="2800" smtClean="0"/>
              <a:t>le permitirán </a:t>
            </a:r>
            <a:r>
              <a:rPr lang="es-MX" sz="2800" dirty="0" smtClean="0"/>
              <a:t>sustentar sus propias investigaciones y hallazgos.</a:t>
            </a:r>
            <a:endParaRPr lang="es-MX" sz="2800" dirty="0"/>
          </a:p>
        </p:txBody>
      </p:sp>
    </p:spTree>
    <p:extLst>
      <p:ext uri="{BB962C8B-B14F-4D97-AF65-F5344CB8AC3E}">
        <p14:creationId xmlns:p14="http://schemas.microsoft.com/office/powerpoint/2010/main" val="38575922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3" name="2 Marcador de contenido"/>
          <p:cNvSpPr>
            <a:spLocks noGrp="1"/>
          </p:cNvSpPr>
          <p:nvPr>
            <p:ph idx="4294967295"/>
          </p:nvPr>
        </p:nvSpPr>
        <p:spPr>
          <a:xfrm>
            <a:off x="0" y="1600200"/>
            <a:ext cx="8229600" cy="4525963"/>
          </a:xfrm>
        </p:spPr>
        <p:txBody>
          <a:bodyPr>
            <a:normAutofit/>
          </a:bodyPr>
          <a:lstStyle/>
          <a:p>
            <a:pPr>
              <a:lnSpc>
                <a:spcPct val="90000"/>
              </a:lnSpc>
              <a:buNone/>
            </a:pPr>
            <a:endParaRPr lang="fr-FR" smtClean="0"/>
          </a:p>
          <a:p>
            <a:pPr marL="0" indent="0" algn="just">
              <a:lnSpc>
                <a:spcPct val="150000"/>
              </a:lnSpc>
              <a:buNone/>
            </a:pPr>
            <a:r>
              <a:rPr lang="en-US" sz="3600" b="1" smtClean="0">
                <a:effectLst>
                  <a:outerShdw blurRad="38100" dist="38100" dir="2700000" algn="tl">
                    <a:srgbClr val="000000">
                      <a:alpha val="43137"/>
                    </a:srgbClr>
                  </a:outerShdw>
                </a:effectLst>
                <a:latin typeface="Arial" pitchFamily="34" charset="0"/>
                <a:cs typeface="Arial" pitchFamily="34" charset="0"/>
              </a:rPr>
              <a:t> </a:t>
            </a:r>
            <a:endParaRPr lang="fr-FR" smtClean="0"/>
          </a:p>
          <a:p>
            <a:pPr>
              <a:lnSpc>
                <a:spcPct val="90000"/>
              </a:lnSpc>
              <a:buNone/>
            </a:pPr>
            <a:endParaRPr lang="fr-FR" smtClean="0"/>
          </a:p>
          <a:p>
            <a:pPr>
              <a:lnSpc>
                <a:spcPct val="90000"/>
              </a:lnSpc>
              <a:buNone/>
            </a:pPr>
            <a:endParaRPr lang="fr-FR" smtClean="0"/>
          </a:p>
          <a:p>
            <a:pPr>
              <a:lnSpc>
                <a:spcPct val="90000"/>
              </a:lnSpc>
              <a:buNone/>
            </a:pPr>
            <a:endParaRPr lang="fr-FR" smtClean="0"/>
          </a:p>
          <a:p>
            <a:pPr>
              <a:lnSpc>
                <a:spcPct val="90000"/>
              </a:lnSpc>
              <a:buNone/>
            </a:pPr>
            <a:endParaRPr lang="fr-FR" smtClean="0"/>
          </a:p>
          <a:p>
            <a:pPr>
              <a:lnSpc>
                <a:spcPct val="90000"/>
              </a:lnSpc>
              <a:buNone/>
            </a:pPr>
            <a:endParaRPr lang="fr-FR" smtClean="0"/>
          </a:p>
          <a:p>
            <a:pPr>
              <a:lnSpc>
                <a:spcPct val="90000"/>
              </a:lnSpc>
              <a:buNone/>
            </a:pPr>
            <a:endParaRPr lang="fr-FR" smtClean="0"/>
          </a:p>
          <a:p>
            <a:pPr>
              <a:lnSpc>
                <a:spcPct val="90000"/>
              </a:lnSpc>
              <a:buNone/>
            </a:pPr>
            <a:endParaRPr lang="fr-FR" smtClean="0"/>
          </a:p>
          <a:p>
            <a:endParaRPr lang="es-MX" dirty="0"/>
          </a:p>
        </p:txBody>
      </p:sp>
      <p:sp>
        <p:nvSpPr>
          <p:cNvPr id="2" name="1 Rectángulo"/>
          <p:cNvSpPr/>
          <p:nvPr/>
        </p:nvSpPr>
        <p:spPr>
          <a:xfrm>
            <a:off x="395536" y="1988840"/>
            <a:ext cx="8064896" cy="1785104"/>
          </a:xfrm>
          <a:prstGeom prst="rect">
            <a:avLst/>
          </a:prstGeom>
        </p:spPr>
        <p:txBody>
          <a:bodyPr wrap="square">
            <a:spAutoFit/>
          </a:bodyPr>
          <a:lstStyle/>
          <a:p>
            <a:endParaRPr lang="es-MX" sz="1000" dirty="0" smtClean="0"/>
          </a:p>
          <a:p>
            <a:endParaRPr lang="es-MX" sz="1000" dirty="0"/>
          </a:p>
          <a:p>
            <a:endParaRPr lang="es-MX" sz="1000" dirty="0" smtClean="0"/>
          </a:p>
          <a:p>
            <a:endParaRPr lang="es-MX" sz="1000" dirty="0"/>
          </a:p>
          <a:p>
            <a:endParaRPr lang="es-MX" sz="1000" dirty="0" smtClean="0"/>
          </a:p>
          <a:p>
            <a:endParaRPr lang="es-MX" sz="1000" dirty="0"/>
          </a:p>
          <a:p>
            <a:endParaRPr lang="es-MX" sz="1000" dirty="0" smtClean="0"/>
          </a:p>
          <a:p>
            <a:endParaRPr lang="es-MX" sz="1000" dirty="0"/>
          </a:p>
          <a:p>
            <a:endParaRPr lang="es-MX" sz="1000" dirty="0" smtClean="0"/>
          </a:p>
          <a:p>
            <a:endParaRPr lang="es-MX" sz="1000" dirty="0"/>
          </a:p>
          <a:p>
            <a:endParaRPr lang="es-MX" sz="1000" dirty="0"/>
          </a:p>
        </p:txBody>
      </p:sp>
      <p:pic>
        <p:nvPicPr>
          <p:cNvPr id="4" name="3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3568" y="836712"/>
            <a:ext cx="8136904" cy="518457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21521033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5" name="4 Título"/>
          <p:cNvSpPr>
            <a:spLocks noGrp="1"/>
          </p:cNvSpPr>
          <p:nvPr>
            <p:ph type="title"/>
          </p:nvPr>
        </p:nvSpPr>
        <p:spPr/>
        <p:txBody>
          <a:bodyPr/>
          <a:lstStyle/>
          <a:p>
            <a:r>
              <a:rPr lang="es-MX" dirty="0" smtClean="0"/>
              <a:t>Referencias</a:t>
            </a:r>
            <a:endParaRPr lang="es-MX" dirty="0"/>
          </a:p>
        </p:txBody>
      </p:sp>
      <p:sp>
        <p:nvSpPr>
          <p:cNvPr id="3" name="2 Marcador de contenido"/>
          <p:cNvSpPr>
            <a:spLocks noGrp="1"/>
          </p:cNvSpPr>
          <p:nvPr>
            <p:ph idx="1"/>
          </p:nvPr>
        </p:nvSpPr>
        <p:spPr/>
        <p:txBody>
          <a:bodyPr>
            <a:normAutofit/>
          </a:bodyPr>
          <a:lstStyle/>
          <a:p>
            <a:pPr>
              <a:lnSpc>
                <a:spcPct val="90000"/>
              </a:lnSpc>
              <a:buNone/>
            </a:pPr>
            <a:endParaRPr lang="fr-FR" dirty="0"/>
          </a:p>
          <a:p>
            <a:pPr marL="0" indent="0" algn="just">
              <a:lnSpc>
                <a:spcPct val="150000"/>
              </a:lnSpc>
              <a:buNone/>
            </a:pPr>
            <a:r>
              <a:rPr lang="en-US" sz="3600" b="1" dirty="0">
                <a:effectLst>
                  <a:outerShdw blurRad="38100" dist="38100" dir="2700000" algn="tl">
                    <a:srgbClr val="000000">
                      <a:alpha val="43137"/>
                    </a:srgbClr>
                  </a:outerShdw>
                </a:effectLst>
                <a:latin typeface="Arial" pitchFamily="34" charset="0"/>
                <a:cs typeface="Arial" pitchFamily="34" charset="0"/>
              </a:rPr>
              <a:t> </a:t>
            </a: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pPr>
              <a:lnSpc>
                <a:spcPct val="90000"/>
              </a:lnSpc>
              <a:buNone/>
            </a:pPr>
            <a:endParaRPr lang="fr-FR" dirty="0"/>
          </a:p>
          <a:p>
            <a:endParaRPr lang="es-MX" dirty="0"/>
          </a:p>
        </p:txBody>
      </p:sp>
      <p:sp>
        <p:nvSpPr>
          <p:cNvPr id="2" name="1 Rectángulo"/>
          <p:cNvSpPr/>
          <p:nvPr/>
        </p:nvSpPr>
        <p:spPr>
          <a:xfrm>
            <a:off x="251520" y="1340769"/>
            <a:ext cx="8640960" cy="4862870"/>
          </a:xfrm>
          <a:prstGeom prst="rect">
            <a:avLst/>
          </a:prstGeom>
        </p:spPr>
        <p:txBody>
          <a:bodyPr wrap="square">
            <a:spAutoFit/>
          </a:bodyPr>
          <a:lstStyle/>
          <a:p>
            <a:r>
              <a:rPr lang="es-MX" sz="1000" dirty="0" smtClean="0"/>
              <a:t>Metodología de la investigación, </a:t>
            </a:r>
            <a:r>
              <a:rPr lang="es-MX" sz="1000" dirty="0" err="1" smtClean="0"/>
              <a:t>Lases</a:t>
            </a:r>
            <a:r>
              <a:rPr lang="es-MX" sz="1000" dirty="0" smtClean="0"/>
              <a:t> </a:t>
            </a:r>
            <a:r>
              <a:rPr lang="es-MX" sz="1000" dirty="0" err="1" smtClean="0"/>
              <a:t>Franyutti</a:t>
            </a:r>
            <a:r>
              <a:rPr lang="es-MX" sz="1000" dirty="0" smtClean="0"/>
              <a:t> María </a:t>
            </a:r>
            <a:r>
              <a:rPr lang="es-MX" sz="1000" dirty="0" err="1" smtClean="0"/>
              <a:t>Angelica</a:t>
            </a:r>
            <a:r>
              <a:rPr lang="es-MX" sz="1000" dirty="0" smtClean="0"/>
              <a:t> </a:t>
            </a:r>
            <a:r>
              <a:rPr lang="es-MX" sz="1000" smtClean="0"/>
              <a:t>4ª  Edición</a:t>
            </a:r>
            <a:endParaRPr lang="es-MX" sz="1000" dirty="0" smtClean="0"/>
          </a:p>
          <a:p>
            <a:endParaRPr lang="es-MX" sz="1000" dirty="0"/>
          </a:p>
          <a:p>
            <a:endParaRPr lang="es-MX" sz="1000" dirty="0" smtClean="0"/>
          </a:p>
          <a:p>
            <a:r>
              <a:rPr lang="es-MX" sz="1000" dirty="0" smtClean="0"/>
              <a:t>https</a:t>
            </a:r>
            <a:r>
              <a:rPr lang="es-MX" sz="1000" dirty="0"/>
              <a:t>://</a:t>
            </a:r>
            <a:r>
              <a:rPr lang="es-MX" sz="1000" dirty="0" smtClean="0"/>
              <a:t>www.google.com.mx/search?q=metodo+dialectico&amp;biw=1280&amp;bih=699&amp;source=lnms&amp;tbm=isch&amp;sa=X&amp;sqi=2&amp;ved=0ahUKEwit-dGRh7jOAhVFRCYKHZZeB_kQ_AUIBigB#tbm=isch&amp;q=metodo+fenomenol%C3%B3gico&amp;imgdii=bdHT1CxoIxGwfM%3A%3BbdHT1CxoIxGwfM%3A%3BTxTKHKO597vQCM%3A&amp;imgrc=bdHT1CxoIxGwfM%3A</a:t>
            </a:r>
          </a:p>
          <a:p>
            <a:endParaRPr lang="es-MX" sz="1000" dirty="0"/>
          </a:p>
          <a:p>
            <a:endParaRPr lang="es-MX" sz="1000" dirty="0" smtClean="0"/>
          </a:p>
          <a:p>
            <a:r>
              <a:rPr lang="es-MX" sz="1000" dirty="0"/>
              <a:t>http://metodoss.com/lengua-y-literatura/</a:t>
            </a:r>
          </a:p>
          <a:p>
            <a:endParaRPr lang="es-MX" sz="1000" dirty="0" smtClean="0"/>
          </a:p>
          <a:p>
            <a:r>
              <a:rPr lang="es-MX" sz="1000" dirty="0"/>
              <a:t>https://www.google.com.mx/search?q=metodo+dialectico&amp;biw=1280&amp;bih=699&amp;source=lnms&amp;tbm=isch&amp;sa=X&amp;sqi=2&amp;ved=0ahUKEwit-dGRh7jOAhVFRCYKHZZeB_kQ_AUIBigB#tbm=isch&amp;q=metodo+trascendental+ejemplos&amp;imgdii=KwAxetKrV6yefM%3A%3BKwAxetKrV6yefM%3A%3BvV747B0H6kuz_M%3A&amp;imgrc=KwAxetKrV6yefM%3A</a:t>
            </a:r>
          </a:p>
          <a:p>
            <a:endParaRPr lang="es-MX" sz="1000" dirty="0" smtClean="0"/>
          </a:p>
          <a:p>
            <a:endParaRPr lang="es-MX" sz="1000" dirty="0"/>
          </a:p>
          <a:p>
            <a:r>
              <a:rPr lang="es-MX" sz="1000" dirty="0"/>
              <a:t>https://www.google.com.mx/search?q=metodo+experimental&amp;rlz=1C1OPRB_enMX586MX586&amp;espv=2&amp;biw=1280&amp;bih=655&amp;tbm=isch&amp;imgil=FtnQF-fBVGF0bM%253A%253BmM11zUZRWtTwhM%253Bhttp%25253A%25252F%25252Fes.slideshare.net%25252Fyanqui0101%25252F13-metodo-experimental-controlados&amp;source=iu&amp;pf=m&amp;fir=FtnQF-fBVGF0bM%253A%252CmM11zUZRWtTwhM%252C_&amp;usg=__gJMb1e23dJselEXW_FB_jTji4iE%3D&amp;ved=0ahUKEwiej-yzobjOAhWD5yYKHfa8AAEQyjcILA&amp;ei=h9urV96vCYPPmwH2-YII#imgrc=FtnQF-fBVGF0bM%3A</a:t>
            </a:r>
            <a:endParaRPr lang="es-MX" sz="1000" dirty="0" smtClean="0"/>
          </a:p>
          <a:p>
            <a:endParaRPr lang="es-MX" sz="1000" dirty="0"/>
          </a:p>
          <a:p>
            <a:r>
              <a:rPr lang="es-MX" sz="1000" dirty="0"/>
              <a:t>https://www.google.com.mx/search?q=fenomenologia&amp;espv=2&amp;biw=1280&amp;bih=655&amp;site=webhp&amp;source=lnms&amp;tbm=isch&amp;sa=X&amp;sqi=2&amp;ved=0ahUKEwjxqK3YlrjOAhUCZCYKHVRpBakQ_AUIBigB#tbm=isch&amp;tbs=rimg%3ACXzIFF9YVeJeIjgQhjgTtJVh4HWFY-ru7TB1msHLvd8138eYcTfHXU71UmQOphTPpGhUMEmBMyzXNLFV9uhdj10DBSoSCRCGOBO0lWHgEXcv8e80RB76KhIJdYVj6u7tMHURTy_1EBHT9YwIqEgmawcu93zXfxxFV10e6s6MuxioSCZhxN8ddTvVSEUTnYa_1oGkaqKhIJZA6mFM-kaFQRWrpMvn1pfxgqEgkwSYEzLNc0sRF7zNkLaKwL_1CoSCVX26F2PXQMFEU8vxAR0_1WMC&amp;q=m%C3%A9todo%20de%20investigaci%C3%B3n%20heuristica&amp;imgdii=PaWeVQ_YFFi5cM%3A%3BPaWeVQ_YFFi5cM%3A%3BjIzlIm0i_tb7WM%3A&amp;imgrc=PaWeVQ_YFFi5cM%3A</a:t>
            </a:r>
            <a:endParaRPr lang="es-MX" sz="1000" dirty="0" smtClean="0"/>
          </a:p>
          <a:p>
            <a:endParaRPr lang="es-MX" sz="1000" dirty="0"/>
          </a:p>
          <a:p>
            <a:r>
              <a:rPr lang="es-MX" sz="1000" dirty="0" smtClean="0"/>
              <a:t>2147483647</a:t>
            </a:r>
            <a:endParaRPr lang="es-MX" sz="1000" dirty="0"/>
          </a:p>
          <a:p>
            <a:endParaRPr lang="es-MX" sz="1000" dirty="0" smtClean="0"/>
          </a:p>
          <a:p>
            <a:endParaRPr lang="es-MX" sz="1000" dirty="0"/>
          </a:p>
          <a:p>
            <a:endParaRPr lang="es-MX" sz="1000" dirty="0"/>
          </a:p>
        </p:txBody>
      </p:sp>
    </p:spTree>
    <p:extLst>
      <p:ext uri="{BB962C8B-B14F-4D97-AF65-F5344CB8AC3E}">
        <p14:creationId xmlns:p14="http://schemas.microsoft.com/office/powerpoint/2010/main" val="374004760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318</TotalTime>
  <Words>175</Words>
  <Application>Microsoft Office PowerPoint</Application>
  <PresentationFormat>Presentación en pantalla (4:3)</PresentationFormat>
  <Paragraphs>60</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Tema de Office</vt:lpstr>
      <vt:lpstr>Presentación de PowerPoint</vt:lpstr>
      <vt:lpstr>Tema: Clasificación de los métodos</vt:lpstr>
      <vt:lpstr>Propósito y Objetivo</vt:lpstr>
      <vt:lpstr>Presentación de PowerPoint</vt:lpstr>
      <vt:lpstr>Referencias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webdesign1</dc:creator>
  <cp:lastModifiedBy>MARICELA</cp:lastModifiedBy>
  <cp:revision>36</cp:revision>
  <dcterms:created xsi:type="dcterms:W3CDTF">2014-07-09T15:06:15Z</dcterms:created>
  <dcterms:modified xsi:type="dcterms:W3CDTF">2016-08-15T03:29:36Z</dcterms:modified>
</cp:coreProperties>
</file>