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5" r:id="rId3"/>
    <p:sldId id="266" r:id="rId4"/>
    <p:sldId id="263" r:id="rId5"/>
    <p:sldId id="264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9800"/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482" autoAdjust="0"/>
  </p:normalViewPr>
  <p:slideViewPr>
    <p:cSldViewPr>
      <p:cViewPr varScale="1">
        <p:scale>
          <a:sx n="88" d="100"/>
          <a:sy n="88" d="100"/>
        </p:scale>
        <p:origin x="13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E7FD8-1A82-4EDA-8A0C-B2A6CBD2FC69}" type="datetimeFigureOut">
              <a:rPr lang="es-ES" smtClean="0"/>
              <a:pPr/>
              <a:t>28/09/2016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E8E75-ABCB-4348-B4EA-37E7E586F2E8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977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kern="100" spc="100" dirty="0"/>
              <a:t>Contaduría</a:t>
            </a:r>
          </a:p>
          <a:p>
            <a:pPr lvl="1" algn="just"/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kern="100" spc="100" dirty="0"/>
              <a:t>Características generales de la Fusión de Sociedades Mercantiles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kern="100" spc="100" dirty="0"/>
              <a:t>Evelyn Mercedes Flores Pérez</a:t>
            </a:r>
          </a:p>
          <a:p>
            <a:pPr lvl="1" algn="just"/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julio – diciembre 2016.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2203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413792"/>
            <a:ext cx="6995120" cy="1143000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fr-FR" sz="3200" b="1" kern="1200" dirty="0">
                <a:solidFill>
                  <a:srgbClr val="6A221D"/>
                </a:solidFill>
                <a:latin typeface="Arial" pitchFamily="34" charset="0"/>
                <a:ea typeface="+mn-ea"/>
                <a:cs typeface="Arial" pitchFamily="34" charset="0"/>
              </a:rPr>
              <a:t>Tema:</a:t>
            </a:r>
            <a:r>
              <a:rPr lang="fr-FR" sz="3200" kern="1200" dirty="0">
                <a:solidFill>
                  <a:srgbClr val="6A221D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s-ES" sz="3200" kern="1200" dirty="0">
                <a:solidFill>
                  <a:srgbClr val="6A221D"/>
                </a:solidFill>
                <a:latin typeface="Arial" pitchFamily="34" charset="0"/>
                <a:ea typeface="+mn-ea"/>
                <a:cs typeface="Arial" pitchFamily="34" charset="0"/>
              </a:rPr>
              <a:t>Características generales de la Fusión de Sociedades Mercantiles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dirty="0" smtClean="0">
                <a:latin typeface="Arial" pitchFamily="34" charset="0"/>
                <a:cs typeface="Arial" pitchFamily="34" charset="0"/>
              </a:rPr>
            </a:b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15628" y="1855365"/>
            <a:ext cx="7355160" cy="4525963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The coalition of the mercantile societies is 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legal union </a:t>
            </a:r>
            <a:r>
              <a:rPr lang="en-US" dirty="0">
                <a:latin typeface="Arial" pitchFamily="34" charset="0"/>
                <a:cs typeface="Arial" pitchFamily="34" charset="0"/>
              </a:rPr>
              <a:t>of two or more species of mercantile societies.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mercantile societies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legal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union.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4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54 Elipse"/>
          <p:cNvSpPr/>
          <p:nvPr/>
        </p:nvSpPr>
        <p:spPr>
          <a:xfrm>
            <a:off x="4499992" y="1772816"/>
            <a:ext cx="1152128" cy="792088"/>
          </a:xfrm>
          <a:prstGeom prst="ellipse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40" name="39 Conector curvado"/>
          <p:cNvCxnSpPr>
            <a:endCxn id="146" idx="1"/>
          </p:cNvCxnSpPr>
          <p:nvPr/>
        </p:nvCxnSpPr>
        <p:spPr>
          <a:xfrm>
            <a:off x="5364088" y="2924944"/>
            <a:ext cx="600773" cy="217833"/>
          </a:xfrm>
          <a:prstGeom prst="curvedConnector2">
            <a:avLst/>
          </a:prstGeom>
          <a:ln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algn="tl" rotWithShape="0">
              <a:srgbClr val="000000">
                <a:alpha val="64000"/>
              </a:srgbClr>
            </a:outerShdw>
          </a:effec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8" name="47 Conector curvado"/>
          <p:cNvCxnSpPr/>
          <p:nvPr/>
        </p:nvCxnSpPr>
        <p:spPr>
          <a:xfrm rot="16200000" flipH="1">
            <a:off x="4608004" y="3897052"/>
            <a:ext cx="432048" cy="72008"/>
          </a:xfrm>
          <a:prstGeom prst="curvedConnector3">
            <a:avLst>
              <a:gd name="adj1" fmla="val 50000"/>
            </a:avLst>
          </a:prstGeom>
          <a:ln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algn="tl" rotWithShape="0">
              <a:srgbClr val="000000">
                <a:alpha val="64000"/>
              </a:srgbClr>
            </a:outerShdw>
          </a:effec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0" name="49 Conector curvado"/>
          <p:cNvCxnSpPr/>
          <p:nvPr/>
        </p:nvCxnSpPr>
        <p:spPr>
          <a:xfrm rot="10800000">
            <a:off x="3779912" y="3140968"/>
            <a:ext cx="432048" cy="144016"/>
          </a:xfrm>
          <a:prstGeom prst="curvedConnector3">
            <a:avLst>
              <a:gd name="adj1" fmla="val 50000"/>
            </a:avLst>
          </a:prstGeom>
          <a:ln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algn="tl" rotWithShape="0">
              <a:srgbClr val="000000">
                <a:alpha val="64000"/>
              </a:srgbClr>
            </a:outerShdw>
          </a:effec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4644008" y="1988840"/>
            <a:ext cx="936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CONCEPTO</a:t>
            </a:r>
            <a:endParaRPr lang="es-ES" sz="1000" b="1" dirty="0"/>
          </a:p>
        </p:txBody>
      </p:sp>
      <p:cxnSp>
        <p:nvCxnSpPr>
          <p:cNvPr id="104" name="103 Conector curvado"/>
          <p:cNvCxnSpPr>
            <a:stCxn id="148" idx="3"/>
          </p:cNvCxnSpPr>
          <p:nvPr/>
        </p:nvCxnSpPr>
        <p:spPr>
          <a:xfrm rot="5400000">
            <a:off x="3703536" y="4490588"/>
            <a:ext cx="454948" cy="1022276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16" name="115 Nube"/>
          <p:cNvSpPr/>
          <p:nvPr/>
        </p:nvSpPr>
        <p:spPr>
          <a:xfrm>
            <a:off x="4211960" y="2852936"/>
            <a:ext cx="1368152" cy="86409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450" name="10 CuadroTexto"/>
          <p:cNvSpPr txBox="1">
            <a:spLocks noChangeArrowheads="1"/>
          </p:cNvSpPr>
          <p:nvPr/>
        </p:nvSpPr>
        <p:spPr bwMode="auto">
          <a:xfrm>
            <a:off x="4067944" y="2924944"/>
            <a:ext cx="17358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bg1"/>
                </a:solidFill>
              </a:rPr>
              <a:t>GENERALIDADES </a:t>
            </a:r>
          </a:p>
          <a:p>
            <a:pPr algn="ctr"/>
            <a:r>
              <a:rPr lang="es-ES" sz="1200" b="1" dirty="0" smtClean="0">
                <a:solidFill>
                  <a:schemeClr val="bg1"/>
                </a:solidFill>
              </a:rPr>
              <a:t>DE LA </a:t>
            </a:r>
          </a:p>
          <a:p>
            <a:pPr algn="ctr"/>
            <a:r>
              <a:rPr lang="es-ES" sz="1200" b="1" dirty="0" smtClean="0">
                <a:solidFill>
                  <a:schemeClr val="bg1"/>
                </a:solidFill>
              </a:rPr>
              <a:t>FUSIÓN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146" name="145 Elipse"/>
          <p:cNvSpPr/>
          <p:nvPr/>
        </p:nvSpPr>
        <p:spPr>
          <a:xfrm>
            <a:off x="5796136" y="3068960"/>
            <a:ext cx="1152128" cy="50405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445" name="5 CuadroTexto"/>
          <p:cNvSpPr txBox="1">
            <a:spLocks noChangeArrowheads="1"/>
          </p:cNvSpPr>
          <p:nvPr/>
        </p:nvSpPr>
        <p:spPr bwMode="auto">
          <a:xfrm>
            <a:off x="5724128" y="3212976"/>
            <a:ext cx="12500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1000" b="1" dirty="0" smtClean="0">
                <a:solidFill>
                  <a:srgbClr val="FF0000"/>
                </a:solidFill>
              </a:rPr>
              <a:t>CLASIFICACIÓN</a:t>
            </a:r>
            <a:endParaRPr lang="es-ES" sz="1000" b="1" dirty="0">
              <a:solidFill>
                <a:srgbClr val="FF0000"/>
              </a:solidFill>
            </a:endParaRPr>
          </a:p>
        </p:txBody>
      </p:sp>
      <p:sp>
        <p:nvSpPr>
          <p:cNvPr id="148" name="147 Elipse"/>
          <p:cNvSpPr/>
          <p:nvPr/>
        </p:nvSpPr>
        <p:spPr>
          <a:xfrm>
            <a:off x="4283968" y="4221088"/>
            <a:ext cx="1080120" cy="648072"/>
          </a:xfrm>
          <a:prstGeom prst="ellipse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4" name="153 Elipse"/>
          <p:cNvSpPr/>
          <p:nvPr/>
        </p:nvSpPr>
        <p:spPr>
          <a:xfrm>
            <a:off x="2555776" y="2636912"/>
            <a:ext cx="1224136" cy="936104"/>
          </a:xfrm>
          <a:prstGeom prst="ellipse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446" name="6 CuadroTexto"/>
          <p:cNvSpPr txBox="1">
            <a:spLocks noChangeArrowheads="1"/>
          </p:cNvSpPr>
          <p:nvPr/>
        </p:nvSpPr>
        <p:spPr bwMode="auto">
          <a:xfrm>
            <a:off x="4427984" y="4293096"/>
            <a:ext cx="7920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CAUSAS  DE  FUSIÓN</a:t>
            </a:r>
            <a:endParaRPr lang="es-ES" sz="1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47" name="7 CuadroTexto"/>
          <p:cNvSpPr txBox="1">
            <a:spLocks noChangeArrowheads="1"/>
          </p:cNvSpPr>
          <p:nvPr/>
        </p:nvSpPr>
        <p:spPr bwMode="auto">
          <a:xfrm>
            <a:off x="2555776" y="2852936"/>
            <a:ext cx="12241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1000" b="1" dirty="0" smtClean="0">
                <a:solidFill>
                  <a:srgbClr val="CC3300"/>
                </a:solidFill>
              </a:rPr>
              <a:t>ASPECTO LEGAL DE </a:t>
            </a:r>
          </a:p>
          <a:p>
            <a:pPr algn="ctr"/>
            <a:r>
              <a:rPr lang="es-ES" sz="1000" b="1" dirty="0" smtClean="0">
                <a:solidFill>
                  <a:srgbClr val="CC3300"/>
                </a:solidFill>
              </a:rPr>
              <a:t>LA FUSIÓN</a:t>
            </a:r>
          </a:p>
        </p:txBody>
      </p:sp>
      <p:sp>
        <p:nvSpPr>
          <p:cNvPr id="162" name="161 Rectángulo redondeado"/>
          <p:cNvSpPr/>
          <p:nvPr/>
        </p:nvSpPr>
        <p:spPr>
          <a:xfrm>
            <a:off x="7020272" y="1556792"/>
            <a:ext cx="1224136" cy="43204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6" name="165 Rectángulo redondeado"/>
          <p:cNvSpPr/>
          <p:nvPr/>
        </p:nvSpPr>
        <p:spPr>
          <a:xfrm>
            <a:off x="7308304" y="3861048"/>
            <a:ext cx="1296144" cy="50405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7" name="176 Rectángulo redondeado"/>
          <p:cNvSpPr/>
          <p:nvPr/>
        </p:nvSpPr>
        <p:spPr>
          <a:xfrm>
            <a:off x="1547664" y="5085184"/>
            <a:ext cx="1872208" cy="64807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8" name="177 Rectángulo redondeado"/>
          <p:cNvSpPr/>
          <p:nvPr/>
        </p:nvSpPr>
        <p:spPr>
          <a:xfrm>
            <a:off x="4139952" y="5949280"/>
            <a:ext cx="1440160" cy="57606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6" name="95 CuadroTexto"/>
          <p:cNvSpPr txBox="1"/>
          <p:nvPr/>
        </p:nvSpPr>
        <p:spPr>
          <a:xfrm>
            <a:off x="7092280" y="1556792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Por Absorción</a:t>
            </a:r>
            <a:endParaRPr lang="es-ES" sz="1400" dirty="0"/>
          </a:p>
        </p:txBody>
      </p:sp>
      <p:sp>
        <p:nvSpPr>
          <p:cNvPr id="98" name="97 CuadroTexto"/>
          <p:cNvSpPr txBox="1"/>
          <p:nvPr/>
        </p:nvSpPr>
        <p:spPr>
          <a:xfrm>
            <a:off x="7308304" y="386104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Por integración</a:t>
            </a:r>
            <a:endParaRPr lang="es-ES" sz="1400" dirty="0"/>
          </a:p>
        </p:txBody>
      </p:sp>
      <p:sp>
        <p:nvSpPr>
          <p:cNvPr id="100" name="99 CuadroTexto"/>
          <p:cNvSpPr txBox="1"/>
          <p:nvPr/>
        </p:nvSpPr>
        <p:spPr>
          <a:xfrm>
            <a:off x="1547664" y="5085184"/>
            <a:ext cx="18722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Que aumenten los ingresos de las sociedades que se fusionan</a:t>
            </a:r>
            <a:endParaRPr lang="es-ES" sz="1100" dirty="0"/>
          </a:p>
        </p:txBody>
      </p:sp>
      <p:cxnSp>
        <p:nvCxnSpPr>
          <p:cNvPr id="176" name="175 Conector curvado"/>
          <p:cNvCxnSpPr/>
          <p:nvPr/>
        </p:nvCxnSpPr>
        <p:spPr>
          <a:xfrm rot="5400000" flipH="1" flipV="1">
            <a:off x="4968044" y="2672916"/>
            <a:ext cx="288032" cy="72008"/>
          </a:xfrm>
          <a:prstGeom prst="curvedConnector3">
            <a:avLst>
              <a:gd name="adj1" fmla="val 50000"/>
            </a:avLst>
          </a:prstGeom>
          <a:ln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algn="tl" rotWithShape="0">
              <a:srgbClr val="000000">
                <a:alpha val="64000"/>
              </a:srgbClr>
            </a:outerShdw>
          </a:effec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80" name="179 Rectángulo redondeado"/>
          <p:cNvSpPr/>
          <p:nvPr/>
        </p:nvSpPr>
        <p:spPr>
          <a:xfrm>
            <a:off x="2771800" y="476672"/>
            <a:ext cx="3240360" cy="72008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5" name="84 CuadroTexto"/>
          <p:cNvSpPr txBox="1"/>
          <p:nvPr/>
        </p:nvSpPr>
        <p:spPr>
          <a:xfrm>
            <a:off x="2915816" y="548680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/>
              <a:t>Unión jurídica de dos o más especies de sociedades mercantiles.</a:t>
            </a:r>
            <a:endParaRPr lang="es-ES" sz="1400" dirty="0"/>
          </a:p>
        </p:txBody>
      </p:sp>
      <p:cxnSp>
        <p:nvCxnSpPr>
          <p:cNvPr id="92" name="143 Conector curvado"/>
          <p:cNvCxnSpPr/>
          <p:nvPr/>
        </p:nvCxnSpPr>
        <p:spPr>
          <a:xfrm rot="16200000" flipV="1">
            <a:off x="4752023" y="1304764"/>
            <a:ext cx="504057" cy="43204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2" name="143 Conector curvado"/>
          <p:cNvCxnSpPr/>
          <p:nvPr/>
        </p:nvCxnSpPr>
        <p:spPr>
          <a:xfrm rot="5400000" flipH="1" flipV="1">
            <a:off x="6307593" y="2197464"/>
            <a:ext cx="993311" cy="72008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9" name="143 Conector curvado"/>
          <p:cNvCxnSpPr/>
          <p:nvPr/>
        </p:nvCxnSpPr>
        <p:spPr>
          <a:xfrm>
            <a:off x="6660232" y="3551788"/>
            <a:ext cx="648072" cy="597292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6" name="105 CuadroTexto"/>
          <p:cNvSpPr txBox="1"/>
          <p:nvPr/>
        </p:nvSpPr>
        <p:spPr>
          <a:xfrm>
            <a:off x="7452320" y="2060848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Cuando se unen jurídicamente, dos o más sociedades mercantiles, desapareciendo todas menos una, la cual absorbe a las demás.</a:t>
            </a:r>
            <a:endParaRPr lang="es-ES" sz="1200" dirty="0"/>
          </a:p>
        </p:txBody>
      </p:sp>
      <p:sp>
        <p:nvSpPr>
          <p:cNvPr id="107" name="106 CuadroTexto"/>
          <p:cNvSpPr txBox="1"/>
          <p:nvPr/>
        </p:nvSpPr>
        <p:spPr>
          <a:xfrm>
            <a:off x="7452320" y="4509120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Cuando se unen jurídicamente, dos o más sociedades mercantiles, desapareciendo todas ellas, las cuales integran una nueva.</a:t>
            </a:r>
            <a:endParaRPr lang="es-ES" sz="1200" dirty="0"/>
          </a:p>
        </p:txBody>
      </p:sp>
      <p:sp>
        <p:nvSpPr>
          <p:cNvPr id="109" name="108 CuadroTexto"/>
          <p:cNvSpPr txBox="1"/>
          <p:nvPr/>
        </p:nvSpPr>
        <p:spPr>
          <a:xfrm>
            <a:off x="1043608" y="191683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Celebrar asamblea Extraordinaria</a:t>
            </a:r>
            <a:endParaRPr lang="es-ES" sz="1200" dirty="0"/>
          </a:p>
        </p:txBody>
      </p:sp>
      <p:sp>
        <p:nvSpPr>
          <p:cNvPr id="110" name="109 CuadroTexto"/>
          <p:cNvSpPr txBox="1"/>
          <p:nvPr/>
        </p:nvSpPr>
        <p:spPr>
          <a:xfrm>
            <a:off x="1115616" y="234888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Levantar acta de fusión</a:t>
            </a:r>
            <a:endParaRPr lang="es-ES" sz="1200" dirty="0"/>
          </a:p>
        </p:txBody>
      </p:sp>
      <p:sp>
        <p:nvSpPr>
          <p:cNvPr id="111" name="110 CuadroTexto"/>
          <p:cNvSpPr txBox="1"/>
          <p:nvPr/>
        </p:nvSpPr>
        <p:spPr>
          <a:xfrm>
            <a:off x="1043608" y="2780928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Solicitar y obtener autorización de Secretaría de Economía</a:t>
            </a:r>
            <a:endParaRPr lang="es-ES" sz="1200" dirty="0"/>
          </a:p>
        </p:txBody>
      </p:sp>
      <p:sp>
        <p:nvSpPr>
          <p:cNvPr id="112" name="111 CuadroTexto"/>
          <p:cNvSpPr txBox="1"/>
          <p:nvPr/>
        </p:nvSpPr>
        <p:spPr>
          <a:xfrm>
            <a:off x="1043608" y="3573016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Protocolización del Acta de Fusión</a:t>
            </a:r>
            <a:endParaRPr lang="es-ES" sz="1200" dirty="0"/>
          </a:p>
        </p:txBody>
      </p:sp>
      <p:sp>
        <p:nvSpPr>
          <p:cNvPr id="113" name="112 CuadroTexto"/>
          <p:cNvSpPr txBox="1"/>
          <p:nvPr/>
        </p:nvSpPr>
        <p:spPr>
          <a:xfrm>
            <a:off x="1043608" y="4005064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Publicar el acta de fusión</a:t>
            </a:r>
            <a:endParaRPr lang="es-ES" sz="1200" dirty="0"/>
          </a:p>
        </p:txBody>
      </p:sp>
      <p:sp>
        <p:nvSpPr>
          <p:cNvPr id="114" name="113 CuadroTexto"/>
          <p:cNvSpPr txBox="1"/>
          <p:nvPr/>
        </p:nvSpPr>
        <p:spPr>
          <a:xfrm>
            <a:off x="1043608" y="4365104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Inscripción  del acta en el Registro Público de Comercio</a:t>
            </a:r>
            <a:endParaRPr lang="es-ES" sz="1200" dirty="0"/>
          </a:p>
        </p:txBody>
      </p:sp>
      <p:cxnSp>
        <p:nvCxnSpPr>
          <p:cNvPr id="117" name="116 Conector recto de flecha"/>
          <p:cNvCxnSpPr/>
          <p:nvPr/>
        </p:nvCxnSpPr>
        <p:spPr>
          <a:xfrm flipH="1" flipV="1">
            <a:off x="2339752" y="2276872"/>
            <a:ext cx="576064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119 Conector recto de flecha"/>
          <p:cNvCxnSpPr/>
          <p:nvPr/>
        </p:nvCxnSpPr>
        <p:spPr>
          <a:xfrm flipH="1">
            <a:off x="2267744" y="2996952"/>
            <a:ext cx="21602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122 Conector recto de flecha"/>
          <p:cNvCxnSpPr/>
          <p:nvPr/>
        </p:nvCxnSpPr>
        <p:spPr>
          <a:xfrm flipH="1">
            <a:off x="2339752" y="3501008"/>
            <a:ext cx="432048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124 Conector recto de flecha"/>
          <p:cNvCxnSpPr/>
          <p:nvPr/>
        </p:nvCxnSpPr>
        <p:spPr>
          <a:xfrm flipH="1">
            <a:off x="2339752" y="3573016"/>
            <a:ext cx="648072" cy="50405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126 Conector recto de flecha"/>
          <p:cNvCxnSpPr>
            <a:stCxn id="154" idx="4"/>
          </p:cNvCxnSpPr>
          <p:nvPr/>
        </p:nvCxnSpPr>
        <p:spPr>
          <a:xfrm flipH="1">
            <a:off x="2555776" y="3573016"/>
            <a:ext cx="612068" cy="93610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135 Rectángulo redondeado"/>
          <p:cNvSpPr/>
          <p:nvPr/>
        </p:nvSpPr>
        <p:spPr>
          <a:xfrm>
            <a:off x="2195736" y="6021288"/>
            <a:ext cx="1512168" cy="50405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7" name="136 Rectángulo redondeado"/>
          <p:cNvSpPr/>
          <p:nvPr/>
        </p:nvSpPr>
        <p:spPr>
          <a:xfrm>
            <a:off x="5868144" y="5589240"/>
            <a:ext cx="1584176" cy="64807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8" name="137 Rectángulo redondeado"/>
          <p:cNvSpPr/>
          <p:nvPr/>
        </p:nvSpPr>
        <p:spPr>
          <a:xfrm>
            <a:off x="5868144" y="4581128"/>
            <a:ext cx="1440160" cy="64807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40" name="139 CuadroTexto"/>
          <p:cNvSpPr txBox="1"/>
          <p:nvPr/>
        </p:nvSpPr>
        <p:spPr>
          <a:xfrm>
            <a:off x="2123728" y="6021288"/>
            <a:ext cx="16561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Disminuir los costos de producción</a:t>
            </a:r>
            <a:endParaRPr lang="es-ES" sz="1100" dirty="0"/>
          </a:p>
        </p:txBody>
      </p:sp>
      <p:sp>
        <p:nvSpPr>
          <p:cNvPr id="141" name="140 CuadroTexto"/>
          <p:cNvSpPr txBox="1"/>
          <p:nvPr/>
        </p:nvSpPr>
        <p:spPr>
          <a:xfrm>
            <a:off x="4139952" y="6021288"/>
            <a:ext cx="14401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Disminuir los costos de distribución</a:t>
            </a:r>
            <a:endParaRPr lang="es-ES" sz="1100" dirty="0"/>
          </a:p>
        </p:txBody>
      </p:sp>
      <p:sp>
        <p:nvSpPr>
          <p:cNvPr id="142" name="141 CuadroTexto"/>
          <p:cNvSpPr txBox="1"/>
          <p:nvPr/>
        </p:nvSpPr>
        <p:spPr>
          <a:xfrm>
            <a:off x="5940152" y="5589240"/>
            <a:ext cx="14401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Disminuir los  intereses de capitales ajenos</a:t>
            </a:r>
            <a:endParaRPr lang="es-ES" sz="1100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5940152" y="4581128"/>
            <a:ext cx="151216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Aumentar la productividad de la empresa.</a:t>
            </a:r>
            <a:endParaRPr lang="es-ES" sz="1100" dirty="0"/>
          </a:p>
        </p:txBody>
      </p:sp>
      <p:cxnSp>
        <p:nvCxnSpPr>
          <p:cNvPr id="149" name="103 Conector curvado"/>
          <p:cNvCxnSpPr/>
          <p:nvPr/>
        </p:nvCxnSpPr>
        <p:spPr>
          <a:xfrm rot="5400000">
            <a:off x="3491880" y="4941168"/>
            <a:ext cx="1152128" cy="100811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3" name="103 Conector curvado"/>
          <p:cNvCxnSpPr>
            <a:endCxn id="178" idx="0"/>
          </p:cNvCxnSpPr>
          <p:nvPr/>
        </p:nvCxnSpPr>
        <p:spPr>
          <a:xfrm rot="5400000">
            <a:off x="4355976" y="5445224"/>
            <a:ext cx="1008112" cy="127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0" name="103 Conector curvado"/>
          <p:cNvCxnSpPr/>
          <p:nvPr/>
        </p:nvCxnSpPr>
        <p:spPr>
          <a:xfrm rot="16200000" flipH="1">
            <a:off x="5082406" y="4875510"/>
            <a:ext cx="792088" cy="7793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3" name="103 Conector curvado"/>
          <p:cNvCxnSpPr/>
          <p:nvPr/>
        </p:nvCxnSpPr>
        <p:spPr>
          <a:xfrm>
            <a:off x="5292080" y="4725144"/>
            <a:ext cx="576064" cy="127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1475656" y="2060848"/>
            <a:ext cx="734481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rgbClr val="284E6A"/>
                </a:solidFill>
              </a:rPr>
              <a:t>Perdomo A. (2002). Contabilidad de Sociedades Mercantiles.  México. D.F., México: Thomson </a:t>
            </a:r>
            <a:r>
              <a:rPr lang="es-ES" sz="1600" dirty="0" smtClean="0">
                <a:solidFill>
                  <a:srgbClr val="284E6A"/>
                </a:solidFill>
              </a:rPr>
              <a:t>Learning</a:t>
            </a:r>
            <a:r>
              <a:rPr lang="es-ES" sz="1600" dirty="0" smtClean="0">
                <a:solidFill>
                  <a:srgbClr val="284E6A"/>
                </a:solidFill>
              </a:rPr>
              <a:t>. </a:t>
            </a:r>
          </a:p>
          <a:p>
            <a:endParaRPr lang="es-ES" sz="1200" dirty="0" smtClean="0">
              <a:solidFill>
                <a:srgbClr val="284E6A"/>
              </a:solidFill>
            </a:endParaRPr>
          </a:p>
          <a:p>
            <a:endParaRPr lang="es-ES" dirty="0" smtClean="0">
              <a:solidFill>
                <a:srgbClr val="284E6A"/>
              </a:solidFill>
            </a:endParaRPr>
          </a:p>
        </p:txBody>
      </p:sp>
      <p:sp>
        <p:nvSpPr>
          <p:cNvPr id="5" name="7 Título"/>
          <p:cNvSpPr>
            <a:spLocks noGrp="1"/>
          </p:cNvSpPr>
          <p:nvPr>
            <p:ph type="title"/>
          </p:nvPr>
        </p:nvSpPr>
        <p:spPr>
          <a:xfrm>
            <a:off x="1691680" y="188640"/>
            <a:ext cx="6995120" cy="1143000"/>
          </a:xfrm>
        </p:spPr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240</Words>
  <Application>Microsoft Office PowerPoint</Application>
  <PresentationFormat>Presentación en pantalla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Berlin Sans FB</vt:lpstr>
      <vt:lpstr>Calibri</vt:lpstr>
      <vt:lpstr>Tema de Office</vt:lpstr>
      <vt:lpstr>UNIVERSIDAD AUTÓNOMA DEL ESTADO DE HIDALGO</vt:lpstr>
      <vt:lpstr>Presentación de PowerPoint</vt:lpstr>
      <vt:lpstr>Tema: Características generales de la Fusión de Sociedades Mercantiles </vt:lpstr>
      <vt:lpstr>Presentación de PowerPoint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JHP</cp:lastModifiedBy>
  <cp:revision>58</cp:revision>
  <dcterms:created xsi:type="dcterms:W3CDTF">2014-12-12T16:57:31Z</dcterms:created>
  <dcterms:modified xsi:type="dcterms:W3CDTF">2016-09-28T17:52:42Z</dcterms:modified>
</cp:coreProperties>
</file>