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85" r:id="rId2"/>
    <p:sldId id="286" r:id="rId3"/>
    <p:sldId id="287" r:id="rId4"/>
    <p:sldId id="288" r:id="rId5"/>
    <p:sldId id="29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0605" autoAdjust="0"/>
  </p:normalViewPr>
  <p:slideViewPr>
    <p:cSldViewPr>
      <p:cViewPr varScale="1">
        <p:scale>
          <a:sx n="78" d="100"/>
          <a:sy n="78" d="100"/>
        </p:scale>
        <p:origin x="10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996FA-99E0-4428-BBFA-440A0807E646}" type="datetimeFigureOut">
              <a:rPr lang="es-MX" smtClean="0"/>
              <a:t>04/04/2017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08D8B-593B-4F36-8EE8-4A4406A42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30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04/04/2017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619672" y="1628800"/>
            <a:ext cx="7128792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 ACADÉMICA: Español II  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TEMA: </a:t>
            </a:r>
            <a:r>
              <a:rPr lang="es-MX" sz="3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Rasgos de la lectura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PROFESOR: L. C. C. Nyxé O. Durán Espinosa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PERIODO: enero -</a:t>
            </a:r>
            <a:r>
              <a:rPr kumimoji="0" lang="es-MX" sz="31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685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MX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Rasgos de la lectura</a:t>
            </a:r>
            <a:r>
              <a:rPr lang="es-MX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Resumen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 el lenguaje oral, específicamente a través de la lectura en voz alta para producir impresiones con fines estéticos y evitar errores comunes </a:t>
            </a:r>
            <a:b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</a:t>
            </a:r>
            <a: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oral language, specifically through reading aloud to produce impressions for aesthetic purposes and avoid common mistakes</a:t>
            </a:r>
            <a: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MX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s-MX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526841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Keywords</a:t>
            </a:r>
            <a:r>
              <a:rPr lang="es-MX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cualidades, voz, defectos, </a:t>
            </a:r>
            <a:r>
              <a:rPr lang="es-MX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lectura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51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03548" y="404664"/>
            <a:ext cx="8612348" cy="5677172"/>
            <a:chOff x="503548" y="404664"/>
            <a:chExt cx="8612348" cy="5677172"/>
          </a:xfrm>
        </p:grpSpPr>
        <p:sp>
          <p:nvSpPr>
            <p:cNvPr id="14" name="CuadroTexto 13"/>
            <p:cNvSpPr txBox="1"/>
            <p:nvPr/>
          </p:nvSpPr>
          <p:spPr>
            <a:xfrm>
              <a:off x="683568" y="404664"/>
              <a:ext cx="7920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Pregunta detonadora</a:t>
              </a:r>
              <a:endParaRPr lang="es-MX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03548" y="1590109"/>
              <a:ext cx="828092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¿Cómo puedo mejorar mi </a:t>
              </a:r>
              <a:r>
                <a:rPr lang="es-MX" sz="4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lectura en voz alta</a:t>
              </a:r>
              <a:r>
                <a:rPr lang="es-MX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s-MX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96" y="3133346"/>
              <a:ext cx="2628292" cy="294849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671" y="3262487"/>
              <a:ext cx="3359225" cy="2819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78207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88" y="1882547"/>
            <a:ext cx="2519928" cy="20505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23226"/>
          <a:stretch/>
        </p:blipFill>
        <p:spPr>
          <a:xfrm>
            <a:off x="7001389" y="203104"/>
            <a:ext cx="1052776" cy="1032148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 rot="20153987">
            <a:off x="5405221" y="1711300"/>
            <a:ext cx="1152128" cy="624036"/>
          </a:xfrm>
          <a:prstGeom prst="right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6588224" y="1235252"/>
            <a:ext cx="199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Volumen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Intensidad</a:t>
            </a:r>
            <a:endParaRPr lang="es-MX" sz="20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5849261" y="2893625"/>
            <a:ext cx="1152128" cy="624036"/>
          </a:xfrm>
          <a:prstGeom prst="right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/>
          <p:cNvSpPr txBox="1"/>
          <p:nvPr/>
        </p:nvSpPr>
        <p:spPr>
          <a:xfrm>
            <a:off x="6994989" y="3161796"/>
            <a:ext cx="199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Dicción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Pronunciación</a:t>
            </a:r>
            <a:endParaRPr lang="es-MX" sz="20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3" b="33463"/>
          <a:stretch/>
        </p:blipFill>
        <p:spPr>
          <a:xfrm>
            <a:off x="6876256" y="2386133"/>
            <a:ext cx="1959429" cy="648072"/>
          </a:xfrm>
          <a:prstGeom prst="rect">
            <a:avLst/>
          </a:prstGeom>
        </p:spPr>
      </p:pic>
      <p:sp>
        <p:nvSpPr>
          <p:cNvPr id="18" name="Flecha derecha 17"/>
          <p:cNvSpPr/>
          <p:nvPr/>
        </p:nvSpPr>
        <p:spPr>
          <a:xfrm rot="2888939">
            <a:off x="5139923" y="3955487"/>
            <a:ext cx="1152128" cy="624036"/>
          </a:xfrm>
          <a:prstGeom prst="right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/>
          <p:cNvSpPr txBox="1"/>
          <p:nvPr/>
        </p:nvSpPr>
        <p:spPr>
          <a:xfrm>
            <a:off x="5832213" y="5080042"/>
            <a:ext cx="2340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Entonación</a:t>
            </a:r>
          </a:p>
          <a:p>
            <a:pPr algn="ctr"/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Ascenso y descenso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73" y="4109020"/>
            <a:ext cx="1157066" cy="1157066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 rot="5400000">
            <a:off x="3025146" y="4279563"/>
            <a:ext cx="1152128" cy="624036"/>
          </a:xfrm>
          <a:prstGeom prst="right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2693741" y="5219435"/>
            <a:ext cx="2340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Fluidez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Velocidad</a:t>
            </a:r>
            <a:endParaRPr lang="es-MX" sz="20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Flecha derecha 21"/>
          <p:cNvSpPr/>
          <p:nvPr/>
        </p:nvSpPr>
        <p:spPr>
          <a:xfrm rot="8939375">
            <a:off x="1992827" y="3585614"/>
            <a:ext cx="1152128" cy="624036"/>
          </a:xfrm>
          <a:prstGeom prst="right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/>
          <p:cNvSpPr txBox="1"/>
          <p:nvPr/>
        </p:nvSpPr>
        <p:spPr>
          <a:xfrm>
            <a:off x="261686" y="4864255"/>
            <a:ext cx="2340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Modulación</a:t>
            </a:r>
          </a:p>
          <a:p>
            <a:pPr algn="ctr"/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Dominar la voz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98" y="4096409"/>
            <a:ext cx="1595848" cy="11696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6" y="3681668"/>
            <a:ext cx="1202822" cy="1182587"/>
          </a:xfrm>
          <a:prstGeom prst="rect">
            <a:avLst/>
          </a:prstGeom>
        </p:spPr>
      </p:pic>
      <p:sp>
        <p:nvSpPr>
          <p:cNvPr id="25" name="Flecha derecha 24"/>
          <p:cNvSpPr/>
          <p:nvPr/>
        </p:nvSpPr>
        <p:spPr>
          <a:xfrm rot="16200000">
            <a:off x="3123102" y="1352429"/>
            <a:ext cx="1152128" cy="624036"/>
          </a:xfrm>
          <a:prstGeom prst="right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105416" y="2584317"/>
            <a:ext cx="2340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Puntuación</a:t>
            </a:r>
          </a:p>
          <a:p>
            <a:pPr algn="ctr"/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Respeto de signos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Flecha derecha 27"/>
          <p:cNvSpPr/>
          <p:nvPr/>
        </p:nvSpPr>
        <p:spPr>
          <a:xfrm rot="10800000">
            <a:off x="1920796" y="2023319"/>
            <a:ext cx="1152128" cy="624036"/>
          </a:xfrm>
          <a:prstGeom prst="rightArrow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3077568" y="116898"/>
            <a:ext cx="2755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Inteligibilidad</a:t>
            </a:r>
          </a:p>
          <a:p>
            <a:pPr algn="ctr"/>
            <a:r>
              <a:rPr lang="es-MX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 la comprensión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72" y="-161436"/>
            <a:ext cx="1253423" cy="19675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5" y="1762995"/>
            <a:ext cx="986823" cy="9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028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556568" y="404664"/>
            <a:ext cx="8191896" cy="3460452"/>
            <a:chOff x="683568" y="404664"/>
            <a:chExt cx="8191896" cy="3460452"/>
          </a:xfrm>
        </p:grpSpPr>
        <p:sp>
          <p:nvSpPr>
            <p:cNvPr id="14" name="CuadroTexto 13"/>
            <p:cNvSpPr txBox="1"/>
            <p:nvPr/>
          </p:nvSpPr>
          <p:spPr>
            <a:xfrm>
              <a:off x="683568" y="404664"/>
              <a:ext cx="7920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Bibliografía</a:t>
              </a:r>
              <a:endParaRPr lang="es-MX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971600" y="1556792"/>
              <a:ext cx="790386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Paredes, E. (2002). Prontuario de lingüística, </a:t>
              </a: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redacción, comunicación oral y nociones de </a:t>
              </a: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literatura. México: </a:t>
              </a:r>
              <a:r>
                <a:rPr lang="es-MX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Limusa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endPara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Valenzuela, A. (2005). Español y redacción 1.  </a:t>
              </a:r>
            </a:p>
            <a:p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México: </a:t>
              </a:r>
              <a:r>
                <a:rPr lang="es-MX" sz="2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Limusa</a:t>
              </a:r>
              <a:r>
                <a:rPr lang="es-MX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5656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1158</TotalTime>
  <Words>111</Words>
  <Application>Microsoft Office PowerPoint</Application>
  <PresentationFormat>Presentación en pantalla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PLANTILLA-BACHILLERATO aceptada</vt:lpstr>
      <vt:lpstr>Presentación de PowerPoint</vt:lpstr>
      <vt:lpstr>1.2 Rasgos de la lectura Resumen Utilizar el lenguaje oral, específicamente a través de la lectura en voz alta para producir impresiones con fines estéticos y evitar errores comunes  Abstract Use oral language, specifically through reading aloud to produce impressions for aesthetic purposes and avoid common mistakes   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Heidi Zamora</dc:creator>
  <cp:lastModifiedBy>Abel</cp:lastModifiedBy>
  <cp:revision>117</cp:revision>
  <dcterms:created xsi:type="dcterms:W3CDTF">2014-06-01T21:01:51Z</dcterms:created>
  <dcterms:modified xsi:type="dcterms:W3CDTF">2017-04-04T21:31:18Z</dcterms:modified>
</cp:coreProperties>
</file>