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9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2086" autoAdjust="0"/>
  </p:normalViewPr>
  <p:slideViewPr>
    <p:cSldViewPr>
      <p:cViewPr varScale="1">
        <p:scale>
          <a:sx n="107" d="100"/>
          <a:sy n="107" d="100"/>
        </p:scale>
        <p:origin x="173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Tabaco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Ingeniería 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Industrial  </a:t>
            </a: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Lic. </a:t>
            </a:r>
            <a:r>
              <a:rPr lang="es-MX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Marybeth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Alejandra Téllez Rodríguez </a:t>
            </a: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79512" y="2713030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solidFill>
                  <a:srgbClr val="C00000"/>
                </a:solidFill>
              </a:rPr>
              <a:t>Tabaco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Abrir llave 5"/>
          <p:cNvSpPr/>
          <p:nvPr/>
        </p:nvSpPr>
        <p:spPr>
          <a:xfrm>
            <a:off x="1385900" y="332656"/>
            <a:ext cx="179512" cy="5256585"/>
          </a:xfrm>
          <a:prstGeom prst="leftBrac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adroTexto 6"/>
          <p:cNvSpPr txBox="1"/>
          <p:nvPr/>
        </p:nvSpPr>
        <p:spPr>
          <a:xfrm>
            <a:off x="1319397" y="2618380"/>
            <a:ext cx="1764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Efectos  inmediatos al consumo </a:t>
            </a:r>
            <a:endParaRPr lang="en-US" dirty="0"/>
          </a:p>
        </p:txBody>
      </p:sp>
      <p:sp>
        <p:nvSpPr>
          <p:cNvPr id="8" name="Marcador de contenido 7"/>
          <p:cNvSpPr txBox="1">
            <a:spLocks noGrp="1"/>
          </p:cNvSpPr>
          <p:nvPr>
            <p:ph idx="1"/>
          </p:nvPr>
        </p:nvSpPr>
        <p:spPr>
          <a:xfrm>
            <a:off x="1489389" y="517815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s-MX" sz="1800" dirty="0"/>
              <a:t>Clasificación </a:t>
            </a:r>
            <a:endParaRPr lang="en-US" sz="1800" dirty="0"/>
          </a:p>
        </p:txBody>
      </p:sp>
      <p:sp>
        <p:nvSpPr>
          <p:cNvPr id="9" name="Abrir llave 8"/>
          <p:cNvSpPr/>
          <p:nvPr/>
        </p:nvSpPr>
        <p:spPr>
          <a:xfrm>
            <a:off x="2791917" y="94622"/>
            <a:ext cx="468052" cy="1215718"/>
          </a:xfrm>
          <a:prstGeom prst="leftBrac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adroTexto 9"/>
          <p:cNvSpPr txBox="1"/>
          <p:nvPr/>
        </p:nvSpPr>
        <p:spPr>
          <a:xfrm>
            <a:off x="3259969" y="189167"/>
            <a:ext cx="3744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Efectos en el Sistema Nervioso Central </a:t>
            </a:r>
            <a:endParaRPr lang="en-US" sz="14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259968" y="543664"/>
            <a:ext cx="861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Origen</a:t>
            </a:r>
            <a:r>
              <a:rPr lang="es-MX" dirty="0"/>
              <a:t> </a:t>
            </a:r>
            <a:endParaRPr lang="en-US" dirty="0"/>
          </a:p>
        </p:txBody>
      </p:sp>
      <p:sp>
        <p:nvSpPr>
          <p:cNvPr id="12" name="CuadroTexto 11"/>
          <p:cNvSpPr txBox="1"/>
          <p:nvPr/>
        </p:nvSpPr>
        <p:spPr>
          <a:xfrm>
            <a:off x="3259970" y="900113"/>
            <a:ext cx="2597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Normatividad</a:t>
            </a:r>
            <a:r>
              <a:rPr lang="es-MX" dirty="0"/>
              <a:t> </a:t>
            </a:r>
            <a:endParaRPr lang="en-US" dirty="0"/>
          </a:p>
        </p:txBody>
      </p:sp>
      <p:sp>
        <p:nvSpPr>
          <p:cNvPr id="13" name="CuadroTexto 12"/>
          <p:cNvSpPr txBox="1"/>
          <p:nvPr/>
        </p:nvSpPr>
        <p:spPr>
          <a:xfrm>
            <a:off x="6470009" y="133460"/>
            <a:ext cx="1506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Estimulante</a:t>
            </a:r>
            <a:r>
              <a:rPr lang="es-MX" dirty="0"/>
              <a:t> </a:t>
            </a:r>
            <a:endParaRPr lang="en-US" dirty="0"/>
          </a:p>
        </p:txBody>
      </p:sp>
      <p:sp>
        <p:nvSpPr>
          <p:cNvPr id="14" name="CuadroTexto 13"/>
          <p:cNvSpPr txBox="1"/>
          <p:nvPr/>
        </p:nvSpPr>
        <p:spPr>
          <a:xfrm>
            <a:off x="4647696" y="924200"/>
            <a:ext cx="854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Legal </a:t>
            </a:r>
            <a:endParaRPr lang="en-US" sz="1400" dirty="0"/>
          </a:p>
        </p:txBody>
      </p:sp>
      <p:sp>
        <p:nvSpPr>
          <p:cNvPr id="15" name="CuadroTexto 14"/>
          <p:cNvSpPr txBox="1"/>
          <p:nvPr/>
        </p:nvSpPr>
        <p:spPr>
          <a:xfrm>
            <a:off x="4184180" y="543664"/>
            <a:ext cx="2028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Natural</a:t>
            </a:r>
            <a:r>
              <a:rPr lang="es-MX" dirty="0"/>
              <a:t>/ </a:t>
            </a:r>
            <a:r>
              <a:rPr lang="es-MX" sz="1400" dirty="0" err="1"/>
              <a:t>Semisintético</a:t>
            </a:r>
            <a:endParaRPr lang="en-US" dirty="0"/>
          </a:p>
        </p:txBody>
      </p:sp>
      <p:sp>
        <p:nvSpPr>
          <p:cNvPr id="16" name="CuadroTexto 15"/>
          <p:cNvSpPr txBox="1"/>
          <p:nvPr/>
        </p:nvSpPr>
        <p:spPr>
          <a:xfrm>
            <a:off x="1532446" y="1447645"/>
            <a:ext cx="13668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Contenido</a:t>
            </a:r>
          </a:p>
          <a:p>
            <a:pPr algn="ctr"/>
            <a:r>
              <a:rPr lang="es-MX" dirty="0"/>
              <a:t>de un cigarrillo  </a:t>
            </a:r>
            <a:endParaRPr lang="en-US" dirty="0"/>
          </a:p>
        </p:txBody>
      </p:sp>
      <p:sp>
        <p:nvSpPr>
          <p:cNvPr id="17" name="Abrir llave 16"/>
          <p:cNvSpPr/>
          <p:nvPr/>
        </p:nvSpPr>
        <p:spPr>
          <a:xfrm>
            <a:off x="2769297" y="1454802"/>
            <a:ext cx="473517" cy="978360"/>
          </a:xfrm>
          <a:prstGeom prst="leftBrac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uadroTexto 18"/>
          <p:cNvSpPr txBox="1"/>
          <p:nvPr/>
        </p:nvSpPr>
        <p:spPr>
          <a:xfrm>
            <a:off x="3294094" y="1530464"/>
            <a:ext cx="3851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Nicotina (principal sustancia adictiva)</a:t>
            </a:r>
            <a:endParaRPr lang="en-US" sz="1400" dirty="0"/>
          </a:p>
        </p:txBody>
      </p:sp>
      <p:sp>
        <p:nvSpPr>
          <p:cNvPr id="20" name="CuadroTexto 19"/>
          <p:cNvSpPr txBox="1"/>
          <p:nvPr/>
        </p:nvSpPr>
        <p:spPr>
          <a:xfrm>
            <a:off x="3300303" y="1840921"/>
            <a:ext cx="54680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/>
              <a:t>Más de 4,000 productos tóxicos entre ellos: alquitranes, arsénico,  acetona, monóxido de carbono, etcétera.   </a:t>
            </a:r>
          </a:p>
        </p:txBody>
      </p:sp>
      <p:sp>
        <p:nvSpPr>
          <p:cNvPr id="21" name="Abrir llave 20"/>
          <p:cNvSpPr/>
          <p:nvPr/>
        </p:nvSpPr>
        <p:spPr>
          <a:xfrm>
            <a:off x="6202031" y="168853"/>
            <a:ext cx="289162" cy="295900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brir llave 21"/>
          <p:cNvSpPr/>
          <p:nvPr/>
        </p:nvSpPr>
        <p:spPr>
          <a:xfrm>
            <a:off x="3923928" y="639126"/>
            <a:ext cx="282327" cy="197586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brir llave 22"/>
          <p:cNvSpPr/>
          <p:nvPr/>
        </p:nvSpPr>
        <p:spPr>
          <a:xfrm>
            <a:off x="4427984" y="908720"/>
            <a:ext cx="219712" cy="293859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brir llave 23"/>
          <p:cNvSpPr/>
          <p:nvPr/>
        </p:nvSpPr>
        <p:spPr>
          <a:xfrm>
            <a:off x="2791917" y="2611399"/>
            <a:ext cx="433951" cy="998110"/>
          </a:xfrm>
          <a:prstGeom prst="leftBrac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uadroTexto 25"/>
          <p:cNvSpPr txBox="1"/>
          <p:nvPr/>
        </p:nvSpPr>
        <p:spPr>
          <a:xfrm>
            <a:off x="3144371" y="2713030"/>
            <a:ext cx="55083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/>
              <a:t>Sensación de alerta,  relajación y alivio temporal del estrés/ tensiones, falsa percepción de menor cansancio y mayor concentración, </a:t>
            </a:r>
            <a:r>
              <a:rPr lang="es-ES" sz="1400" dirty="0"/>
              <a:t>eleva los niveles de glucosa en la sangre y la presión arterial.  </a:t>
            </a:r>
            <a:endParaRPr lang="es-MX" sz="1400" dirty="0"/>
          </a:p>
        </p:txBody>
      </p:sp>
      <p:sp>
        <p:nvSpPr>
          <p:cNvPr id="2" name="CuadroTexto 1"/>
          <p:cNvSpPr txBox="1"/>
          <p:nvPr/>
        </p:nvSpPr>
        <p:spPr>
          <a:xfrm>
            <a:off x="1407312" y="3861337"/>
            <a:ext cx="1676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Consecuencias a </a:t>
            </a:r>
            <a:r>
              <a:rPr lang="es-MX" sz="1600" dirty="0"/>
              <a:t>corto</a:t>
            </a:r>
            <a:r>
              <a:rPr lang="es-MX" dirty="0"/>
              <a:t> plazo </a:t>
            </a:r>
            <a:endParaRPr lang="en-US" dirty="0"/>
          </a:p>
        </p:txBody>
      </p:sp>
      <p:sp>
        <p:nvSpPr>
          <p:cNvPr id="3" name="Abrir llave 2"/>
          <p:cNvSpPr/>
          <p:nvPr/>
        </p:nvSpPr>
        <p:spPr>
          <a:xfrm>
            <a:off x="2921554" y="3757365"/>
            <a:ext cx="304314" cy="854276"/>
          </a:xfrm>
          <a:prstGeom prst="leftBrac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/>
          <p:cNvSpPr txBox="1"/>
          <p:nvPr/>
        </p:nvSpPr>
        <p:spPr>
          <a:xfrm>
            <a:off x="3157223" y="3809824"/>
            <a:ext cx="54954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Aliento desagradable, dedos y dientes manchados, mal olor en cabello, piel y ropa, baja resistencia física por falta de oxigeno, dolor de cabeza, falta de sensibilidad en papilas gustativas.</a:t>
            </a:r>
            <a:endParaRPr lang="en-US" sz="1400" dirty="0"/>
          </a:p>
        </p:txBody>
      </p:sp>
      <p:sp>
        <p:nvSpPr>
          <p:cNvPr id="25" name="CuadroTexto 24"/>
          <p:cNvSpPr txBox="1"/>
          <p:nvPr/>
        </p:nvSpPr>
        <p:spPr>
          <a:xfrm>
            <a:off x="1532446" y="4899994"/>
            <a:ext cx="1513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/>
              <a:t>Consecuencias</a:t>
            </a:r>
            <a:r>
              <a:rPr lang="es-MX" dirty="0"/>
              <a:t> a largo plazo </a:t>
            </a:r>
            <a:endParaRPr lang="en-US" dirty="0"/>
          </a:p>
        </p:txBody>
      </p:sp>
      <p:sp>
        <p:nvSpPr>
          <p:cNvPr id="27" name="Abrir llave 26"/>
          <p:cNvSpPr/>
          <p:nvPr/>
        </p:nvSpPr>
        <p:spPr>
          <a:xfrm>
            <a:off x="3001557" y="4715613"/>
            <a:ext cx="258410" cy="980715"/>
          </a:xfrm>
          <a:prstGeom prst="leftBrac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CuadroTexto 27"/>
          <p:cNvSpPr txBox="1"/>
          <p:nvPr/>
        </p:nvSpPr>
        <p:spPr>
          <a:xfrm>
            <a:off x="3148516" y="4836638"/>
            <a:ext cx="57715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/>
              <a:t>Enfermedades respiratorias y cardiacas, </a:t>
            </a:r>
            <a:r>
              <a:rPr lang="es-ES" sz="1400" dirty="0"/>
              <a:t>envejecimiento prematuro, úlceras estomacales, osteoporosis, insomnio, cáncer de pulmón boca, garganta, esófago, vejiga, páncreas, estomago, riñón, útero y mamas, entre otras.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3794" y="1278228"/>
            <a:ext cx="8229600" cy="1143000"/>
          </a:xfrm>
        </p:spPr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73794" y="2489252"/>
            <a:ext cx="8229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MX" sz="2000" dirty="0" err="1"/>
              <a:t>Becoña</a:t>
            </a:r>
            <a:r>
              <a:rPr lang="es-MX" sz="2000" dirty="0"/>
              <a:t>, E. y Cortés, T. (2010). </a:t>
            </a:r>
            <a:r>
              <a:rPr lang="es-MX" sz="2000" i="1" dirty="0"/>
              <a:t>Manual de Adicciones para psicólogos especialistas en psicología clínica en formación. </a:t>
            </a:r>
            <a:r>
              <a:rPr lang="es-MX" sz="2000" dirty="0" err="1"/>
              <a:t>Socidrogalcohol</a:t>
            </a:r>
            <a:r>
              <a:rPr lang="es-MX" sz="2000" dirty="0"/>
              <a:t>.</a:t>
            </a:r>
          </a:p>
          <a:p>
            <a:pPr lvl="0" algn="just"/>
            <a:endParaRPr lang="es-MX" sz="2000" dirty="0"/>
          </a:p>
          <a:p>
            <a:pPr lvl="0" algn="just"/>
            <a:r>
              <a:rPr lang="es-MX" sz="2000" dirty="0"/>
              <a:t>Consejo Nacional contra las Adicciones (CONADIC). </a:t>
            </a:r>
            <a:r>
              <a:rPr lang="es-MX" sz="2000" i="1" dirty="0"/>
              <a:t>Prevención de las adicciones y promoción de conductas saludables para una nueva vida. Guía para el promotor de “Nueva Vida”. </a:t>
            </a:r>
            <a:endParaRPr lang="en-US" sz="2000" dirty="0"/>
          </a:p>
          <a:p>
            <a:pPr algn="just"/>
            <a:r>
              <a:rPr lang="es-MX" sz="2000" dirty="0"/>
              <a:t> </a:t>
            </a:r>
          </a:p>
          <a:p>
            <a:pPr algn="just"/>
            <a:r>
              <a:rPr lang="es-MX" sz="2000" dirty="0"/>
              <a:t>Ruíz, R. &amp; Ibarra, C. (2014). ¿Drogas? ¡Mejor infórmate! México: Centros de Integración Juvenil</a:t>
            </a:r>
            <a:endParaRPr lang="en-US" sz="2000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r>
              <a:rPr lang="es-MX" dirty="0"/>
              <a:t> </a:t>
            </a:r>
            <a:endParaRPr lang="en-US" dirty="0"/>
          </a:p>
          <a:p>
            <a:r>
              <a:rPr lang="es-MX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10903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245</Words>
  <Application>Microsoft Office PowerPoint</Application>
  <PresentationFormat>Presentación en pantalla (4:3)</PresentationFormat>
  <Paragraphs>35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Tabaco</vt:lpstr>
      <vt:lpstr>Presentación de PowerPoint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Cuenta Microsoft</cp:lastModifiedBy>
  <cp:revision>82</cp:revision>
  <dcterms:created xsi:type="dcterms:W3CDTF">2012-12-04T21:22:09Z</dcterms:created>
  <dcterms:modified xsi:type="dcterms:W3CDTF">2017-03-15T17:09:46Z</dcterms:modified>
  <cp:contentStatus/>
</cp:coreProperties>
</file>