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66" d="100"/>
          <a:sy n="66" d="100"/>
        </p:scale>
        <p:origin x="-2970" y="-9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0C983-B691-49EF-A93C-5F4337DDFEF6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37E88-05AE-4B55-90AB-17855BB425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59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b="1" dirty="0" smtClean="0"/>
              <a:t>Cuenta Pública</a:t>
            </a:r>
            <a:endParaRPr lang="es-MX" sz="3600" b="1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Materia: Contabilidad Gubernamental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Profesor(a):Mtra. María de Lourdes Farías Toto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Cuenta Pública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3650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A través de este mapa conceptual se describe un tema importante dentro de la contabilidad  Gubernamental como lo son las características  que conforman </a:t>
            </a:r>
            <a:r>
              <a:rPr lang="es-MX" sz="3600" i="1" dirty="0" smtClean="0">
                <a:latin typeface="Arial" pitchFamily="34" charset="0"/>
                <a:cs typeface="Arial" pitchFamily="34" charset="0"/>
              </a:rPr>
              <a:t>la Cuenta Pública.</a:t>
            </a:r>
          </a:p>
          <a:p>
            <a:pPr marL="0" indent="0" algn="just">
              <a:buNone/>
            </a:pPr>
            <a:endParaRPr lang="es-MX" sz="3600" b="1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Through this conceptual map describes an important topic within the Governmental Accounting as are the characteristics that make the public account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Cuenta pública, características de la cuenta pública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603602" y="972677"/>
            <a:ext cx="1371728" cy="461665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ropósito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15230" y="1477854"/>
            <a:ext cx="1748472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972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Dar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conocer  los resultados de su Gestión Financiera, respecto del 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ejercicio presupuestal del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año anterior al de su </a:t>
            </a:r>
          </a:p>
          <a:p>
            <a:pPr marL="10972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presentación. </a:t>
            </a:r>
          </a:p>
          <a:p>
            <a:pPr marL="10972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214262" y="939240"/>
            <a:ext cx="1255367" cy="646331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¿Qué la integra?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4 Marcador de contenido"/>
          <p:cNvSpPr txBox="1">
            <a:spLocks/>
          </p:cNvSpPr>
          <p:nvPr/>
        </p:nvSpPr>
        <p:spPr>
          <a:xfrm>
            <a:off x="3214262" y="1669101"/>
            <a:ext cx="1364108" cy="212542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1.Información contable,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2.Presupuestaria, 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3.Programática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757308" y="916691"/>
            <a:ext cx="1440160" cy="643448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¿Quién la formula?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60919" y="1805946"/>
            <a:ext cx="756084" cy="56299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Federal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926513" y="1803534"/>
            <a:ext cx="681230" cy="544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Estatal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651604" y="1781227"/>
            <a:ext cx="892551" cy="544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Municipal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704099" y="2505383"/>
            <a:ext cx="1268136" cy="115997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Sría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De Hacienda Y Crédito Público 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972235" y="2505383"/>
            <a:ext cx="1175854" cy="115997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Secretaría de finanzas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236745" y="2505382"/>
            <a:ext cx="861253" cy="115997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Tesorería municipal 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4624919" y="954686"/>
            <a:ext cx="836086" cy="554729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Requisito 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488242" y="3906650"/>
            <a:ext cx="2729606" cy="175432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Deberá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 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publicada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para consulta de la población en general y 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deberá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estar disponibles en sus 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páginas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internet.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8" name="17 Conector angular"/>
          <p:cNvCxnSpPr/>
          <p:nvPr/>
        </p:nvCxnSpPr>
        <p:spPr>
          <a:xfrm rot="5400000">
            <a:off x="2128421" y="-1019321"/>
            <a:ext cx="278647" cy="370268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19" name="18 Conector recto de flecha"/>
          <p:cNvCxnSpPr>
            <a:endCxn id="4" idx="0"/>
          </p:cNvCxnSpPr>
          <p:nvPr/>
        </p:nvCxnSpPr>
        <p:spPr>
          <a:xfrm>
            <a:off x="2289466" y="833354"/>
            <a:ext cx="0" cy="139323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0" name="19 Conector recto de flecha"/>
          <p:cNvCxnSpPr/>
          <p:nvPr/>
        </p:nvCxnSpPr>
        <p:spPr>
          <a:xfrm>
            <a:off x="3618245" y="832020"/>
            <a:ext cx="0" cy="13056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1" name="20 Conector angular"/>
          <p:cNvCxnSpPr>
            <a:endCxn id="37" idx="0"/>
          </p:cNvCxnSpPr>
          <p:nvPr/>
        </p:nvCxnSpPr>
        <p:spPr>
          <a:xfrm>
            <a:off x="4119084" y="832020"/>
            <a:ext cx="4350801" cy="169343"/>
          </a:xfrm>
          <a:prstGeom prst="bentConnector2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2" name="21 Conector recto de flecha"/>
          <p:cNvCxnSpPr>
            <a:endCxn id="16" idx="0"/>
          </p:cNvCxnSpPr>
          <p:nvPr/>
        </p:nvCxnSpPr>
        <p:spPr>
          <a:xfrm>
            <a:off x="5042962" y="815363"/>
            <a:ext cx="0" cy="139323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3" name="22 Conector recto de flecha"/>
          <p:cNvCxnSpPr>
            <a:endCxn id="9" idx="0"/>
          </p:cNvCxnSpPr>
          <p:nvPr/>
        </p:nvCxnSpPr>
        <p:spPr>
          <a:xfrm>
            <a:off x="6477388" y="777368"/>
            <a:ext cx="0" cy="139323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4" name="23 Conector recto de flecha"/>
          <p:cNvCxnSpPr/>
          <p:nvPr/>
        </p:nvCxnSpPr>
        <p:spPr>
          <a:xfrm>
            <a:off x="395536" y="1330324"/>
            <a:ext cx="0" cy="22766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5" name="24 Conector recto de flecha"/>
          <p:cNvCxnSpPr>
            <a:endCxn id="6" idx="0"/>
          </p:cNvCxnSpPr>
          <p:nvPr/>
        </p:nvCxnSpPr>
        <p:spPr>
          <a:xfrm>
            <a:off x="2289466" y="1336110"/>
            <a:ext cx="0" cy="14174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6" name="25 Conector recto de flecha"/>
          <p:cNvCxnSpPr>
            <a:endCxn id="8" idx="0"/>
          </p:cNvCxnSpPr>
          <p:nvPr/>
        </p:nvCxnSpPr>
        <p:spPr>
          <a:xfrm>
            <a:off x="3896316" y="1477854"/>
            <a:ext cx="0" cy="19124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7" name="26 Conector angular"/>
          <p:cNvCxnSpPr/>
          <p:nvPr/>
        </p:nvCxnSpPr>
        <p:spPr>
          <a:xfrm rot="5400000">
            <a:off x="3517810" y="2633181"/>
            <a:ext cx="2380580" cy="166362"/>
          </a:xfrm>
          <a:prstGeom prst="bentConnector3">
            <a:avLst>
              <a:gd name="adj1" fmla="val 33538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8" name="27 Conector angular"/>
          <p:cNvCxnSpPr>
            <a:stCxn id="9" idx="2"/>
            <a:endCxn id="10" idx="0"/>
          </p:cNvCxnSpPr>
          <p:nvPr/>
        </p:nvCxnSpPr>
        <p:spPr>
          <a:xfrm rot="5400000">
            <a:off x="5835272" y="1163829"/>
            <a:ext cx="245807" cy="1038427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29" name="28 Conector angular"/>
          <p:cNvCxnSpPr>
            <a:stCxn id="11" idx="0"/>
            <a:endCxn id="12" idx="0"/>
          </p:cNvCxnSpPr>
          <p:nvPr/>
        </p:nvCxnSpPr>
        <p:spPr>
          <a:xfrm rot="5400000" flipH="1" flipV="1">
            <a:off x="6671351" y="1377005"/>
            <a:ext cx="22307" cy="830752"/>
          </a:xfrm>
          <a:prstGeom prst="bentConnector3">
            <a:avLst>
              <a:gd name="adj1" fmla="val 494141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30" name="29 Conector recto de flecha"/>
          <p:cNvCxnSpPr>
            <a:stCxn id="10" idx="2"/>
            <a:endCxn id="13" idx="0"/>
          </p:cNvCxnSpPr>
          <p:nvPr/>
        </p:nvCxnSpPr>
        <p:spPr>
          <a:xfrm flipH="1">
            <a:off x="5338167" y="2368936"/>
            <a:ext cx="100794" cy="13644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31" name="30 Conector angular"/>
          <p:cNvCxnSpPr>
            <a:stCxn id="11" idx="2"/>
            <a:endCxn id="14" idx="0"/>
          </p:cNvCxnSpPr>
          <p:nvPr/>
        </p:nvCxnSpPr>
        <p:spPr>
          <a:xfrm rot="16200000" flipH="1">
            <a:off x="6335021" y="2280241"/>
            <a:ext cx="157249" cy="293034"/>
          </a:xfrm>
          <a:prstGeom prst="bentConnector3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32" name="31 Conector angular"/>
          <p:cNvCxnSpPr>
            <a:stCxn id="12" idx="2"/>
            <a:endCxn id="15" idx="0"/>
          </p:cNvCxnSpPr>
          <p:nvPr/>
        </p:nvCxnSpPr>
        <p:spPr>
          <a:xfrm rot="16200000" flipH="1">
            <a:off x="7292849" y="2130858"/>
            <a:ext cx="179555" cy="569492"/>
          </a:xfrm>
          <a:prstGeom prst="bentConnector3">
            <a:avLst/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cxnSp>
        <p:nvCxnSpPr>
          <p:cNvPr id="33" name="32 Conector angular"/>
          <p:cNvCxnSpPr/>
          <p:nvPr/>
        </p:nvCxnSpPr>
        <p:spPr>
          <a:xfrm rot="16200000" flipH="1">
            <a:off x="7489976" y="2788696"/>
            <a:ext cx="1686848" cy="28433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34" name="33 CuadroTexto"/>
          <p:cNvSpPr txBox="1"/>
          <p:nvPr/>
        </p:nvSpPr>
        <p:spPr>
          <a:xfrm>
            <a:off x="3087510" y="323364"/>
            <a:ext cx="2232248" cy="369332"/>
          </a:xfrm>
          <a:prstGeom prst="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CUENTA PÚBLICA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24734" y="1001363"/>
            <a:ext cx="1368152" cy="358981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Concepto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56310" y="1640632"/>
            <a:ext cx="1326417" cy="34163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972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ocumento </a:t>
            </a:r>
            <a:r>
              <a:rPr kumimoji="0" lang="es-MX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 presentan los 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entes públicos de manera consolidada a la Cámara de Diputados 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7877727" y="1001363"/>
            <a:ext cx="1184315" cy="1113250"/>
          </a:xfrm>
          <a:prstGeom prst="round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Fecha de presentación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7692188" y="3774288"/>
            <a:ext cx="1402195" cy="9233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9728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30 de abril de cada año. </a:t>
            </a: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39552" y="3332155"/>
            <a:ext cx="750658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</a:pPr>
            <a:r>
              <a:rPr lang="es-ES" sz="2400" dirty="0" smtClean="0">
                <a:latin typeface="Calibri"/>
                <a:ea typeface="Calibri"/>
                <a:cs typeface="Times New Roman"/>
              </a:rPr>
              <a:t>2.- Gobernación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. (s.f.). </a:t>
            </a:r>
            <a:r>
              <a:rPr lang="es-ES" sz="2400" i="1" dirty="0">
                <a:latin typeface="Calibri"/>
                <a:ea typeface="Calibri"/>
                <a:cs typeface="Times New Roman"/>
              </a:rPr>
              <a:t>Sistema de Información Legislativa.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 Recuperado el </a:t>
            </a:r>
            <a:r>
              <a:rPr lang="es-ES" sz="2400" dirty="0" smtClean="0">
                <a:latin typeface="Calibri"/>
                <a:ea typeface="Calibri"/>
                <a:cs typeface="Times New Roman"/>
              </a:rPr>
              <a:t>20 de 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septiembre de 2016, de http://sil.gobernacion.gob.mx/Glosario/definicionpop.php?ID=59</a:t>
            </a:r>
            <a:endParaRPr lang="es-MX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92442" y="1340768"/>
            <a:ext cx="720080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</a:pPr>
            <a:r>
              <a:rPr lang="es-ES" dirty="0" smtClean="0">
                <a:latin typeface="Calibri"/>
                <a:ea typeface="Calibri"/>
                <a:cs typeface="Times New Roman"/>
              </a:rPr>
              <a:t>1.- </a:t>
            </a:r>
            <a:r>
              <a:rPr lang="es-ES" sz="2400" dirty="0" smtClean="0">
                <a:latin typeface="Calibri"/>
                <a:ea typeface="Calibri"/>
                <a:cs typeface="Times New Roman"/>
              </a:rPr>
              <a:t>CONAC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. (s.f.). </a:t>
            </a:r>
            <a:r>
              <a:rPr lang="es-ES" sz="2400" i="1" dirty="0">
                <a:latin typeface="Calibri"/>
                <a:ea typeface="Calibri"/>
                <a:cs typeface="Times New Roman"/>
              </a:rPr>
              <a:t>Ley de Contabilidad Gubernamental.</a:t>
            </a:r>
            <a:r>
              <a:rPr lang="es-ES" sz="2400" dirty="0">
                <a:latin typeface="Calibri"/>
                <a:ea typeface="Calibri"/>
                <a:cs typeface="Times New Roman"/>
              </a:rPr>
              <a:t> Recuperado el 23 de Septiembre de 2016, de http://www.conac.gob.mx/es/CONAC/Normatividad_Vigente</a:t>
            </a:r>
            <a:endParaRPr lang="es-MX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240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Cuenta Pública</vt:lpstr>
      <vt:lpstr>Cuenta Pública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43</cp:revision>
  <dcterms:created xsi:type="dcterms:W3CDTF">2012-12-04T21:22:09Z</dcterms:created>
  <dcterms:modified xsi:type="dcterms:W3CDTF">2016-10-14T22:28:39Z</dcterms:modified>
</cp:coreProperties>
</file>