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6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86" autoAdjust="0"/>
  </p:normalViewPr>
  <p:slideViewPr>
    <p:cSldViewPr>
      <p:cViewPr>
        <p:scale>
          <a:sx n="66" d="100"/>
          <a:sy n="66" d="100"/>
        </p:scale>
        <p:origin x="-2970" y="-9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0C983-B691-49EF-A93C-5F4337DDFEF6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37E88-05AE-4B55-90AB-17855BB425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5599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MX" sz="3600" b="1" dirty="0" smtClean="0"/>
              <a:t>Cuenta Pública</a:t>
            </a:r>
            <a:endParaRPr lang="es-MX" sz="3600" b="1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Licenciatura en contaduría</a:t>
            </a: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Materia: Contabilidad Gubernamental 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Profesor(a):Mtra. María de Lourdes Farías Toto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Período: Julio- Diciembre/2016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es-MX" sz="3200" b="1" dirty="0" smtClean="0"/>
              <a:t>Cuenta Pública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3650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s-MX" b="1" dirty="0">
                <a:latin typeface="Arial" pitchFamily="34" charset="0"/>
                <a:cs typeface="Arial" pitchFamily="34" charset="0"/>
              </a:rPr>
              <a:t>Resumen</a:t>
            </a:r>
          </a:p>
          <a:p>
            <a:pPr algn="just"/>
            <a:r>
              <a:rPr lang="es-MX" sz="3600" dirty="0" smtClean="0">
                <a:latin typeface="Arial" pitchFamily="34" charset="0"/>
                <a:cs typeface="Arial" pitchFamily="34" charset="0"/>
              </a:rPr>
              <a:t>A través de este mapa conceptual se describe un tema importante dentro de la contabilidad  Gubernamental como lo son las características  que conforman </a:t>
            </a:r>
            <a:r>
              <a:rPr lang="es-MX" sz="3600" i="1" dirty="0" smtClean="0">
                <a:latin typeface="Arial" pitchFamily="34" charset="0"/>
                <a:cs typeface="Arial" pitchFamily="34" charset="0"/>
              </a:rPr>
              <a:t>la Cuenta Pública.</a:t>
            </a:r>
          </a:p>
          <a:p>
            <a:pPr marL="0" indent="0" algn="just">
              <a:buNone/>
            </a:pPr>
            <a:endParaRPr lang="es-MX" sz="3600" b="1" i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sz="3600" b="1" dirty="0" err="1" smtClean="0">
                <a:latin typeface="Arial" pitchFamily="34" charset="0"/>
                <a:cs typeface="Arial" pitchFamily="34" charset="0"/>
              </a:rPr>
              <a:t>Abstract</a:t>
            </a:r>
            <a:endParaRPr lang="es-MX" sz="36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Through this conceptual map describes an important topic within the Governmental Accounting as are the characteristics that make the public account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endParaRPr lang="es-MX" sz="36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3600" b="1" dirty="0" err="1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sz="3600" b="1" dirty="0" smtClean="0">
                <a:latin typeface="Arial" pitchFamily="34" charset="0"/>
                <a:cs typeface="Arial" pitchFamily="34" charset="0"/>
              </a:rPr>
              <a:t>: Cuenta pública, características de la cuenta pública</a:t>
            </a:r>
            <a:endParaRPr lang="es-MX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1603602" y="972677"/>
            <a:ext cx="1371728" cy="461665"/>
          </a:xfrm>
          <a:prstGeom prst="roundRect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</a:t>
            </a:r>
            <a:r>
              <a:rPr kumimoji="0" lang="es-MX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ropósito</a:t>
            </a: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415230" y="1477854"/>
            <a:ext cx="1748472" cy="34163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09728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Dar </a:t>
            </a: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 conocer  los resultados de su Gestión Financiera, respecto del </a:t>
            </a:r>
            <a:r>
              <a:rPr kumimoji="0" lang="es-MX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ejercicio presupuestal del </a:t>
            </a: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año anterior al de su </a:t>
            </a:r>
          </a:p>
          <a:p>
            <a:pPr marL="109728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presentación. </a:t>
            </a:r>
          </a:p>
          <a:p>
            <a:pPr marL="109728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3214262" y="939240"/>
            <a:ext cx="1255367" cy="646331"/>
          </a:xfrm>
          <a:prstGeom prst="roundRect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¿Qué la integra?</a:t>
            </a: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4 Marcador de contenido"/>
          <p:cNvSpPr txBox="1">
            <a:spLocks/>
          </p:cNvSpPr>
          <p:nvPr/>
        </p:nvSpPr>
        <p:spPr>
          <a:xfrm>
            <a:off x="3214262" y="1669101"/>
            <a:ext cx="1364108" cy="212542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1.Información contable,</a:t>
            </a: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2.Presupuestaria, </a:t>
            </a: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3.Programática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MX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5757308" y="916691"/>
            <a:ext cx="1440160" cy="643448"/>
          </a:xfrm>
          <a:prstGeom prst="roundRect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¿Quién la formula?</a:t>
            </a: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060919" y="1805946"/>
            <a:ext cx="756084" cy="56299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Federal </a:t>
            </a: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926513" y="1803534"/>
            <a:ext cx="681230" cy="5446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Estatal </a:t>
            </a: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6651604" y="1781227"/>
            <a:ext cx="892551" cy="5446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Municipal </a:t>
            </a: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704099" y="2505383"/>
            <a:ext cx="1268136" cy="1159971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Sría</a:t>
            </a:r>
            <a:r>
              <a:rPr kumimoji="0" lang="es-MX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De Hacienda Y Crédito Público  </a:t>
            </a: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5972235" y="2505383"/>
            <a:ext cx="1175854" cy="1159971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Secretaría de finanzas </a:t>
            </a: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7236745" y="2505382"/>
            <a:ext cx="861253" cy="1159971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Tesorería municipal  </a:t>
            </a: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4624919" y="954686"/>
            <a:ext cx="836086" cy="554729"/>
          </a:xfrm>
          <a:prstGeom prst="roundRect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Requisito  </a:t>
            </a: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4488242" y="3906650"/>
            <a:ext cx="2729606" cy="175432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Deberá </a:t>
            </a: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 </a:t>
            </a:r>
            <a:r>
              <a:rPr kumimoji="0" lang="es-MX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publicada </a:t>
            </a: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para consulta de la población en general y </a:t>
            </a:r>
            <a:r>
              <a:rPr kumimoji="0" lang="es-MX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deberá </a:t>
            </a: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estar disponibles en sus </a:t>
            </a:r>
            <a:r>
              <a:rPr kumimoji="0" lang="es-MX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páginas </a:t>
            </a: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 </a:t>
            </a:r>
            <a:r>
              <a:rPr kumimoji="0" lang="es-MX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internet.</a:t>
            </a: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8" name="17 Conector angular"/>
          <p:cNvCxnSpPr/>
          <p:nvPr/>
        </p:nvCxnSpPr>
        <p:spPr>
          <a:xfrm rot="5400000">
            <a:off x="2128421" y="-1019321"/>
            <a:ext cx="278647" cy="3702681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cxnSp>
        <p:nvCxnSpPr>
          <p:cNvPr id="19" name="18 Conector recto de flecha"/>
          <p:cNvCxnSpPr>
            <a:endCxn id="4" idx="0"/>
          </p:cNvCxnSpPr>
          <p:nvPr/>
        </p:nvCxnSpPr>
        <p:spPr>
          <a:xfrm>
            <a:off x="2289466" y="833354"/>
            <a:ext cx="0" cy="139323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cxnSp>
        <p:nvCxnSpPr>
          <p:cNvPr id="20" name="19 Conector recto de flecha"/>
          <p:cNvCxnSpPr/>
          <p:nvPr/>
        </p:nvCxnSpPr>
        <p:spPr>
          <a:xfrm>
            <a:off x="3618245" y="832020"/>
            <a:ext cx="0" cy="130564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cxnSp>
        <p:nvCxnSpPr>
          <p:cNvPr id="21" name="20 Conector angular"/>
          <p:cNvCxnSpPr>
            <a:endCxn id="37" idx="0"/>
          </p:cNvCxnSpPr>
          <p:nvPr/>
        </p:nvCxnSpPr>
        <p:spPr>
          <a:xfrm>
            <a:off x="4119084" y="832020"/>
            <a:ext cx="4350801" cy="169343"/>
          </a:xfrm>
          <a:prstGeom prst="bentConnector2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cxnSp>
        <p:nvCxnSpPr>
          <p:cNvPr id="22" name="21 Conector recto de flecha"/>
          <p:cNvCxnSpPr>
            <a:endCxn id="16" idx="0"/>
          </p:cNvCxnSpPr>
          <p:nvPr/>
        </p:nvCxnSpPr>
        <p:spPr>
          <a:xfrm>
            <a:off x="5042962" y="815363"/>
            <a:ext cx="0" cy="139323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cxnSp>
        <p:nvCxnSpPr>
          <p:cNvPr id="23" name="22 Conector recto de flecha"/>
          <p:cNvCxnSpPr>
            <a:endCxn id="9" idx="0"/>
          </p:cNvCxnSpPr>
          <p:nvPr/>
        </p:nvCxnSpPr>
        <p:spPr>
          <a:xfrm>
            <a:off x="6477388" y="777368"/>
            <a:ext cx="0" cy="139323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cxnSp>
        <p:nvCxnSpPr>
          <p:cNvPr id="24" name="23 Conector recto de flecha"/>
          <p:cNvCxnSpPr/>
          <p:nvPr/>
        </p:nvCxnSpPr>
        <p:spPr>
          <a:xfrm>
            <a:off x="395536" y="1330324"/>
            <a:ext cx="0" cy="227664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cxnSp>
        <p:nvCxnSpPr>
          <p:cNvPr id="25" name="24 Conector recto de flecha"/>
          <p:cNvCxnSpPr>
            <a:endCxn id="6" idx="0"/>
          </p:cNvCxnSpPr>
          <p:nvPr/>
        </p:nvCxnSpPr>
        <p:spPr>
          <a:xfrm>
            <a:off x="2289466" y="1336110"/>
            <a:ext cx="0" cy="141744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cxnSp>
        <p:nvCxnSpPr>
          <p:cNvPr id="26" name="25 Conector recto de flecha"/>
          <p:cNvCxnSpPr>
            <a:endCxn id="8" idx="0"/>
          </p:cNvCxnSpPr>
          <p:nvPr/>
        </p:nvCxnSpPr>
        <p:spPr>
          <a:xfrm>
            <a:off x="3896316" y="1477854"/>
            <a:ext cx="0" cy="191247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cxnSp>
        <p:nvCxnSpPr>
          <p:cNvPr id="27" name="26 Conector angular"/>
          <p:cNvCxnSpPr/>
          <p:nvPr/>
        </p:nvCxnSpPr>
        <p:spPr>
          <a:xfrm rot="5400000">
            <a:off x="3517810" y="2633181"/>
            <a:ext cx="2380580" cy="166362"/>
          </a:xfrm>
          <a:prstGeom prst="bentConnector3">
            <a:avLst>
              <a:gd name="adj1" fmla="val 33538"/>
            </a:avLst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cxnSp>
        <p:nvCxnSpPr>
          <p:cNvPr id="28" name="27 Conector angular"/>
          <p:cNvCxnSpPr>
            <a:stCxn id="9" idx="2"/>
            <a:endCxn id="10" idx="0"/>
          </p:cNvCxnSpPr>
          <p:nvPr/>
        </p:nvCxnSpPr>
        <p:spPr>
          <a:xfrm rot="5400000">
            <a:off x="5835272" y="1163829"/>
            <a:ext cx="245807" cy="1038427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cxnSp>
        <p:nvCxnSpPr>
          <p:cNvPr id="29" name="28 Conector angular"/>
          <p:cNvCxnSpPr>
            <a:stCxn id="11" idx="0"/>
            <a:endCxn id="12" idx="0"/>
          </p:cNvCxnSpPr>
          <p:nvPr/>
        </p:nvCxnSpPr>
        <p:spPr>
          <a:xfrm rot="5400000" flipH="1" flipV="1">
            <a:off x="6671351" y="1377005"/>
            <a:ext cx="22307" cy="830752"/>
          </a:xfrm>
          <a:prstGeom prst="bentConnector3">
            <a:avLst>
              <a:gd name="adj1" fmla="val 494141"/>
            </a:avLst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cxnSp>
        <p:nvCxnSpPr>
          <p:cNvPr id="30" name="29 Conector recto de flecha"/>
          <p:cNvCxnSpPr>
            <a:stCxn id="10" idx="2"/>
            <a:endCxn id="13" idx="0"/>
          </p:cNvCxnSpPr>
          <p:nvPr/>
        </p:nvCxnSpPr>
        <p:spPr>
          <a:xfrm flipH="1">
            <a:off x="5338167" y="2368936"/>
            <a:ext cx="100794" cy="136447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cxnSp>
        <p:nvCxnSpPr>
          <p:cNvPr id="31" name="30 Conector angular"/>
          <p:cNvCxnSpPr>
            <a:stCxn id="11" idx="2"/>
            <a:endCxn id="14" idx="0"/>
          </p:cNvCxnSpPr>
          <p:nvPr/>
        </p:nvCxnSpPr>
        <p:spPr>
          <a:xfrm rot="16200000" flipH="1">
            <a:off x="6335021" y="2280241"/>
            <a:ext cx="157249" cy="293034"/>
          </a:xfrm>
          <a:prstGeom prst="bentConnector3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cxnSp>
        <p:nvCxnSpPr>
          <p:cNvPr id="32" name="31 Conector angular"/>
          <p:cNvCxnSpPr>
            <a:stCxn id="12" idx="2"/>
            <a:endCxn id="15" idx="0"/>
          </p:cNvCxnSpPr>
          <p:nvPr/>
        </p:nvCxnSpPr>
        <p:spPr>
          <a:xfrm rot="16200000" flipH="1">
            <a:off x="7292849" y="2130858"/>
            <a:ext cx="179555" cy="569492"/>
          </a:xfrm>
          <a:prstGeom prst="bentConnector3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cxnSp>
        <p:nvCxnSpPr>
          <p:cNvPr id="33" name="32 Conector angular"/>
          <p:cNvCxnSpPr/>
          <p:nvPr/>
        </p:nvCxnSpPr>
        <p:spPr>
          <a:xfrm rot="16200000" flipH="1">
            <a:off x="7489976" y="2788696"/>
            <a:ext cx="1686848" cy="284336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sp>
        <p:nvSpPr>
          <p:cNvPr id="34" name="33 CuadroTexto"/>
          <p:cNvSpPr txBox="1"/>
          <p:nvPr/>
        </p:nvSpPr>
        <p:spPr>
          <a:xfrm>
            <a:off x="3087510" y="323364"/>
            <a:ext cx="2232248" cy="369332"/>
          </a:xfrm>
          <a:prstGeom prst="rect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CUENTA PÚBLICA</a:t>
            </a: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" name="34 Rectángulo redondeado"/>
          <p:cNvSpPr/>
          <p:nvPr/>
        </p:nvSpPr>
        <p:spPr>
          <a:xfrm>
            <a:off x="24734" y="1001363"/>
            <a:ext cx="1368152" cy="358981"/>
          </a:xfrm>
          <a:prstGeom prst="roundRect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Concepto </a:t>
            </a: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56310" y="1640632"/>
            <a:ext cx="1326417" cy="34163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09728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</a:t>
            </a:r>
            <a:r>
              <a:rPr kumimoji="0" lang="es-MX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ocumento </a:t>
            </a: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que presentan los </a:t>
            </a:r>
            <a:r>
              <a:rPr kumimoji="0" lang="es-MX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entes públicos de manera consolidada a la Cámara de Diputados  </a:t>
            </a: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7" name="36 Rectángulo redondeado"/>
          <p:cNvSpPr/>
          <p:nvPr/>
        </p:nvSpPr>
        <p:spPr>
          <a:xfrm>
            <a:off x="7877727" y="1001363"/>
            <a:ext cx="1184315" cy="1113250"/>
          </a:xfrm>
          <a:prstGeom prst="roundRect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Fecha de presentación </a:t>
            </a: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7692188" y="3774288"/>
            <a:ext cx="1402195" cy="92333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09728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30 de abril de cada año. </a:t>
            </a: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39552" y="3332155"/>
            <a:ext cx="7506580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5000"/>
              </a:lnSpc>
              <a:spcAft>
                <a:spcPts val="1000"/>
              </a:spcAft>
            </a:pPr>
            <a:r>
              <a:rPr lang="es-ES" sz="2400" dirty="0" smtClean="0">
                <a:latin typeface="Calibri"/>
                <a:ea typeface="Calibri"/>
                <a:cs typeface="Times New Roman"/>
              </a:rPr>
              <a:t>2.- Gobernación</a:t>
            </a:r>
            <a:r>
              <a:rPr lang="es-ES" sz="2400" dirty="0">
                <a:latin typeface="Calibri"/>
                <a:ea typeface="Calibri"/>
                <a:cs typeface="Times New Roman"/>
              </a:rPr>
              <a:t>. (s.f.). </a:t>
            </a:r>
            <a:r>
              <a:rPr lang="es-ES" sz="2400" i="1" dirty="0">
                <a:latin typeface="Calibri"/>
                <a:ea typeface="Calibri"/>
                <a:cs typeface="Times New Roman"/>
              </a:rPr>
              <a:t>Sistema de Información Legislativa.</a:t>
            </a:r>
            <a:r>
              <a:rPr lang="es-ES" sz="2400" dirty="0">
                <a:latin typeface="Calibri"/>
                <a:ea typeface="Calibri"/>
                <a:cs typeface="Times New Roman"/>
              </a:rPr>
              <a:t> Recuperado el </a:t>
            </a:r>
            <a:r>
              <a:rPr lang="es-ES" sz="2400" dirty="0" smtClean="0">
                <a:latin typeface="Calibri"/>
                <a:ea typeface="Calibri"/>
                <a:cs typeface="Times New Roman"/>
              </a:rPr>
              <a:t>20 de </a:t>
            </a:r>
            <a:r>
              <a:rPr lang="es-ES" sz="2400" dirty="0">
                <a:latin typeface="Calibri"/>
                <a:ea typeface="Calibri"/>
                <a:cs typeface="Times New Roman"/>
              </a:rPr>
              <a:t>septiembre de 2016, de http://sil.gobernacion.gob.mx/Glosario/definicionpop.php?ID=59</a:t>
            </a:r>
            <a:endParaRPr lang="es-MX" sz="2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92442" y="1340768"/>
            <a:ext cx="7200800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5000"/>
              </a:lnSpc>
              <a:spcAft>
                <a:spcPts val="1000"/>
              </a:spcAft>
            </a:pPr>
            <a:r>
              <a:rPr lang="es-ES" dirty="0" smtClean="0">
                <a:latin typeface="Calibri"/>
                <a:ea typeface="Calibri"/>
                <a:cs typeface="Times New Roman"/>
              </a:rPr>
              <a:t>1.- </a:t>
            </a:r>
            <a:r>
              <a:rPr lang="es-ES" sz="2400" dirty="0" smtClean="0">
                <a:latin typeface="Calibri"/>
                <a:ea typeface="Calibri"/>
                <a:cs typeface="Times New Roman"/>
              </a:rPr>
              <a:t>CONAC</a:t>
            </a:r>
            <a:r>
              <a:rPr lang="es-ES" sz="2400" dirty="0">
                <a:latin typeface="Calibri"/>
                <a:ea typeface="Calibri"/>
                <a:cs typeface="Times New Roman"/>
              </a:rPr>
              <a:t>. (s.f.). </a:t>
            </a:r>
            <a:r>
              <a:rPr lang="es-ES" sz="2400" i="1" dirty="0">
                <a:latin typeface="Calibri"/>
                <a:ea typeface="Calibri"/>
                <a:cs typeface="Times New Roman"/>
              </a:rPr>
              <a:t>Ley de Contabilidad Gubernamental.</a:t>
            </a:r>
            <a:r>
              <a:rPr lang="es-ES" sz="2400" dirty="0">
                <a:latin typeface="Calibri"/>
                <a:ea typeface="Calibri"/>
                <a:cs typeface="Times New Roman"/>
              </a:rPr>
              <a:t> Recuperado el 23 de Septiembre de 2016, de http://www.conac.gob.mx/es/CONAC/Normatividad_Vigente</a:t>
            </a:r>
            <a:endParaRPr lang="es-MX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240</Words>
  <Application>Microsoft Office PowerPoint</Application>
  <PresentationFormat>Presentación en pantalla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Tema de Office</vt:lpstr>
      <vt:lpstr>1_Tema de Office</vt:lpstr>
      <vt:lpstr>Cuenta Pública</vt:lpstr>
      <vt:lpstr>Cuenta Pública</vt:lpstr>
      <vt:lpstr>Presentación de PowerPoint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COORDINACIÓN LC</cp:lastModifiedBy>
  <cp:revision>43</cp:revision>
  <dcterms:created xsi:type="dcterms:W3CDTF">2012-12-04T21:22:09Z</dcterms:created>
  <dcterms:modified xsi:type="dcterms:W3CDTF">2016-10-14T22:28:39Z</dcterms:modified>
</cp:coreProperties>
</file>