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64" d="100"/>
          <a:sy n="64" d="100"/>
        </p:scale>
        <p:origin x="-3030" y="-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13/10/2016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2060848"/>
            <a:ext cx="8856984" cy="1470025"/>
          </a:xfrm>
        </p:spPr>
        <p:txBody>
          <a:bodyPr/>
          <a:lstStyle/>
          <a:p>
            <a:r>
              <a:rPr lang="es-MX" dirty="0" smtClean="0"/>
              <a:t>Norma internacional de auditoría 320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Miguel Mendoza Méndez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julio-diciembre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051720" y="2060848"/>
            <a:ext cx="689281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IMPORTANCIA RELATIVA O MATERIALIDAD EN LA PLANIFICACION  Y EJECUCION DE AUDITORIA</a:t>
            </a:r>
            <a:endParaRPr lang="es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107504" y="2060848"/>
            <a:ext cx="108012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NIA-320</a:t>
            </a:r>
            <a:endParaRPr lang="es-ES" dirty="0"/>
          </a:p>
        </p:txBody>
      </p:sp>
      <p:cxnSp>
        <p:nvCxnSpPr>
          <p:cNvPr id="9" name="8 Conector recto de flecha"/>
          <p:cNvCxnSpPr>
            <a:stCxn id="7" idx="3"/>
            <a:endCxn id="6" idx="1"/>
          </p:cNvCxnSpPr>
          <p:nvPr/>
        </p:nvCxnSpPr>
        <p:spPr>
          <a:xfrm>
            <a:off x="1187624" y="234888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 redondeado"/>
          <p:cNvSpPr/>
          <p:nvPr/>
        </p:nvSpPr>
        <p:spPr>
          <a:xfrm>
            <a:off x="395536" y="2924944"/>
            <a:ext cx="12241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ALCANCE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017899" y="1764105"/>
            <a:ext cx="6892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Aplica a las  auditorias </a:t>
            </a:r>
            <a:r>
              <a:rPr lang="es-ES" sz="1400" dirty="0"/>
              <a:t> </a:t>
            </a:r>
            <a:r>
              <a:rPr lang="es-ES" sz="1400" dirty="0" smtClean="0"/>
              <a:t>de estados financieros efectuadas a partir de 15 diciembre de 2009.</a:t>
            </a:r>
          </a:p>
          <a:p>
            <a:endParaRPr lang="es-ES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179512" y="3922531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Responsabilidad de auditor </a:t>
            </a:r>
            <a:endParaRPr lang="es-ES" sz="1400" dirty="0"/>
          </a:p>
        </p:txBody>
      </p:sp>
      <p:cxnSp>
        <p:nvCxnSpPr>
          <p:cNvPr id="15" name="14 Conector recto de flecha"/>
          <p:cNvCxnSpPr>
            <a:stCxn id="11" idx="2"/>
            <a:endCxn id="13" idx="0"/>
          </p:cNvCxnSpPr>
          <p:nvPr/>
        </p:nvCxnSpPr>
        <p:spPr>
          <a:xfrm>
            <a:off x="1007604" y="3429000"/>
            <a:ext cx="0" cy="4935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647564" y="34290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es</a:t>
            </a:r>
            <a:endParaRPr lang="es-ES" sz="14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179512" y="5013176"/>
            <a:ext cx="165618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El concepto de importancia relativa en la fase previa y desarrollo de la auditoria.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68480" y="4601996"/>
            <a:ext cx="689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Aplicar</a:t>
            </a:r>
            <a:endParaRPr lang="es-ES" sz="1400" dirty="0"/>
          </a:p>
        </p:txBody>
      </p:sp>
      <p:cxnSp>
        <p:nvCxnSpPr>
          <p:cNvPr id="21" name="20 Conector recto de flecha"/>
          <p:cNvCxnSpPr>
            <a:stCxn id="13" idx="2"/>
            <a:endCxn id="18" idx="0"/>
          </p:cNvCxnSpPr>
          <p:nvPr/>
        </p:nvCxnSpPr>
        <p:spPr>
          <a:xfrm>
            <a:off x="1007604" y="4498595"/>
            <a:ext cx="0" cy="5145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endCxn id="11" idx="3"/>
          </p:cNvCxnSpPr>
          <p:nvPr/>
        </p:nvCxnSpPr>
        <p:spPr>
          <a:xfrm rot="10800000" flipV="1">
            <a:off x="1619672" y="2635554"/>
            <a:ext cx="3744416" cy="541417"/>
          </a:xfrm>
          <a:prstGeom prst="bentConnector3">
            <a:avLst>
              <a:gd name="adj1" fmla="val 9203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 redondeado"/>
          <p:cNvSpPr/>
          <p:nvPr/>
        </p:nvSpPr>
        <p:spPr>
          <a:xfrm>
            <a:off x="3985238" y="2906263"/>
            <a:ext cx="1728192" cy="830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IMPORTANCIA RELATIVA O MATERIALIDAD</a:t>
            </a:r>
            <a:endParaRPr lang="es-ES" dirty="0"/>
          </a:p>
        </p:txBody>
      </p:sp>
      <p:sp>
        <p:nvSpPr>
          <p:cNvPr id="42" name="41 Rectángulo redondeado"/>
          <p:cNvSpPr/>
          <p:nvPr/>
        </p:nvSpPr>
        <p:spPr>
          <a:xfrm>
            <a:off x="3841222" y="4097940"/>
            <a:ext cx="201622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Circunstancias o cifras que afectan a una entidad por su magnitud  y naturaleza.</a:t>
            </a:r>
            <a:endParaRPr lang="es-ES" sz="14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4325243" y="3736777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es</a:t>
            </a:r>
            <a:endParaRPr lang="es-ES" sz="1400" dirty="0"/>
          </a:p>
        </p:txBody>
      </p:sp>
      <p:sp>
        <p:nvSpPr>
          <p:cNvPr id="44" name="43 Rectángulo redondeado"/>
          <p:cNvSpPr/>
          <p:nvPr/>
        </p:nvSpPr>
        <p:spPr>
          <a:xfrm>
            <a:off x="3985239" y="5594935"/>
            <a:ext cx="172819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Proporcionan a auditor un marco de referencia de información a revelar.</a:t>
            </a:r>
            <a:endParaRPr lang="es-ES" sz="1400" dirty="0"/>
          </a:p>
        </p:txBody>
      </p:sp>
      <p:cxnSp>
        <p:nvCxnSpPr>
          <p:cNvPr id="52" name="51 Conector recto de flecha"/>
          <p:cNvCxnSpPr>
            <a:stCxn id="41" idx="2"/>
            <a:endCxn id="42" idx="0"/>
          </p:cNvCxnSpPr>
          <p:nvPr/>
        </p:nvCxnSpPr>
        <p:spPr>
          <a:xfrm>
            <a:off x="4849334" y="3736777"/>
            <a:ext cx="0" cy="361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3679527" y="5204069"/>
            <a:ext cx="1169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proporcionan</a:t>
            </a:r>
            <a:endParaRPr lang="es-ES" sz="1400" dirty="0"/>
          </a:p>
        </p:txBody>
      </p:sp>
      <p:cxnSp>
        <p:nvCxnSpPr>
          <p:cNvPr id="57" name="56 Conector recto de flecha"/>
          <p:cNvCxnSpPr>
            <a:stCxn id="42" idx="2"/>
            <a:endCxn id="44" idx="0"/>
          </p:cNvCxnSpPr>
          <p:nvPr/>
        </p:nvCxnSpPr>
        <p:spPr>
          <a:xfrm>
            <a:off x="4849334" y="5106052"/>
            <a:ext cx="1" cy="488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Rectángulo redondeado"/>
          <p:cNvSpPr/>
          <p:nvPr/>
        </p:nvSpPr>
        <p:spPr>
          <a:xfrm>
            <a:off x="2125911" y="3321519"/>
            <a:ext cx="1080120" cy="4987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Ser revisada</a:t>
            </a:r>
            <a:endParaRPr lang="es-ES" dirty="0"/>
          </a:p>
        </p:txBody>
      </p:sp>
      <p:cxnSp>
        <p:nvCxnSpPr>
          <p:cNvPr id="69" name="68 Conector angular"/>
          <p:cNvCxnSpPr>
            <a:stCxn id="41" idx="1"/>
            <a:endCxn id="63" idx="3"/>
          </p:cNvCxnSpPr>
          <p:nvPr/>
        </p:nvCxnSpPr>
        <p:spPr>
          <a:xfrm rot="10800000" flipV="1">
            <a:off x="3206032" y="3321520"/>
            <a:ext cx="779207" cy="2493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Rectángulo redondeado"/>
          <p:cNvSpPr/>
          <p:nvPr/>
        </p:nvSpPr>
        <p:spPr>
          <a:xfrm>
            <a:off x="2017899" y="4172795"/>
            <a:ext cx="1296144" cy="1422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d</a:t>
            </a:r>
            <a:r>
              <a:rPr lang="es-ES" dirty="0" smtClean="0"/>
              <a:t>urante el desarrollo y avance de la auditoria.</a:t>
            </a:r>
            <a:endParaRPr lang="es-ES" dirty="0"/>
          </a:p>
        </p:txBody>
      </p:sp>
      <p:sp>
        <p:nvSpPr>
          <p:cNvPr id="74" name="73 CuadroTexto"/>
          <p:cNvSpPr txBox="1"/>
          <p:nvPr/>
        </p:nvSpPr>
        <p:spPr>
          <a:xfrm>
            <a:off x="3347864" y="3038792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debe</a:t>
            </a:r>
            <a:endParaRPr lang="es-ES" sz="1400" dirty="0"/>
          </a:p>
        </p:txBody>
      </p:sp>
      <p:cxnSp>
        <p:nvCxnSpPr>
          <p:cNvPr id="76" name="75 Conector recto de flecha"/>
          <p:cNvCxnSpPr>
            <a:stCxn id="63" idx="2"/>
            <a:endCxn id="73" idx="0"/>
          </p:cNvCxnSpPr>
          <p:nvPr/>
        </p:nvCxnSpPr>
        <p:spPr>
          <a:xfrm>
            <a:off x="2665971" y="3820312"/>
            <a:ext cx="0" cy="352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Rectángulo redondeado"/>
          <p:cNvSpPr/>
          <p:nvPr/>
        </p:nvSpPr>
        <p:spPr>
          <a:xfrm>
            <a:off x="6706910" y="2880857"/>
            <a:ext cx="2016224" cy="914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DOCUMENTACION</a:t>
            </a:r>
          </a:p>
          <a:p>
            <a:pPr algn="ctr"/>
            <a:r>
              <a:rPr lang="es-ES" dirty="0" smtClean="0"/>
              <a:t>(cifras y factores)</a:t>
            </a:r>
            <a:endParaRPr lang="es-ES" dirty="0"/>
          </a:p>
        </p:txBody>
      </p:sp>
      <p:cxnSp>
        <p:nvCxnSpPr>
          <p:cNvPr id="85" name="84 Conector recto de flecha"/>
          <p:cNvCxnSpPr>
            <a:stCxn id="41" idx="3"/>
            <a:endCxn id="83" idx="1"/>
          </p:cNvCxnSpPr>
          <p:nvPr/>
        </p:nvCxnSpPr>
        <p:spPr>
          <a:xfrm>
            <a:off x="5713430" y="3321520"/>
            <a:ext cx="993480" cy="16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5679467" y="3041976"/>
            <a:ext cx="928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El auditor </a:t>
            </a:r>
            <a:endParaRPr lang="es-ES" sz="1400" dirty="0"/>
          </a:p>
        </p:txBody>
      </p:sp>
      <p:sp>
        <p:nvSpPr>
          <p:cNvPr id="87" name="86 CuadroTexto"/>
          <p:cNvSpPr txBox="1"/>
          <p:nvPr/>
        </p:nvSpPr>
        <p:spPr>
          <a:xfrm>
            <a:off x="5645401" y="3345384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Debe incluir</a:t>
            </a:r>
            <a:endParaRPr lang="es-ES" sz="1400" dirty="0"/>
          </a:p>
        </p:txBody>
      </p:sp>
      <p:sp>
        <p:nvSpPr>
          <p:cNvPr id="89" name="88 Rectángulo"/>
          <p:cNvSpPr/>
          <p:nvPr/>
        </p:nvSpPr>
        <p:spPr>
          <a:xfrm>
            <a:off x="7039491" y="4172795"/>
            <a:ext cx="2088232" cy="355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Estados financieros </a:t>
            </a:r>
            <a:endParaRPr lang="es-ES" sz="1400" dirty="0"/>
          </a:p>
        </p:txBody>
      </p:sp>
      <p:sp>
        <p:nvSpPr>
          <p:cNvPr id="98" name="97 Rectángulo"/>
          <p:cNvSpPr/>
          <p:nvPr/>
        </p:nvSpPr>
        <p:spPr>
          <a:xfrm>
            <a:off x="7055768" y="4727049"/>
            <a:ext cx="2088232" cy="474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Niveles de importancia en:</a:t>
            </a:r>
            <a:endParaRPr lang="es-ES" sz="1400" dirty="0"/>
          </a:p>
        </p:txBody>
      </p:sp>
      <p:sp>
        <p:nvSpPr>
          <p:cNvPr id="99" name="98 Rectángulo redondeado"/>
          <p:cNvSpPr/>
          <p:nvPr/>
        </p:nvSpPr>
        <p:spPr>
          <a:xfrm>
            <a:off x="7016441" y="5237653"/>
            <a:ext cx="1107224" cy="437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transacciones</a:t>
            </a:r>
            <a:endParaRPr lang="es-ES" sz="1200" dirty="0"/>
          </a:p>
        </p:txBody>
      </p:sp>
      <p:sp>
        <p:nvSpPr>
          <p:cNvPr id="100" name="99 Rectángulo redondeado"/>
          <p:cNvSpPr/>
          <p:nvPr/>
        </p:nvSpPr>
        <p:spPr>
          <a:xfrm>
            <a:off x="8135844" y="5223505"/>
            <a:ext cx="1008112" cy="437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dirty="0" smtClean="0"/>
              <a:t>Saldos </a:t>
            </a:r>
            <a:r>
              <a:rPr lang="es-ES" sz="1200" dirty="0" smtClean="0"/>
              <a:t>contables</a:t>
            </a:r>
            <a:endParaRPr lang="es-ES" sz="1200" dirty="0"/>
          </a:p>
        </p:txBody>
      </p:sp>
      <p:sp>
        <p:nvSpPr>
          <p:cNvPr id="102" name="101 Rectángulo redondeado"/>
          <p:cNvSpPr/>
          <p:nvPr/>
        </p:nvSpPr>
        <p:spPr>
          <a:xfrm>
            <a:off x="7039491" y="5918971"/>
            <a:ext cx="208823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Ejecución del trabajo</a:t>
            </a:r>
            <a:endParaRPr lang="es-ES" sz="1400" dirty="0"/>
          </a:p>
        </p:txBody>
      </p:sp>
      <p:sp>
        <p:nvSpPr>
          <p:cNvPr id="103" name="102 Rectángulo redondeado"/>
          <p:cNvSpPr/>
          <p:nvPr/>
        </p:nvSpPr>
        <p:spPr>
          <a:xfrm>
            <a:off x="7039491" y="6497935"/>
            <a:ext cx="2088232" cy="3600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Revisión de cifras</a:t>
            </a:r>
            <a:endParaRPr lang="es-ES" sz="1400" dirty="0"/>
          </a:p>
        </p:txBody>
      </p:sp>
      <p:sp>
        <p:nvSpPr>
          <p:cNvPr id="104" name="103 CuadroTexto"/>
          <p:cNvSpPr txBox="1"/>
          <p:nvPr/>
        </p:nvSpPr>
        <p:spPr>
          <a:xfrm>
            <a:off x="7732339" y="377719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De:</a:t>
            </a:r>
            <a:endParaRPr lang="es-ES" sz="1400" dirty="0"/>
          </a:p>
        </p:txBody>
      </p:sp>
      <p:cxnSp>
        <p:nvCxnSpPr>
          <p:cNvPr id="106" name="105 Conector angular"/>
          <p:cNvCxnSpPr>
            <a:stCxn id="83" idx="2"/>
            <a:endCxn id="89" idx="1"/>
          </p:cNvCxnSpPr>
          <p:nvPr/>
        </p:nvCxnSpPr>
        <p:spPr>
          <a:xfrm rot="5400000">
            <a:off x="7099396" y="3735002"/>
            <a:ext cx="555722" cy="675531"/>
          </a:xfrm>
          <a:prstGeom prst="bentConnector4">
            <a:avLst>
              <a:gd name="adj1" fmla="val 34000"/>
              <a:gd name="adj2" fmla="val 2226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angular"/>
          <p:cNvCxnSpPr>
            <a:stCxn id="83" idx="2"/>
            <a:endCxn id="98" idx="1"/>
          </p:cNvCxnSpPr>
          <p:nvPr/>
        </p:nvCxnSpPr>
        <p:spPr>
          <a:xfrm rot="5400000">
            <a:off x="6800801" y="4049873"/>
            <a:ext cx="1169189" cy="659254"/>
          </a:xfrm>
          <a:prstGeom prst="bentConnector4">
            <a:avLst>
              <a:gd name="adj1" fmla="val 15503"/>
              <a:gd name="adj2" fmla="val 2256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angular"/>
          <p:cNvCxnSpPr>
            <a:stCxn id="83" idx="2"/>
            <a:endCxn id="102" idx="1"/>
          </p:cNvCxnSpPr>
          <p:nvPr/>
        </p:nvCxnSpPr>
        <p:spPr>
          <a:xfrm rot="5400000">
            <a:off x="6225215" y="4609183"/>
            <a:ext cx="2304085" cy="675531"/>
          </a:xfrm>
          <a:prstGeom prst="bentConnector4">
            <a:avLst>
              <a:gd name="adj1" fmla="val 8359"/>
              <a:gd name="adj2" fmla="val 2203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angular"/>
          <p:cNvCxnSpPr>
            <a:endCxn id="103" idx="1"/>
          </p:cNvCxnSpPr>
          <p:nvPr/>
        </p:nvCxnSpPr>
        <p:spPr>
          <a:xfrm rot="5400000">
            <a:off x="6043879" y="5006825"/>
            <a:ext cx="2666756" cy="675531"/>
          </a:xfrm>
          <a:prstGeom prst="bentConnector4">
            <a:avLst>
              <a:gd name="adj1" fmla="val -1718"/>
              <a:gd name="adj2" fmla="val 2226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67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s-MX" sz="4000" b="1" dirty="0">
                <a:latin typeface="Arial" pitchFamily="34" charset="0"/>
                <a:cs typeface="Arial" pitchFamily="34" charset="0"/>
              </a:rPr>
              <a:t>Bibliografía del tema:</a:t>
            </a:r>
          </a:p>
          <a:p>
            <a:endParaRPr lang="es-MX" sz="4000" b="1" dirty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itchFamily="34" charset="0"/>
              </a:rPr>
              <a:t>Instituto Mexicano de Contadores Públicos (2016</a:t>
            </a:r>
            <a:r>
              <a:rPr lang="es-MX" dirty="0">
                <a:latin typeface="Arial" panose="020B0604020202020204" pitchFamily="34" charset="0"/>
                <a:cs typeface="Arial" pitchFamily="34" charset="0"/>
              </a:rPr>
              <a:t>). </a:t>
            </a:r>
            <a:r>
              <a:rPr lang="es-MX" dirty="0" smtClean="0">
                <a:latin typeface="Arial" panose="020B0604020202020204" pitchFamily="34" charset="0"/>
                <a:cs typeface="Arial" pitchFamily="34" charset="0"/>
              </a:rPr>
              <a:t>Normas de auditoría, para atestiguar, revisión y otros servicios relacionados. México: Instituto Mexicano de Contadores Públicos.</a:t>
            </a:r>
            <a:endParaRPr lang="es-MX" dirty="0">
              <a:latin typeface="Arial" panose="020B0604020202020204" pitchFamily="34" charset="0"/>
              <a:cs typeface="Arial" pitchFamily="34" charset="0"/>
            </a:endParaRPr>
          </a:p>
          <a:p>
            <a:endParaRPr lang="es-MX" dirty="0"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6367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174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Norma internacional de auditoría 320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31</cp:revision>
  <dcterms:created xsi:type="dcterms:W3CDTF">2012-12-04T21:22:09Z</dcterms:created>
  <dcterms:modified xsi:type="dcterms:W3CDTF">2016-10-13T21:32:35Z</dcterms:modified>
</cp:coreProperties>
</file>