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86" autoAdjust="0"/>
  </p:normalViewPr>
  <p:slideViewPr>
    <p:cSldViewPr>
      <p:cViewPr>
        <p:scale>
          <a:sx n="40" d="100"/>
          <a:sy n="40" d="100"/>
        </p:scale>
        <p:origin x="-3720" y="-15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17/10/2016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pPr/>
              <a:t>17/10/2016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pPr/>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17/10/2016</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MX" sz="3600" dirty="0" smtClean="0"/>
              <a:t>CREATIVIDAD E INNOVACIÓN</a:t>
            </a:r>
            <a:endParaRPr lang="es-MX" sz="3600" dirty="0"/>
          </a:p>
        </p:txBody>
      </p:sp>
      <p:sp>
        <p:nvSpPr>
          <p:cNvPr id="4" name="3 Subtítulo"/>
          <p:cNvSpPr txBox="1">
            <a:spLocks noGrp="1"/>
          </p:cNvSpPr>
          <p:nvPr>
            <p:ph type="subTitle" idx="1"/>
          </p:nvPr>
        </p:nvSpPr>
        <p:spPr>
          <a:xfrm>
            <a:off x="1043608" y="3717032"/>
            <a:ext cx="7776864" cy="2616101"/>
          </a:xfrm>
          <a:prstGeom prst="rect">
            <a:avLst/>
          </a:prstGeom>
          <a:noFill/>
        </p:spPr>
        <p:txBody>
          <a:bodyPr wrap="square" rtlCol="0">
            <a:spAutoFit/>
          </a:bodyPr>
          <a:lstStyle/>
          <a:p>
            <a:pPr algn="r"/>
            <a:r>
              <a:rPr lang="es-MX" sz="2000" b="1" dirty="0" smtClean="0">
                <a:solidFill>
                  <a:schemeClr val="tx1"/>
                </a:solidFill>
                <a:latin typeface="Arial" pitchFamily="34" charset="0"/>
                <a:cs typeface="Arial" pitchFamily="34" charset="0"/>
              </a:rPr>
              <a:t>Área Académica: Licenciatura en contaduría</a:t>
            </a:r>
          </a:p>
          <a:p>
            <a:pPr algn="r"/>
            <a:endParaRPr lang="es-MX" sz="2000" b="1" dirty="0" smtClean="0">
              <a:solidFill>
                <a:schemeClr val="tx1"/>
              </a:solidFill>
              <a:latin typeface="Arial" pitchFamily="34" charset="0"/>
              <a:cs typeface="Arial" pitchFamily="34" charset="0"/>
            </a:endParaRPr>
          </a:p>
          <a:p>
            <a:pPr algn="r"/>
            <a:endParaRPr lang="es-MX" sz="2000" b="1" dirty="0" smtClean="0">
              <a:solidFill>
                <a:schemeClr val="tx1"/>
              </a:solidFill>
              <a:latin typeface="Arial" pitchFamily="34" charset="0"/>
              <a:cs typeface="Arial" pitchFamily="34" charset="0"/>
            </a:endParaRPr>
          </a:p>
          <a:p>
            <a:pPr algn="r"/>
            <a:r>
              <a:rPr lang="es-MX" sz="2000" b="1" dirty="0" smtClean="0">
                <a:solidFill>
                  <a:schemeClr val="tx1"/>
                </a:solidFill>
                <a:latin typeface="Arial" pitchFamily="34" charset="0"/>
                <a:cs typeface="Arial" pitchFamily="34" charset="0"/>
              </a:rPr>
              <a:t>Profesor(a):L.A. Martín Eduardo Baeza Ramírez</a:t>
            </a:r>
          </a:p>
          <a:p>
            <a:pPr algn="r"/>
            <a:endParaRPr lang="es-MX" sz="2000" b="1" dirty="0" smtClean="0">
              <a:solidFill>
                <a:schemeClr val="tx1"/>
              </a:solidFill>
              <a:latin typeface="Arial" pitchFamily="34" charset="0"/>
              <a:cs typeface="Arial" pitchFamily="34" charset="0"/>
            </a:endParaRPr>
          </a:p>
          <a:p>
            <a:pPr algn="r"/>
            <a:endParaRPr lang="es-MX" sz="2000" b="1" dirty="0" smtClean="0">
              <a:solidFill>
                <a:schemeClr val="tx1"/>
              </a:solidFill>
              <a:latin typeface="Arial" pitchFamily="34" charset="0"/>
              <a:cs typeface="Arial" pitchFamily="34" charset="0"/>
            </a:endParaRPr>
          </a:p>
          <a:p>
            <a:pPr algn="r"/>
            <a:r>
              <a:rPr lang="es-MX" sz="2000" b="1" dirty="0" smtClean="0">
                <a:solidFill>
                  <a:schemeClr val="tx1"/>
                </a:solidFill>
                <a:latin typeface="Arial" pitchFamily="34" charset="0"/>
                <a:cs typeface="Arial" pitchFamily="34" charset="0"/>
              </a:rPr>
              <a:t>Período: Julio- Diciembre/2016</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noAutofit/>
          </a:bodyPr>
          <a:lstStyle/>
          <a:p>
            <a:r>
              <a:rPr lang="es-MX" sz="3200" b="1" dirty="0" smtClean="0"/>
              <a:t>La Creatividad y la Innovación</a:t>
            </a:r>
            <a:endParaRPr lang="es-MX" sz="3200" b="1" dirty="0"/>
          </a:p>
        </p:txBody>
      </p:sp>
      <p:sp>
        <p:nvSpPr>
          <p:cNvPr id="3" name="2 Marcador de contenido"/>
          <p:cNvSpPr>
            <a:spLocks noGrp="1"/>
          </p:cNvSpPr>
          <p:nvPr>
            <p:ph idx="1"/>
          </p:nvPr>
        </p:nvSpPr>
        <p:spPr>
          <a:xfrm>
            <a:off x="395536" y="1196752"/>
            <a:ext cx="8229600" cy="4137323"/>
          </a:xfrm>
        </p:spPr>
        <p:txBody>
          <a:bodyPr>
            <a:normAutofit fontScale="47500" lnSpcReduction="20000"/>
          </a:bodyPr>
          <a:lstStyle/>
          <a:p>
            <a:pPr marL="0" indent="0">
              <a:buNone/>
            </a:pPr>
            <a:r>
              <a:rPr lang="es-ES_tradnl" b="1" dirty="0" smtClean="0"/>
              <a:t>                                                                                  RESUMEN</a:t>
            </a:r>
            <a:endParaRPr lang="es-ES" b="1" dirty="0"/>
          </a:p>
          <a:p>
            <a:r>
              <a:rPr lang="es-ES" sz="3800" dirty="0">
                <a:latin typeface="Arial" panose="020B0604020202020204" pitchFamily="34" charset="0"/>
                <a:cs typeface="Arial" panose="020B0604020202020204" pitchFamily="34" charset="0"/>
              </a:rPr>
              <a:t>La creatividad junto con la innovación son elementos que han venido interactuando en el entorno empresarial desde hace mucho tiempo, pero que a medida que los mercados se hacen más competitivos, dichos elementos han tomado un papel protagónico, ya que por medio de éstos las organizaciones pueden desarrollar aquellas ventajas competitivas que les permitan mantenerse con </a:t>
            </a:r>
            <a:r>
              <a:rPr lang="es-ES" sz="3800" dirty="0" smtClean="0">
                <a:latin typeface="Arial" panose="020B0604020202020204" pitchFamily="34" charset="0"/>
                <a:cs typeface="Arial" panose="020B0604020202020204" pitchFamily="34" charset="0"/>
              </a:rPr>
              <a:t>éxito.</a:t>
            </a:r>
            <a:endParaRPr lang="es-ES" sz="3800" dirty="0">
              <a:latin typeface="Arial" panose="020B0604020202020204" pitchFamily="34" charset="0"/>
              <a:cs typeface="Arial" panose="020B0604020202020204" pitchFamily="34" charset="0"/>
            </a:endParaRPr>
          </a:p>
          <a:p>
            <a:pPr marL="0" indent="0" algn="ctr">
              <a:buNone/>
            </a:pPr>
            <a:endParaRPr lang="es-MX" b="1" dirty="0">
              <a:latin typeface="Arial" pitchFamily="34" charset="0"/>
              <a:cs typeface="Arial" pitchFamily="34" charset="0"/>
            </a:endParaRPr>
          </a:p>
          <a:p>
            <a:pPr marL="0" indent="0" algn="ctr">
              <a:buNone/>
            </a:pPr>
            <a:r>
              <a:rPr lang="es-MX" sz="3600" b="1" dirty="0" err="1" smtClean="0">
                <a:latin typeface="Arial" pitchFamily="34" charset="0"/>
                <a:cs typeface="Arial" pitchFamily="34" charset="0"/>
              </a:rPr>
              <a:t>Abstract</a:t>
            </a:r>
            <a:endParaRPr lang="es-MX" sz="3600" b="1" dirty="0">
              <a:latin typeface="Arial" pitchFamily="34" charset="0"/>
              <a:cs typeface="Arial" pitchFamily="34" charset="0"/>
            </a:endParaRPr>
          </a:p>
          <a:p>
            <a:r>
              <a:rPr lang="en-US" sz="3800" dirty="0">
                <a:latin typeface="Arial" pitchFamily="34" charset="0"/>
                <a:cs typeface="Arial" pitchFamily="34" charset="0"/>
              </a:rPr>
              <a:t>Creativity with innovation are elements that have been interacting in the business environment for a long time, but that as markets become more competitive, these elements have taken a leading role, because through these organizations can develop those competitive advantages that allow them to stay successful.</a:t>
            </a:r>
            <a:endParaRPr lang="es-MX" sz="3800" dirty="0">
              <a:latin typeface="Arial" pitchFamily="34" charset="0"/>
              <a:cs typeface="Arial" pitchFamily="34" charset="0"/>
            </a:endParaRPr>
          </a:p>
          <a:p>
            <a:endParaRPr lang="es-MX" sz="3600" b="1" dirty="0">
              <a:latin typeface="Arial" pitchFamily="34" charset="0"/>
              <a:cs typeface="Arial" pitchFamily="34" charset="0"/>
            </a:endParaRPr>
          </a:p>
          <a:p>
            <a:pPr marL="0" indent="0">
              <a:buNone/>
            </a:pPr>
            <a:r>
              <a:rPr lang="es-MX" sz="3600" b="1" dirty="0" err="1" smtClean="0">
                <a:latin typeface="Arial" pitchFamily="34" charset="0"/>
                <a:cs typeface="Arial" pitchFamily="34" charset="0"/>
              </a:rPr>
              <a:t>Keywords</a:t>
            </a:r>
            <a:r>
              <a:rPr lang="es-MX" sz="3600" b="1" dirty="0" smtClean="0">
                <a:latin typeface="Arial" pitchFamily="34" charset="0"/>
                <a:cs typeface="Arial" pitchFamily="34" charset="0"/>
              </a:rPr>
              <a:t>: </a:t>
            </a:r>
            <a:r>
              <a:rPr lang="es-MX" sz="3600" dirty="0" smtClean="0">
                <a:latin typeface="Arial" pitchFamily="34" charset="0"/>
                <a:cs typeface="Arial" pitchFamily="34" charset="0"/>
              </a:rPr>
              <a:t>Creatividad, Innovación, convergencias y divergencias</a:t>
            </a:r>
            <a:endParaRPr lang="es-MX" sz="3600" dirty="0">
              <a:latin typeface="Arial" pitchFamily="34" charset="0"/>
              <a:cs typeface="Arial" pitchFamily="34" charset="0"/>
            </a:endParaRPr>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pic>
        <p:nvPicPr>
          <p:cNvPr id="2" name="1 Imagen"/>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361" b="100000" l="0" r="100000"/>
                    </a14:imgEffect>
                  </a14:imgLayer>
                </a14:imgProps>
              </a:ext>
              <a:ext uri="{28A0092B-C50C-407E-A947-70E740481C1C}">
                <a14:useLocalDpi xmlns:a14="http://schemas.microsoft.com/office/drawing/2010/main" val="0"/>
              </a:ext>
            </a:extLst>
          </a:blip>
          <a:stretch>
            <a:fillRect/>
          </a:stretch>
        </p:blipFill>
        <p:spPr>
          <a:xfrm>
            <a:off x="0" y="24089"/>
            <a:ext cx="9144000" cy="5421135"/>
          </a:xfrm>
          <a:prstGeom prst="rect">
            <a:avLst/>
          </a:prstGeom>
        </p:spPr>
      </p:pic>
    </p:spTree>
    <p:extLst>
      <p:ext uri="{BB962C8B-B14F-4D97-AF65-F5344CB8AC3E}">
        <p14:creationId xmlns:p14="http://schemas.microsoft.com/office/powerpoint/2010/main" val="388541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r>
              <a:rPr lang="es-MX" b="1" dirty="0">
                <a:latin typeface="Arial" pitchFamily="34" charset="0"/>
                <a:cs typeface="Arial" pitchFamily="34" charset="0"/>
              </a:rPr>
              <a:t>Referencias</a:t>
            </a:r>
          </a:p>
        </p:txBody>
      </p:sp>
      <p:sp>
        <p:nvSpPr>
          <p:cNvPr id="3" name="2 Marcador de contenido"/>
          <p:cNvSpPr>
            <a:spLocks noGrp="1"/>
          </p:cNvSpPr>
          <p:nvPr>
            <p:ph idx="1"/>
          </p:nvPr>
        </p:nvSpPr>
        <p:spPr/>
        <p:txBody>
          <a:bodyPr>
            <a:normAutofit/>
          </a:bodyPr>
          <a:lstStyle/>
          <a:p>
            <a:r>
              <a:rPr lang="es-ES_tradnl" dirty="0">
                <a:latin typeface="Arial" panose="020B0604020202020204" pitchFamily="34" charset="0"/>
                <a:cs typeface="Arial" panose="020B0604020202020204" pitchFamily="34" charset="0"/>
              </a:rPr>
              <a:t>ED., C. (2015). </a:t>
            </a:r>
            <a:r>
              <a:rPr lang="es-ES_tradnl" i="1" dirty="0">
                <a:latin typeface="Arial" panose="020B0604020202020204" pitchFamily="34" charset="0"/>
                <a:cs typeface="Arial" panose="020B0604020202020204" pitchFamily="34" charset="0"/>
              </a:rPr>
              <a:t>Creatividad S.A.</a:t>
            </a:r>
            <a:r>
              <a:rPr lang="es-ES_tradnl" dirty="0">
                <a:latin typeface="Arial" panose="020B0604020202020204" pitchFamily="34" charset="0"/>
                <a:cs typeface="Arial" panose="020B0604020202020204" pitchFamily="34" charset="0"/>
              </a:rPr>
              <a:t> </a:t>
            </a:r>
            <a:r>
              <a:rPr lang="es-ES_tradnl" dirty="0" smtClean="0">
                <a:latin typeface="Arial" panose="020B0604020202020204" pitchFamily="34" charset="0"/>
                <a:cs typeface="Arial" panose="020B0604020202020204" pitchFamily="34" charset="0"/>
              </a:rPr>
              <a:t>México: </a:t>
            </a:r>
            <a:r>
              <a:rPr lang="es-ES_tradnl" dirty="0">
                <a:latin typeface="Arial" panose="020B0604020202020204" pitchFamily="34" charset="0"/>
                <a:cs typeface="Arial" panose="020B0604020202020204" pitchFamily="34" charset="0"/>
              </a:rPr>
              <a:t>CONECTA</a:t>
            </a:r>
            <a:r>
              <a:rPr lang="es-ES_tradnl" dirty="0" smtClean="0">
                <a:latin typeface="Arial" panose="020B0604020202020204" pitchFamily="34" charset="0"/>
                <a:cs typeface="Arial" panose="020B0604020202020204" pitchFamily="34" charset="0"/>
              </a:rPr>
              <a:t>.</a:t>
            </a:r>
          </a:p>
          <a:p>
            <a:pPr marL="0" indent="0">
              <a:buNone/>
            </a:pPr>
            <a:endParaRPr lang="es-ES"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Haro, F. d. (2015). </a:t>
            </a:r>
            <a:r>
              <a:rPr lang="es-ES_tradnl" i="1" dirty="0">
                <a:latin typeface="Arial" panose="020B0604020202020204" pitchFamily="34" charset="0"/>
                <a:cs typeface="Arial" panose="020B0604020202020204" pitchFamily="34" charset="0"/>
              </a:rPr>
              <a:t>Am 10 Creatividad e </a:t>
            </a:r>
            <a:r>
              <a:rPr lang="es-ES_tradnl" i="1" dirty="0" smtClean="0">
                <a:latin typeface="Arial" panose="020B0604020202020204" pitchFamily="34" charset="0"/>
                <a:cs typeface="Arial" panose="020B0604020202020204" pitchFamily="34" charset="0"/>
              </a:rPr>
              <a:t>Innovación.</a:t>
            </a:r>
            <a:r>
              <a:rPr lang="es-ES_tradnl" dirty="0" smtClean="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México: Am Editores.</a:t>
            </a:r>
            <a:endParaRPr lang="es-ES" dirty="0">
              <a:latin typeface="Arial" panose="020B0604020202020204" pitchFamily="34" charset="0"/>
              <a:cs typeface="Arial" panose="020B0604020202020204" pitchFamily="34" charset="0"/>
            </a:endParaRPr>
          </a:p>
          <a:p>
            <a:pPr marL="0" indent="0" algn="just">
              <a:buNone/>
            </a:pPr>
            <a:endParaRPr lang="es-MX" sz="2000" dirty="0" smtClean="0">
              <a:latin typeface="Arial" pitchFamily="34" charset="0"/>
              <a:cs typeface="Arial" pitchFamily="34" charset="0"/>
            </a:endParaRPr>
          </a:p>
          <a:p>
            <a:pPr algn="just"/>
            <a:endParaRPr lang="es-MX" b="1" dirty="0">
              <a:latin typeface="Arial" pitchFamily="34" charset="0"/>
              <a:cs typeface="Arial" pitchFamily="34" charset="0"/>
            </a:endParaRPr>
          </a:p>
        </p:txBody>
      </p:sp>
    </p:spTree>
    <p:extLst>
      <p:ext uri="{BB962C8B-B14F-4D97-AF65-F5344CB8AC3E}">
        <p14:creationId xmlns:p14="http://schemas.microsoft.com/office/powerpoint/2010/main" val="161079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184</Words>
  <Application>Microsoft Office PowerPoint</Application>
  <PresentationFormat>Presentación en pantalla (4:3)</PresentationFormat>
  <Paragraphs>20</Paragraphs>
  <Slides>4</Slides>
  <Notes>0</Notes>
  <HiddenSlides>0</HiddenSlides>
  <MMClips>0</MMClips>
  <ScaleCrop>false</ScaleCrop>
  <HeadingPairs>
    <vt:vector size="4" baseType="variant">
      <vt:variant>
        <vt:lpstr>Tema</vt:lpstr>
      </vt:variant>
      <vt:variant>
        <vt:i4>2</vt:i4>
      </vt:variant>
      <vt:variant>
        <vt:lpstr>Títulos de diapositiva</vt:lpstr>
      </vt:variant>
      <vt:variant>
        <vt:i4>4</vt:i4>
      </vt:variant>
    </vt:vector>
  </HeadingPairs>
  <TitlesOfParts>
    <vt:vector size="6" baseType="lpstr">
      <vt:lpstr>Tema de Office</vt:lpstr>
      <vt:lpstr>1_Tema de Office</vt:lpstr>
      <vt:lpstr>CREATIVIDAD E INNOVACIÓN</vt:lpstr>
      <vt:lpstr>La Creatividad y la Innovación</vt:lpstr>
      <vt:lpstr>Presentación de PowerPoint</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COORDINACIÓN LC</cp:lastModifiedBy>
  <cp:revision>32</cp:revision>
  <dcterms:created xsi:type="dcterms:W3CDTF">2012-12-04T21:22:09Z</dcterms:created>
  <dcterms:modified xsi:type="dcterms:W3CDTF">2016-10-17T22:06:35Z</dcterms:modified>
</cp:coreProperties>
</file>