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56" r:id="rId3"/>
    <p:sldId id="308" r:id="rId4"/>
    <p:sldId id="309" r:id="rId5"/>
    <p:sldId id="306" r:id="rId6"/>
    <p:sldId id="307" r:id="rId7"/>
    <p:sldId id="310" r:id="rId8"/>
    <p:sldId id="311" r:id="rId9"/>
    <p:sldId id="319" r:id="rId10"/>
    <p:sldId id="320" r:id="rId11"/>
    <p:sldId id="317" r:id="rId12"/>
    <p:sldId id="312" r:id="rId13"/>
    <p:sldId id="313" r:id="rId14"/>
    <p:sldId id="314" r:id="rId15"/>
    <p:sldId id="315" r:id="rId16"/>
    <p:sldId id="316" r:id="rId17"/>
    <p:sldId id="318" r:id="rId18"/>
    <p:sldId id="261"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4660"/>
  </p:normalViewPr>
  <p:slideViewPr>
    <p:cSldViewPr>
      <p:cViewPr>
        <p:scale>
          <a:sx n="98" d="100"/>
          <a:sy n="98" d="100"/>
        </p:scale>
        <p:origin x="414"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F6EC9-4DF5-4D6D-BEE3-EEC8D0A6E102}" type="datetimeFigureOut">
              <a:rPr lang="es-MX" smtClean="0"/>
              <a:pPr/>
              <a:t>09/06/2020</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14F16-6933-45C9-9E7D-9792B43E53BD}" type="slidenum">
              <a:rPr lang="es-MX" smtClean="0"/>
              <a:pPr/>
              <a:t>‹Nº›</a:t>
            </a:fld>
            <a:endParaRPr lang="es-MX" dirty="0"/>
          </a:p>
        </p:txBody>
      </p:sp>
    </p:spTree>
    <p:extLst>
      <p:ext uri="{BB962C8B-B14F-4D97-AF65-F5344CB8AC3E}">
        <p14:creationId xmlns:p14="http://schemas.microsoft.com/office/powerpoint/2010/main" val="67081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09/06/2020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09/06/2020</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6194-EA66-5848-9BCE-F4B37DDB5B81}"/>
              </a:ext>
            </a:extLst>
          </p:cNvPr>
          <p:cNvSpPr>
            <a:spLocks noGrp="1"/>
          </p:cNvSpPr>
          <p:nvPr>
            <p:ph type="title"/>
          </p:nvPr>
        </p:nvSpPr>
        <p:spPr/>
        <p:txBody>
          <a:bodyPr/>
          <a:lstStyle/>
          <a:p>
            <a:r>
              <a:rPr lang="es-MX" sz="2700" dirty="0"/>
              <a:t>PRODUCTOS </a:t>
            </a:r>
            <a:r>
              <a:rPr lang="es-MX" sz="2700" dirty="0" err="1"/>
              <a:t>CÁRNICOS</a:t>
            </a:r>
            <a:r>
              <a:rPr lang="es-MX" sz="2700" dirty="0"/>
              <a:t> </a:t>
            </a:r>
            <a:br>
              <a:rPr lang="es-MX" sz="2700" dirty="0"/>
            </a:br>
            <a:r>
              <a:rPr lang="es-MX" sz="2700" dirty="0"/>
              <a:t>Componentes que intervienen en la elaboración</a:t>
            </a:r>
            <a:endParaRPr lang="x-none" sz="2700" dirty="0"/>
          </a:p>
        </p:txBody>
      </p:sp>
      <p:pic>
        <p:nvPicPr>
          <p:cNvPr id="4" name="Picture 4">
            <a:extLst>
              <a:ext uri="{FF2B5EF4-FFF2-40B4-BE49-F238E27FC236}">
                <a16:creationId xmlns:a16="http://schemas.microsoft.com/office/drawing/2014/main" id="{B41A01E7-CE91-0D48-B280-53D299ABED42}"/>
              </a:ext>
            </a:extLst>
          </p:cNvPr>
          <p:cNvPicPr>
            <a:picLocks noGrp="1" noChangeAspect="1"/>
          </p:cNvPicPr>
          <p:nvPr>
            <p:ph idx="1"/>
          </p:nvPr>
        </p:nvPicPr>
        <p:blipFill>
          <a:blip r:embed="rId2"/>
          <a:srcRect/>
          <a:stretch/>
        </p:blipFill>
        <p:spPr>
          <a:xfrm>
            <a:off x="1912872" y="1539580"/>
            <a:ext cx="6215128" cy="4827604"/>
          </a:xfrm>
        </p:spPr>
      </p:pic>
    </p:spTree>
    <p:extLst>
      <p:ext uri="{BB962C8B-B14F-4D97-AF65-F5344CB8AC3E}">
        <p14:creationId xmlns:p14="http://schemas.microsoft.com/office/powerpoint/2010/main" val="79045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B8A7-4317-2D4C-B603-2C15354F1B12}"/>
              </a:ext>
            </a:extLst>
          </p:cNvPr>
          <p:cNvSpPr>
            <a:spLocks noGrp="1"/>
          </p:cNvSpPr>
          <p:nvPr>
            <p:ph type="title"/>
          </p:nvPr>
        </p:nvSpPr>
        <p:spPr/>
        <p:txBody>
          <a:bodyPr/>
          <a:lstStyle/>
          <a:p>
            <a:r>
              <a:rPr lang="es-MX" sz="2900" dirty="0"/>
              <a:t>PROCESO DE PRODUCCIÓN </a:t>
            </a:r>
            <a:br>
              <a:rPr lang="es-MX" sz="2900" dirty="0"/>
            </a:br>
            <a:r>
              <a:rPr lang="es-MX" sz="2900" dirty="0"/>
              <a:t>Preparación de las materias primas</a:t>
            </a:r>
            <a:endParaRPr lang="x-none" sz="2900" dirty="0"/>
          </a:p>
        </p:txBody>
      </p:sp>
      <p:pic>
        <p:nvPicPr>
          <p:cNvPr id="4" name="Picture 4">
            <a:extLst>
              <a:ext uri="{FF2B5EF4-FFF2-40B4-BE49-F238E27FC236}">
                <a16:creationId xmlns:a16="http://schemas.microsoft.com/office/drawing/2014/main" id="{942E12C9-34B5-D344-A07A-FD85E173EC3A}"/>
              </a:ext>
            </a:extLst>
          </p:cNvPr>
          <p:cNvPicPr>
            <a:picLocks noGrp="1" noChangeAspect="1"/>
          </p:cNvPicPr>
          <p:nvPr>
            <p:ph idx="1"/>
          </p:nvPr>
        </p:nvPicPr>
        <p:blipFill>
          <a:blip r:embed="rId2"/>
          <a:srcRect/>
          <a:stretch/>
        </p:blipFill>
        <p:spPr>
          <a:xfrm>
            <a:off x="2511495" y="1600200"/>
            <a:ext cx="4995723" cy="4525963"/>
          </a:xfrm>
        </p:spPr>
      </p:pic>
    </p:spTree>
    <p:extLst>
      <p:ext uri="{BB962C8B-B14F-4D97-AF65-F5344CB8AC3E}">
        <p14:creationId xmlns:p14="http://schemas.microsoft.com/office/powerpoint/2010/main" val="376158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C656-FC78-FF4C-A2D8-87F80A19E972}"/>
              </a:ext>
            </a:extLst>
          </p:cNvPr>
          <p:cNvSpPr>
            <a:spLocks noGrp="1"/>
          </p:cNvSpPr>
          <p:nvPr>
            <p:ph type="title"/>
          </p:nvPr>
        </p:nvSpPr>
        <p:spPr/>
        <p:txBody>
          <a:bodyPr/>
          <a:lstStyle/>
          <a:p>
            <a:r>
              <a:rPr lang="es-MX" dirty="0"/>
              <a:t>PROCESO DE PRODUCCIÓN Picado</a:t>
            </a:r>
            <a:endParaRPr lang="x-none" dirty="0"/>
          </a:p>
        </p:txBody>
      </p:sp>
      <p:pic>
        <p:nvPicPr>
          <p:cNvPr id="6" name="Picture 6">
            <a:extLst>
              <a:ext uri="{FF2B5EF4-FFF2-40B4-BE49-F238E27FC236}">
                <a16:creationId xmlns:a16="http://schemas.microsoft.com/office/drawing/2014/main" id="{11898E80-6C65-344E-A0AB-5D92609C98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13" y="1781513"/>
            <a:ext cx="7354887" cy="4163336"/>
          </a:xfrm>
        </p:spPr>
      </p:pic>
    </p:spTree>
    <p:extLst>
      <p:ext uri="{BB962C8B-B14F-4D97-AF65-F5344CB8AC3E}">
        <p14:creationId xmlns:p14="http://schemas.microsoft.com/office/powerpoint/2010/main" val="21598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C656-FC78-FF4C-A2D8-87F80A19E972}"/>
              </a:ext>
            </a:extLst>
          </p:cNvPr>
          <p:cNvSpPr>
            <a:spLocks noGrp="1"/>
          </p:cNvSpPr>
          <p:nvPr>
            <p:ph type="title"/>
          </p:nvPr>
        </p:nvSpPr>
        <p:spPr/>
        <p:txBody>
          <a:bodyPr/>
          <a:lstStyle/>
          <a:p>
            <a:r>
              <a:rPr lang="es-MX" dirty="0"/>
              <a:t>PROCESO DE PRODUCCIÓN </a:t>
            </a:r>
            <a:br>
              <a:rPr lang="es-MX" dirty="0"/>
            </a:br>
            <a:r>
              <a:rPr lang="es-MX" dirty="0"/>
              <a:t>Mezclado y amasado</a:t>
            </a:r>
            <a:endParaRPr lang="x-none" dirty="0"/>
          </a:p>
        </p:txBody>
      </p:sp>
      <p:pic>
        <p:nvPicPr>
          <p:cNvPr id="5" name="Picture 6">
            <a:extLst>
              <a:ext uri="{FF2B5EF4-FFF2-40B4-BE49-F238E27FC236}">
                <a16:creationId xmlns:a16="http://schemas.microsoft.com/office/drawing/2014/main" id="{3392C9DD-4CDD-784E-AFE7-36D699917AF0}"/>
              </a:ext>
            </a:extLst>
          </p:cNvPr>
          <p:cNvPicPr>
            <a:picLocks noGrp="1" noChangeAspect="1"/>
          </p:cNvPicPr>
          <p:nvPr>
            <p:ph idx="1"/>
          </p:nvPr>
        </p:nvPicPr>
        <p:blipFill>
          <a:blip r:embed="rId2"/>
          <a:srcRect/>
          <a:stretch/>
        </p:blipFill>
        <p:spPr>
          <a:xfrm>
            <a:off x="395537" y="2665612"/>
            <a:ext cx="8496944" cy="1996018"/>
          </a:xfrm>
        </p:spPr>
      </p:pic>
    </p:spTree>
    <p:extLst>
      <p:ext uri="{BB962C8B-B14F-4D97-AF65-F5344CB8AC3E}">
        <p14:creationId xmlns:p14="http://schemas.microsoft.com/office/powerpoint/2010/main" val="82446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60303-8533-F94A-AF6C-662FECBE8E58}"/>
              </a:ext>
            </a:extLst>
          </p:cNvPr>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PROCESO DE PRODUCCIÓN</a:t>
            </a:r>
            <a:br>
              <a:rPr lang="es-MX" dirty="0"/>
            </a:br>
            <a:r>
              <a:rPr lang="es-MX" dirty="0"/>
              <a:t>Embutido </a:t>
            </a:r>
            <a:endParaRPr lang="x-none" dirty="0"/>
          </a:p>
        </p:txBody>
      </p:sp>
      <p:pic>
        <p:nvPicPr>
          <p:cNvPr id="5" name="Picture 5">
            <a:extLst>
              <a:ext uri="{FF2B5EF4-FFF2-40B4-BE49-F238E27FC236}">
                <a16:creationId xmlns:a16="http://schemas.microsoft.com/office/drawing/2014/main" id="{5B196CF3-68E2-FB47-8164-2CEAEE474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935" y="2130785"/>
            <a:ext cx="7337865" cy="3387942"/>
          </a:xfrm>
        </p:spPr>
      </p:pic>
    </p:spTree>
    <p:extLst>
      <p:ext uri="{BB962C8B-B14F-4D97-AF65-F5344CB8AC3E}">
        <p14:creationId xmlns:p14="http://schemas.microsoft.com/office/powerpoint/2010/main" val="381777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60303-8533-F94A-AF6C-662FECBE8E58}"/>
              </a:ext>
            </a:extLst>
          </p:cNvPr>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PROCESO DE PRODUCCIÓN </a:t>
            </a:r>
            <a:br>
              <a:rPr lang="es-MX" dirty="0"/>
            </a:br>
            <a:r>
              <a:rPr lang="es-MX" dirty="0"/>
              <a:t>Cocción y ahumado</a:t>
            </a:r>
            <a:endParaRPr lang="x-none" dirty="0"/>
          </a:p>
        </p:txBody>
      </p:sp>
      <p:pic>
        <p:nvPicPr>
          <p:cNvPr id="8" name="Picture 8">
            <a:extLst>
              <a:ext uri="{FF2B5EF4-FFF2-40B4-BE49-F238E27FC236}">
                <a16:creationId xmlns:a16="http://schemas.microsoft.com/office/drawing/2014/main" id="{3C4B5D57-50F4-9E43-AF6D-F3A5E7F417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1497" y="1646566"/>
            <a:ext cx="2837685" cy="4936796"/>
          </a:xfrm>
        </p:spPr>
      </p:pic>
    </p:spTree>
    <p:extLst>
      <p:ext uri="{BB962C8B-B14F-4D97-AF65-F5344CB8AC3E}">
        <p14:creationId xmlns:p14="http://schemas.microsoft.com/office/powerpoint/2010/main" val="5021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60303-8533-F94A-AF6C-662FECBE8E58}"/>
              </a:ext>
            </a:extLst>
          </p:cNvPr>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PROCESO DE PRODUCCIÓN</a:t>
            </a:r>
            <a:br>
              <a:rPr lang="es-MX" dirty="0"/>
            </a:br>
            <a:r>
              <a:rPr lang="es-MX" dirty="0"/>
              <a:t>Maduración y desecación  </a:t>
            </a:r>
            <a:endParaRPr lang="x-none" dirty="0"/>
          </a:p>
        </p:txBody>
      </p:sp>
      <p:pic>
        <p:nvPicPr>
          <p:cNvPr id="2" name="Picture 3">
            <a:extLst>
              <a:ext uri="{FF2B5EF4-FFF2-40B4-BE49-F238E27FC236}">
                <a16:creationId xmlns:a16="http://schemas.microsoft.com/office/drawing/2014/main" id="{43241873-A51D-F943-8A71-E343D73E77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8561" y="1600200"/>
            <a:ext cx="2601590" cy="4525963"/>
          </a:xfrm>
        </p:spPr>
      </p:pic>
    </p:spTree>
    <p:extLst>
      <p:ext uri="{BB962C8B-B14F-4D97-AF65-F5344CB8AC3E}">
        <p14:creationId xmlns:p14="http://schemas.microsoft.com/office/powerpoint/2010/main" val="58587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60303-8533-F94A-AF6C-662FECBE8E58}"/>
              </a:ext>
            </a:extLst>
          </p:cNvPr>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dirty="0"/>
              <a:t>PROCESO DE PRODUCCIÓN</a:t>
            </a:r>
            <a:br>
              <a:rPr lang="es-MX" dirty="0"/>
            </a:br>
            <a:r>
              <a:rPr lang="es-MX" dirty="0"/>
              <a:t>Conservación</a:t>
            </a:r>
            <a:endParaRPr lang="x-none" dirty="0"/>
          </a:p>
        </p:txBody>
      </p:sp>
      <p:pic>
        <p:nvPicPr>
          <p:cNvPr id="2" name="Picture 3">
            <a:extLst>
              <a:ext uri="{FF2B5EF4-FFF2-40B4-BE49-F238E27FC236}">
                <a16:creationId xmlns:a16="http://schemas.microsoft.com/office/drawing/2014/main" id="{4D8A5FDE-ED8C-054A-94AC-6350AF1F91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913" y="2237407"/>
            <a:ext cx="7354887" cy="3251548"/>
          </a:xfrm>
        </p:spPr>
      </p:pic>
    </p:spTree>
    <p:extLst>
      <p:ext uri="{BB962C8B-B14F-4D97-AF65-F5344CB8AC3E}">
        <p14:creationId xmlns:p14="http://schemas.microsoft.com/office/powerpoint/2010/main" val="270461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r"/>
            <a:r>
              <a:rPr lang="es-ES" dirty="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5" name="8 Marcador de contenido"/>
          <p:cNvSpPr txBox="1">
            <a:spLocks/>
          </p:cNvSpPr>
          <p:nvPr/>
        </p:nvSpPr>
        <p:spPr>
          <a:xfrm>
            <a:off x="1438347" y="1268760"/>
            <a:ext cx="7239178" cy="45005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2400" dirty="0" err="1"/>
              <a:t>Schiiffner</a:t>
            </a:r>
            <a:r>
              <a:rPr lang="es-MX" sz="2400" dirty="0"/>
              <a:t>, E.; </a:t>
            </a:r>
            <a:r>
              <a:rPr lang="es-MX" sz="2400" dirty="0" err="1"/>
              <a:t>Oppel</a:t>
            </a:r>
            <a:r>
              <a:rPr lang="es-MX" sz="2400" dirty="0"/>
              <a:t>, K.; </a:t>
            </a:r>
            <a:r>
              <a:rPr lang="es-MX" sz="2400" dirty="0" err="1"/>
              <a:t>Lortzing</a:t>
            </a:r>
            <a:r>
              <a:rPr lang="es-MX" sz="2400" dirty="0"/>
              <a:t> D. (1996). </a:t>
            </a:r>
            <a:r>
              <a:rPr lang="es-MX" sz="2400" i="1" dirty="0"/>
              <a:t>Elaboración Casera de Carnes y Embutidos</a:t>
            </a:r>
            <a:r>
              <a:rPr lang="es-MX" sz="2400" dirty="0"/>
              <a:t>. </a:t>
            </a:r>
            <a:r>
              <a:rPr lang="es-MX" sz="2400" dirty="0" err="1"/>
              <a:t>Acribia</a:t>
            </a:r>
            <a:r>
              <a:rPr lang="es-MX" sz="2400" dirty="0"/>
              <a:t>, S.A. Zaragoza </a:t>
            </a:r>
          </a:p>
          <a:p>
            <a:r>
              <a:rPr lang="es-MX" sz="2400" dirty="0" err="1"/>
              <a:t>Gerhar</a:t>
            </a:r>
            <a:r>
              <a:rPr lang="es-MX" sz="2400" dirty="0"/>
              <a:t>, E. (1971) </a:t>
            </a:r>
            <a:r>
              <a:rPr lang="es-MX" sz="2400" i="1" dirty="0"/>
              <a:t>Ciencias y Tecnología de la Carne, Teoría y Práctica</a:t>
            </a:r>
            <a:r>
              <a:rPr lang="es-MX" sz="2400" dirty="0"/>
              <a:t>. </a:t>
            </a:r>
            <a:r>
              <a:rPr lang="es-MX" sz="2400" dirty="0" err="1"/>
              <a:t>Acribia</a:t>
            </a:r>
            <a:r>
              <a:rPr lang="es-MX" sz="2400" dirty="0"/>
              <a:t>, S.A. Zaragoza </a:t>
            </a:r>
            <a:endParaRPr lang="es-MX" sz="2800" dirty="0">
              <a:latin typeface="Berlin Sans FB Demi"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259632" y="1628800"/>
            <a:ext cx="7560840" cy="4525963"/>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Académica: Turismo</a:t>
            </a:r>
            <a:endParaRPr lang="es-MX" dirty="0">
              <a:latin typeface="Arial" pitchFamily="34" charset="0"/>
              <a:cs typeface="Arial" pitchFamily="34" charset="0"/>
            </a:endParaRP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Tema:Productos cárnicos</a:t>
            </a:r>
            <a:endParaRPr lang="es-MX" dirty="0">
              <a:latin typeface="Arial" pitchFamily="34" charset="0"/>
              <a:cs typeface="Arial" pitchFamily="34" charset="0"/>
            </a:endParaRP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Profesor(a):</a:t>
            </a:r>
          </a:p>
          <a:p>
            <a:pPr lvl="2"/>
            <a:r>
              <a:rPr lang="es-MX" dirty="0">
                <a:effectLst>
                  <a:outerShdw blurRad="38100" dist="38100" dir="2700000" algn="tl">
                    <a:srgbClr val="000000">
                      <a:alpha val="43137"/>
                    </a:srgbClr>
                  </a:outerShdw>
                </a:effectLst>
                <a:latin typeface="Arial" pitchFamily="34" charset="0"/>
                <a:cs typeface="Arial" pitchFamily="34" charset="0"/>
              </a:rPr>
              <a:t>Dr. Juan Ramírez Godínez</a:t>
            </a:r>
          </a:p>
          <a:p>
            <a:pPr lvl="2"/>
            <a:r>
              <a:rPr lang="es-MX" dirty="0">
                <a:effectLst>
                  <a:outerShdw blurRad="38100" dist="38100" dir="2700000" algn="tl">
                    <a:srgbClr val="000000">
                      <a:alpha val="43137"/>
                    </a:srgbClr>
                  </a:outerShdw>
                </a:effectLst>
                <a:latin typeface="Arial" pitchFamily="34" charset="0"/>
                <a:cs typeface="Arial" pitchFamily="34" charset="0"/>
              </a:rPr>
              <a:t>L.N. Tania Hernández Sánchez </a:t>
            </a:r>
          </a:p>
          <a:p>
            <a:pPr lvl="2"/>
            <a:r>
              <a:rPr lang="es-MX" dirty="0">
                <a:effectLst>
                  <a:outerShdw blurRad="38100" dist="38100" dir="2700000" algn="tl">
                    <a:srgbClr val="000000">
                      <a:alpha val="43137"/>
                    </a:srgbClr>
                  </a:outerShdw>
                </a:effectLst>
                <a:latin typeface="Arial" pitchFamily="34" charset="0"/>
                <a:cs typeface="Arial" pitchFamily="34" charset="0"/>
              </a:rPr>
              <a:t>E. en B. Juan Francisco Gutiérrez Rodríguez</a:t>
            </a:r>
          </a:p>
          <a:p>
            <a:pPr lvl="1"/>
            <a:r>
              <a:rPr lang="es-MX" dirty="0">
                <a:effectLst>
                  <a:outerShdw blurRad="38100" dist="38100" dir="2700000" algn="tl">
                    <a:srgbClr val="000000">
                      <a:alpha val="43137"/>
                    </a:srgbClr>
                  </a:outerShdw>
                </a:effectLst>
                <a:latin typeface="Arial" pitchFamily="34" charset="0"/>
                <a:cs typeface="Arial" pitchFamily="34" charset="0"/>
              </a:rPr>
              <a:t>Periodo: enero-junio 2020</a:t>
            </a:r>
            <a:endParaRPr lang="es-MX" sz="2000" dirty="0">
              <a:latin typeface="Arial" pitchFamily="34" charset="0"/>
              <a:cs typeface="Arial" pitchFamily="34" charset="0"/>
            </a:endParaRPr>
          </a:p>
          <a:p>
            <a:endParaRPr lang="es-MX" sz="28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5157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274638"/>
            <a:ext cx="6995120" cy="706090"/>
          </a:xfrm>
        </p:spPr>
        <p:txBody>
          <a:bodyPr/>
          <a:lstStyle/>
          <a:p>
            <a:r>
              <a:rPr lang="es-MX" sz="4000" u="sng" dirty="0">
                <a:effectLst/>
              </a:rPr>
              <a:t>Tema:</a:t>
            </a:r>
            <a:r>
              <a:rPr lang="es-MX" sz="4000" dirty="0">
                <a:effectLst/>
              </a:rPr>
              <a:t> Productos cárnicos</a:t>
            </a:r>
            <a:endParaRPr lang="es-MX" sz="4000" u="sng" dirty="0">
              <a:effectLst/>
            </a:endParaRPr>
          </a:p>
        </p:txBody>
      </p:sp>
      <p:sp>
        <p:nvSpPr>
          <p:cNvPr id="3" name="Marcador de contenido 2"/>
          <p:cNvSpPr>
            <a:spLocks noGrp="1"/>
          </p:cNvSpPr>
          <p:nvPr>
            <p:ph idx="1"/>
          </p:nvPr>
        </p:nvSpPr>
        <p:spPr>
          <a:xfrm>
            <a:off x="1331640" y="1268760"/>
            <a:ext cx="7355160" cy="5143536"/>
          </a:xfrm>
        </p:spPr>
        <p:txBody>
          <a:bodyPr>
            <a:normAutofit fontScale="47500" lnSpcReduction="20000"/>
          </a:bodyPr>
          <a:lstStyle/>
          <a:p>
            <a:pPr marL="0" indent="0" algn="ctr">
              <a:buNone/>
            </a:pPr>
            <a:r>
              <a:rPr lang="es-MX" sz="5400" b="1" u="sng" dirty="0">
                <a:latin typeface="Arial" panose="020B0604020202020204" pitchFamily="34" charset="0"/>
                <a:cs typeface="Arial" panose="020B0604020202020204" pitchFamily="34" charset="0"/>
              </a:rPr>
              <a:t> Resumen </a:t>
            </a:r>
          </a:p>
          <a:p>
            <a:pPr algn="just"/>
            <a:endParaRPr lang="es-MX" sz="4000" dirty="0"/>
          </a:p>
          <a:p>
            <a:pPr algn="just"/>
            <a:r>
              <a:rPr lang="es-MX" sz="4600" dirty="0"/>
              <a:t>Convertir la carne en productos cárnicos, ayuda sin duda a la conservación, pero fundamentalmente produce en la carne un sabor exquisito. Los productos cárnicos abarcan la preparación de una gran cantidad de productos como jamón, chorizo y longaniza, entre otros. Los materiales que se emplean en la elaboración de embutidos son muy variables, pudiéndose englobar en dos grupos, como son: ingredientes y aditivos. Así mismo el proceso de elaboración de productos cárnicos, lleva consigo diversas etapas desde el picado y embutido hasta la maduración y conservación del producto final.</a:t>
            </a:r>
          </a:p>
          <a:p>
            <a:pPr algn="just"/>
            <a:endParaRPr lang="es-MX" sz="4600" dirty="0"/>
          </a:p>
          <a:p>
            <a:pPr algn="just"/>
            <a:r>
              <a:rPr lang="es-MX" sz="3600" b="1" u="sng" dirty="0">
                <a:latin typeface="Arial" panose="020B0604020202020204" pitchFamily="34" charset="0"/>
                <a:cs typeface="Arial" pitchFamily="34" charset="0"/>
              </a:rPr>
              <a:t>Palabras Clave</a:t>
            </a:r>
            <a:r>
              <a:rPr lang="es-MX" sz="3600" b="1" dirty="0">
                <a:latin typeface="Arial" panose="020B0604020202020204" pitchFamily="34" charset="0"/>
                <a:cs typeface="Arial" pitchFamily="34" charset="0"/>
              </a:rPr>
              <a:t>: carne, productos cárnicos, embutido</a:t>
            </a:r>
          </a:p>
        </p:txBody>
      </p:sp>
    </p:spTree>
    <p:extLst>
      <p:ext uri="{BB962C8B-B14F-4D97-AF65-F5344CB8AC3E}">
        <p14:creationId xmlns:p14="http://schemas.microsoft.com/office/powerpoint/2010/main" val="79380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0420" y="27856"/>
            <a:ext cx="6995120" cy="1143000"/>
          </a:xfrm>
        </p:spPr>
        <p:txBody>
          <a:bodyPr/>
          <a:lstStyle/>
          <a:p>
            <a:r>
              <a:rPr lang="fr-FR" sz="4000" b="1" u="sng" dirty="0">
                <a:effectLst/>
                <a:latin typeface="Arial" pitchFamily="34" charset="0"/>
                <a:cs typeface="Arial" pitchFamily="34" charset="0"/>
              </a:rPr>
              <a:t>Tema:</a:t>
            </a:r>
            <a:r>
              <a:rPr lang="es-MX" sz="4000" b="1" u="sng" dirty="0">
                <a:effectLst/>
                <a:latin typeface="Arial" pitchFamily="34" charset="0"/>
                <a:cs typeface="Arial" pitchFamily="34" charset="0"/>
              </a:rPr>
              <a:t> </a:t>
            </a:r>
            <a:r>
              <a:rPr lang="es-MX" sz="4000" b="1" dirty="0" err="1">
                <a:effectLst/>
                <a:latin typeface="Arial" pitchFamily="34" charset="0"/>
                <a:cs typeface="Arial" pitchFamily="34" charset="0"/>
              </a:rPr>
              <a:t>Meat</a:t>
            </a:r>
            <a:r>
              <a:rPr lang="es-MX" sz="4000" b="1" dirty="0">
                <a:effectLst/>
                <a:latin typeface="Arial" pitchFamily="34" charset="0"/>
                <a:cs typeface="Arial" pitchFamily="34" charset="0"/>
              </a:rPr>
              <a:t> </a:t>
            </a:r>
            <a:r>
              <a:rPr lang="es-MX" sz="4000" b="1" dirty="0" err="1">
                <a:effectLst/>
                <a:latin typeface="Arial" pitchFamily="34" charset="0"/>
                <a:cs typeface="Arial" pitchFamily="34" charset="0"/>
              </a:rPr>
              <a:t>Products</a:t>
            </a:r>
            <a:endParaRPr lang="es-MX" sz="4000" dirty="0">
              <a:effectLst/>
              <a:latin typeface="Arial" pitchFamily="34" charset="0"/>
              <a:cs typeface="Arial" pitchFamily="34" charset="0"/>
            </a:endParaRPr>
          </a:p>
        </p:txBody>
      </p:sp>
      <p:sp>
        <p:nvSpPr>
          <p:cNvPr id="3" name="2 Marcador de contenido"/>
          <p:cNvSpPr>
            <a:spLocks noGrp="1"/>
          </p:cNvSpPr>
          <p:nvPr>
            <p:ph idx="1"/>
          </p:nvPr>
        </p:nvSpPr>
        <p:spPr>
          <a:xfrm>
            <a:off x="1403648" y="980728"/>
            <a:ext cx="7355160" cy="4525963"/>
          </a:xfrm>
        </p:spPr>
        <p:txBody>
          <a:bodyPr>
            <a:noAutofit/>
          </a:bodyPr>
          <a:lstStyle/>
          <a:p>
            <a:pPr algn="ctr">
              <a:lnSpc>
                <a:spcPct val="90000"/>
              </a:lnSpc>
              <a:buNone/>
            </a:pPr>
            <a:r>
              <a:rPr lang="fr-FR" sz="2200" b="1" u="sng" dirty="0">
                <a:latin typeface="Arial" panose="020B0604020202020204" pitchFamily="34" charset="0"/>
                <a:cs typeface="Arial" panose="020B0604020202020204" pitchFamily="34" charset="0"/>
              </a:rPr>
              <a:t>Abstract</a:t>
            </a:r>
            <a:br>
              <a:rPr lang="en-US" sz="2200" dirty="0"/>
            </a:br>
            <a:endParaRPr lang="en-US" sz="2200" dirty="0"/>
          </a:p>
          <a:p>
            <a:pPr algn="just"/>
            <a:r>
              <a:rPr lang="en-US" sz="2400" dirty="0"/>
              <a:t>Convert the meat in meat products, help without a doubt to conservation, but mainly produces in the flesh exquisite taste. Meat products include the preparation of a large number of products such as ham, chorizo and </a:t>
            </a:r>
            <a:r>
              <a:rPr lang="en-US" sz="2400" dirty="0" err="1"/>
              <a:t>longaniza</a:t>
            </a:r>
            <a:r>
              <a:rPr lang="en-US" sz="2400" dirty="0"/>
              <a:t>, among others. The materials used in the production of sausages are very variable, being able to encompass in two groups, such as: ingredients and additives. At the same time the process of manufacture of meat products, brings with it various stages from chopping and sausage up to the ripening and preservation of the final product.</a:t>
            </a:r>
            <a:endParaRPr lang="fr-FR" sz="2200" dirty="0">
              <a:latin typeface="Arial" pitchFamily="34" charset="0"/>
              <a:cs typeface="Arial" pitchFamily="34" charset="0"/>
            </a:endParaRPr>
          </a:p>
          <a:p>
            <a:pPr>
              <a:lnSpc>
                <a:spcPct val="90000"/>
              </a:lnSpc>
              <a:buNone/>
            </a:pPr>
            <a:endParaRPr lang="fr-FR" sz="1700" b="1" u="sng" dirty="0">
              <a:latin typeface="Arial" panose="020B0604020202020204" pitchFamily="34" charset="0"/>
              <a:cs typeface="Arial" pitchFamily="34" charset="0"/>
            </a:endParaRPr>
          </a:p>
          <a:p>
            <a:pPr>
              <a:lnSpc>
                <a:spcPct val="90000"/>
              </a:lnSpc>
              <a:buNone/>
            </a:pPr>
            <a:r>
              <a:rPr lang="fr-FR" sz="1700" b="1" u="sng" dirty="0">
                <a:latin typeface="Arial" panose="020B0604020202020204" pitchFamily="34" charset="0"/>
                <a:cs typeface="Arial" pitchFamily="34" charset="0"/>
              </a:rPr>
              <a:t>Keywords</a:t>
            </a:r>
            <a:r>
              <a:rPr lang="fr-FR" sz="1700" b="1" dirty="0">
                <a:latin typeface="Arial" panose="020B0604020202020204" pitchFamily="34" charset="0"/>
                <a:cs typeface="Arial" pitchFamily="34" charset="0"/>
              </a:rPr>
              <a:t>: </a:t>
            </a:r>
            <a:r>
              <a:rPr lang="es-MX" sz="1800" b="1" dirty="0" err="1">
                <a:latin typeface="Arial" panose="020B0604020202020204" pitchFamily="34" charset="0"/>
                <a:cs typeface="Arial" pitchFamily="34" charset="0"/>
              </a:rPr>
              <a:t>meat</a:t>
            </a:r>
            <a:r>
              <a:rPr lang="es-MX" sz="1800" b="1" dirty="0">
                <a:latin typeface="Arial" panose="020B0604020202020204" pitchFamily="34" charset="0"/>
                <a:cs typeface="Arial" pitchFamily="34" charset="0"/>
              </a:rPr>
              <a:t>, </a:t>
            </a:r>
            <a:r>
              <a:rPr lang="es-MX" sz="1800" b="1" dirty="0" err="1">
                <a:latin typeface="Arial" panose="020B0604020202020204" pitchFamily="34" charset="0"/>
                <a:cs typeface="Arial" pitchFamily="34" charset="0"/>
              </a:rPr>
              <a:t>meat</a:t>
            </a:r>
            <a:r>
              <a:rPr lang="es-MX" sz="1800" b="1" dirty="0">
                <a:latin typeface="Arial" panose="020B0604020202020204" pitchFamily="34" charset="0"/>
                <a:cs typeface="Arial" pitchFamily="34" charset="0"/>
              </a:rPr>
              <a:t> </a:t>
            </a:r>
            <a:r>
              <a:rPr lang="es-MX" sz="1800" b="1" dirty="0" err="1">
                <a:latin typeface="Arial" panose="020B0604020202020204" pitchFamily="34" charset="0"/>
                <a:cs typeface="Arial" pitchFamily="34" charset="0"/>
              </a:rPr>
              <a:t>products</a:t>
            </a:r>
            <a:r>
              <a:rPr lang="es-MX" sz="1800" b="1" dirty="0">
                <a:latin typeface="Arial" panose="020B0604020202020204" pitchFamily="34" charset="0"/>
                <a:cs typeface="Arial" pitchFamily="34" charset="0"/>
              </a:rPr>
              <a:t>, </a:t>
            </a:r>
            <a:r>
              <a:rPr lang="es-MX" sz="1800" b="1" dirty="0" err="1">
                <a:latin typeface="Arial" panose="020B0604020202020204" pitchFamily="34" charset="0"/>
                <a:cs typeface="Arial" pitchFamily="34" charset="0"/>
              </a:rPr>
              <a:t>inlay</a:t>
            </a:r>
            <a:r>
              <a:rPr lang="es-MX" sz="1800" b="1" dirty="0">
                <a:latin typeface="Arial" panose="020B0604020202020204" pitchFamily="34" charset="0"/>
                <a:cs typeface="Arial" pitchFamily="34" charset="0"/>
              </a:rPr>
              <a:t>.</a:t>
            </a:r>
            <a:endParaRPr lang="es-MX" sz="1700" dirty="0">
              <a:latin typeface="Arial" panose="020B0604020202020204" pitchFamily="34" charset="0"/>
              <a:cs typeface="Arial" pitchFamily="34" charset="0"/>
            </a:endParaRPr>
          </a:p>
        </p:txBody>
      </p:sp>
    </p:spTree>
    <p:extLst>
      <p:ext uri="{BB962C8B-B14F-4D97-AF65-F5344CB8AC3E}">
        <p14:creationId xmlns:p14="http://schemas.microsoft.com/office/powerpoint/2010/main" val="185540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Objetivo General</a:t>
            </a:r>
          </a:p>
        </p:txBody>
      </p:sp>
      <p:sp>
        <p:nvSpPr>
          <p:cNvPr id="5" name="4 Marcador de contenido"/>
          <p:cNvSpPr>
            <a:spLocks noGrp="1"/>
          </p:cNvSpPr>
          <p:nvPr>
            <p:ph idx="1"/>
          </p:nvPr>
        </p:nvSpPr>
        <p:spPr>
          <a:xfrm>
            <a:off x="1331640" y="1600201"/>
            <a:ext cx="7355160" cy="2332856"/>
          </a:xfrm>
        </p:spPr>
        <p:txBody>
          <a:bodyPr>
            <a:normAutofit fontScale="92500" lnSpcReduction="10000"/>
          </a:bodyPr>
          <a:lstStyle/>
          <a:p>
            <a:pPr algn="just"/>
            <a:r>
              <a:rPr lang="es-MX" dirty="0"/>
              <a:t>Identificar el proceso de elaboración de productos </a:t>
            </a:r>
            <a:r>
              <a:rPr lang="es-MX" dirty="0" err="1"/>
              <a:t>cárnicos</a:t>
            </a:r>
            <a:r>
              <a:rPr lang="es-MX" dirty="0"/>
              <a:t>, así como su clasificación mediante una revisión bibliográfica para conocer su composición y relacionarlo con la gastronomía </a:t>
            </a:r>
          </a:p>
        </p:txBody>
      </p:sp>
    </p:spTree>
    <p:extLst>
      <p:ext uri="{BB962C8B-B14F-4D97-AF65-F5344CB8AC3E}">
        <p14:creationId xmlns:p14="http://schemas.microsoft.com/office/powerpoint/2010/main" val="13156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Objetivos Específicos</a:t>
            </a:r>
          </a:p>
        </p:txBody>
      </p:sp>
      <p:sp>
        <p:nvSpPr>
          <p:cNvPr id="3" name="2 Marcador de contenido"/>
          <p:cNvSpPr>
            <a:spLocks noGrp="1"/>
          </p:cNvSpPr>
          <p:nvPr>
            <p:ph idx="1"/>
          </p:nvPr>
        </p:nvSpPr>
        <p:spPr/>
        <p:txBody>
          <a:bodyPr>
            <a:normAutofit/>
          </a:bodyPr>
          <a:lstStyle/>
          <a:p>
            <a:pPr algn="just"/>
            <a:r>
              <a:rPr lang="es-MX" dirty="0"/>
              <a:t>Conocer qué es un producto </a:t>
            </a:r>
            <a:r>
              <a:rPr lang="es-MX" dirty="0" err="1"/>
              <a:t>cárnicos</a:t>
            </a:r>
            <a:r>
              <a:rPr lang="es-MX" dirty="0"/>
              <a:t> y su clasificación mediante una revisión bibliográfica</a:t>
            </a:r>
          </a:p>
          <a:p>
            <a:pPr algn="just"/>
            <a:r>
              <a:rPr lang="es-MX" dirty="0"/>
              <a:t>Identificar el proceso de elaboración de productos </a:t>
            </a:r>
            <a:r>
              <a:rPr lang="es-MX" dirty="0" err="1"/>
              <a:t>cárnicos</a:t>
            </a:r>
            <a:r>
              <a:rPr lang="es-MX" dirty="0"/>
              <a:t>, para conocer su composición y poder aplicar los conocimientos a la </a:t>
            </a:r>
            <a:r>
              <a:rPr lang="es-MX" dirty="0" err="1"/>
              <a:t>gastronomia</a:t>
            </a:r>
            <a:endParaRPr lang="es-MX" dirty="0"/>
          </a:p>
        </p:txBody>
      </p:sp>
    </p:spTree>
    <p:extLst>
      <p:ext uri="{BB962C8B-B14F-4D97-AF65-F5344CB8AC3E}">
        <p14:creationId xmlns:p14="http://schemas.microsoft.com/office/powerpoint/2010/main" val="374072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4361-D4F7-0246-8E63-8E912B0A1FF8}"/>
              </a:ext>
            </a:extLst>
          </p:cNvPr>
          <p:cNvSpPr>
            <a:spLocks noGrp="1"/>
          </p:cNvSpPr>
          <p:nvPr>
            <p:ph type="title"/>
          </p:nvPr>
        </p:nvSpPr>
        <p:spPr/>
        <p:txBody>
          <a:bodyPr/>
          <a:lstStyle/>
          <a:p>
            <a:r>
              <a:rPr lang="es-MX" dirty="0"/>
              <a:t>Mapa conceptual</a:t>
            </a:r>
            <a:br>
              <a:rPr lang="es-MX" dirty="0"/>
            </a:br>
            <a:r>
              <a:rPr lang="es-MX" dirty="0"/>
              <a:t>PRODUCTOS CÁRNICOS</a:t>
            </a:r>
            <a:endParaRPr lang="x-none" dirty="0"/>
          </a:p>
        </p:txBody>
      </p:sp>
      <p:pic>
        <p:nvPicPr>
          <p:cNvPr id="5" name="Imagen 6">
            <a:extLst>
              <a:ext uri="{FF2B5EF4-FFF2-40B4-BE49-F238E27FC236}">
                <a16:creationId xmlns:a16="http://schemas.microsoft.com/office/drawing/2014/main" id="{FBDEEF72-3E8F-A740-8D03-C7CDD631DAC2}"/>
              </a:ext>
            </a:extLst>
          </p:cNvPr>
          <p:cNvPicPr>
            <a:picLocks noChangeAspect="1"/>
          </p:cNvPicPr>
          <p:nvPr/>
        </p:nvPicPr>
        <p:blipFill>
          <a:blip r:embed="rId2"/>
          <a:stretch>
            <a:fillRect/>
          </a:stretch>
        </p:blipFill>
        <p:spPr>
          <a:xfrm>
            <a:off x="-108520" y="1417638"/>
            <a:ext cx="9123342" cy="4955810"/>
          </a:xfrm>
          <a:prstGeom prst="rect">
            <a:avLst/>
          </a:prstGeom>
        </p:spPr>
      </p:pic>
    </p:spTree>
    <p:extLst>
      <p:ext uri="{BB962C8B-B14F-4D97-AF65-F5344CB8AC3E}">
        <p14:creationId xmlns:p14="http://schemas.microsoft.com/office/powerpoint/2010/main" val="171522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AD011665-EF2E-CC43-98FF-F3AC603776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905" t="15507" r="30358" b="3621"/>
          <a:stretch/>
        </p:blipFill>
        <p:spPr>
          <a:xfrm>
            <a:off x="2502275" y="767030"/>
            <a:ext cx="5203817" cy="5017129"/>
          </a:xfrm>
        </p:spPr>
      </p:pic>
    </p:spTree>
    <p:extLst>
      <p:ext uri="{BB962C8B-B14F-4D97-AF65-F5344CB8AC3E}">
        <p14:creationId xmlns:p14="http://schemas.microsoft.com/office/powerpoint/2010/main" val="69481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6194-EA66-5848-9BCE-F4B37DDB5B81}"/>
              </a:ext>
            </a:extLst>
          </p:cNvPr>
          <p:cNvSpPr>
            <a:spLocks noGrp="1"/>
          </p:cNvSpPr>
          <p:nvPr>
            <p:ph type="title"/>
          </p:nvPr>
        </p:nvSpPr>
        <p:spPr/>
        <p:txBody>
          <a:bodyPr/>
          <a:lstStyle/>
          <a:p>
            <a:r>
              <a:rPr lang="es-MX" dirty="0"/>
              <a:t>PRODUCTOS </a:t>
            </a:r>
            <a:r>
              <a:rPr lang="es-MX" dirty="0" err="1"/>
              <a:t>CÁRNICOS</a:t>
            </a:r>
            <a:r>
              <a:rPr lang="es-MX" dirty="0"/>
              <a:t> </a:t>
            </a:r>
            <a:br>
              <a:rPr lang="es-MX" dirty="0"/>
            </a:br>
            <a:r>
              <a:rPr lang="es-MX" dirty="0"/>
              <a:t>Clasificación </a:t>
            </a:r>
            <a:endParaRPr lang="x-none" dirty="0"/>
          </a:p>
        </p:txBody>
      </p:sp>
      <p:pic>
        <p:nvPicPr>
          <p:cNvPr id="4" name="Picture 4">
            <a:extLst>
              <a:ext uri="{FF2B5EF4-FFF2-40B4-BE49-F238E27FC236}">
                <a16:creationId xmlns:a16="http://schemas.microsoft.com/office/drawing/2014/main" id="{B41A01E7-CE91-0D48-B280-53D299ABED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561" y="2478798"/>
            <a:ext cx="8161239" cy="2408406"/>
          </a:xfrm>
        </p:spPr>
      </p:pic>
    </p:spTree>
    <p:extLst>
      <p:ext uri="{BB962C8B-B14F-4D97-AF65-F5344CB8AC3E}">
        <p14:creationId xmlns:p14="http://schemas.microsoft.com/office/powerpoint/2010/main" val="20837966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464</Words>
  <Application>Microsoft Office PowerPoint</Application>
  <PresentationFormat>Presentación en pantalla (4:3)</PresentationFormat>
  <Paragraphs>40</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Berlin Sans FB</vt:lpstr>
      <vt:lpstr>Berlin Sans FB Demi</vt:lpstr>
      <vt:lpstr>Calibri</vt:lpstr>
      <vt:lpstr>Tema de Office</vt:lpstr>
      <vt:lpstr>UNIVERSIDAD AUTÓNOMA DEL ESTADO DE HIDALGO</vt:lpstr>
      <vt:lpstr>Presentación de PowerPoint</vt:lpstr>
      <vt:lpstr>Tema: Productos cárnicos</vt:lpstr>
      <vt:lpstr>Tema: Meat Products</vt:lpstr>
      <vt:lpstr>Objetivo General</vt:lpstr>
      <vt:lpstr>Objetivos Específicos</vt:lpstr>
      <vt:lpstr>Mapa conceptual PRODUCTOS CÁRNICOS</vt:lpstr>
      <vt:lpstr>Presentación de PowerPoint</vt:lpstr>
      <vt:lpstr>PRODUCTOS CÁRNICOS  Clasificación </vt:lpstr>
      <vt:lpstr>PRODUCTOS CÁRNICOS  Componentes que intervienen en la elaboración</vt:lpstr>
      <vt:lpstr>PROCESO DE PRODUCCIÓN  Preparación de las materias primas</vt:lpstr>
      <vt:lpstr>PROCESO DE PRODUCCIÓN Picado</vt:lpstr>
      <vt:lpstr>PROCESO DE PRODUCCIÓN  Mezclado y amasado</vt:lpstr>
      <vt:lpstr>PROCESO DE PRODUCCIÓN Embutido </vt:lpstr>
      <vt:lpstr>PROCESO DE PRODUCCIÓN  Cocción y ahumado</vt:lpstr>
      <vt:lpstr>PROCESO DE PRODUCCIÓN Maduración y desecación  </vt:lpstr>
      <vt:lpstr>PROCESO DE PRODUCCIÓN Conservación</vt:lpstr>
      <vt:lpstr>Referencias Bibliográficas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Productos cárnicos</dc:title>
  <dc:creator>uaeh; Dr. Juan Ramírez Godínez,L.N. Tania Hernández Sánchez,E. en B. Juan Francisco Gutiérrez RodríguezAg</dc:creator>
  <cp:lastModifiedBy>Abel</cp:lastModifiedBy>
  <cp:revision>80</cp:revision>
  <dcterms:created xsi:type="dcterms:W3CDTF">2014-12-12T16:57:31Z</dcterms:created>
  <dcterms:modified xsi:type="dcterms:W3CDTF">2020-06-09T18:50:10Z</dcterms:modified>
</cp:coreProperties>
</file>