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59" r:id="rId3"/>
    <p:sldId id="260" r:id="rId4"/>
    <p:sldId id="261" r:id="rId5"/>
    <p:sldId id="262" r:id="rId6"/>
    <p:sldId id="263" r:id="rId7"/>
    <p:sldId id="264"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1E0672-335E-4F7A-9A10-1E980770598D}" type="datetimeFigureOut">
              <a:rPr lang="es-MX" smtClean="0"/>
              <a:t>11/03/2017</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695541-C2E0-409F-BC80-937E4B1B5435}" type="slidenum">
              <a:rPr lang="es-MX" smtClean="0"/>
              <a:t>‹Nº›</a:t>
            </a:fld>
            <a:endParaRPr lang="es-MX"/>
          </a:p>
        </p:txBody>
      </p:sp>
    </p:spTree>
    <p:extLst>
      <p:ext uri="{BB962C8B-B14F-4D97-AF65-F5344CB8AC3E}">
        <p14:creationId xmlns:p14="http://schemas.microsoft.com/office/powerpoint/2010/main" val="3097112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10695541-C2E0-409F-BC80-937E4B1B5435}" type="slidenum">
              <a:rPr lang="es-MX" smtClean="0"/>
              <a:t>2</a:t>
            </a:fld>
            <a:endParaRPr lang="es-MX"/>
          </a:p>
        </p:txBody>
      </p:sp>
    </p:spTree>
    <p:extLst>
      <p:ext uri="{BB962C8B-B14F-4D97-AF65-F5344CB8AC3E}">
        <p14:creationId xmlns:p14="http://schemas.microsoft.com/office/powerpoint/2010/main" val="256412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977E363-69C6-433D-8F22-AE6FAA375055}" type="datetime1">
              <a:rPr lang="es-MX" smtClean="0"/>
              <a:t>11/03/2017</a:t>
            </a:fld>
            <a:endParaRPr lang="es-MX"/>
          </a:p>
        </p:txBody>
      </p:sp>
      <p:sp>
        <p:nvSpPr>
          <p:cNvPr id="5" name="4 Marcador de pie de página"/>
          <p:cNvSpPr>
            <a:spLocks noGrp="1"/>
          </p:cNvSpPr>
          <p:nvPr>
            <p:ph type="ftr" sz="quarter" idx="11"/>
          </p:nvPr>
        </p:nvSpPr>
        <p:spPr/>
        <p:txBody>
          <a:bodyPr/>
          <a:lstStyle/>
          <a:p>
            <a:r>
              <a:rPr lang="pt-BR" smtClean="0"/>
              <a:t>Q.B.P. EVA MARIA MEDRANO GAUNA</a:t>
            </a:r>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60906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1547DFA-EBC3-4D7B-BCA1-AA60ED747591}" type="datetime1">
              <a:rPr lang="es-MX" smtClean="0"/>
              <a:t>11/03/2017</a:t>
            </a:fld>
            <a:endParaRPr lang="es-MX"/>
          </a:p>
        </p:txBody>
      </p:sp>
      <p:sp>
        <p:nvSpPr>
          <p:cNvPr id="5" name="4 Marcador de pie de página"/>
          <p:cNvSpPr>
            <a:spLocks noGrp="1"/>
          </p:cNvSpPr>
          <p:nvPr>
            <p:ph type="ftr" sz="quarter" idx="11"/>
          </p:nvPr>
        </p:nvSpPr>
        <p:spPr/>
        <p:txBody>
          <a:bodyPr/>
          <a:lstStyle/>
          <a:p>
            <a:r>
              <a:rPr lang="pt-BR" smtClean="0"/>
              <a:t>Q.B.P. EVA MARIA MEDRANO GAUNA</a:t>
            </a:r>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423426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302557B7-3234-4EC2-AD77-BC2010455273}" type="datetime1">
              <a:rPr lang="es-MX" smtClean="0"/>
              <a:t>11/03/2017</a:t>
            </a:fld>
            <a:endParaRPr lang="es-MX"/>
          </a:p>
        </p:txBody>
      </p:sp>
      <p:sp>
        <p:nvSpPr>
          <p:cNvPr id="5" name="4 Marcador de pie de página"/>
          <p:cNvSpPr>
            <a:spLocks noGrp="1"/>
          </p:cNvSpPr>
          <p:nvPr>
            <p:ph type="ftr" sz="quarter" idx="11"/>
          </p:nvPr>
        </p:nvSpPr>
        <p:spPr/>
        <p:txBody>
          <a:bodyPr/>
          <a:lstStyle/>
          <a:p>
            <a:r>
              <a:rPr lang="pt-BR" smtClean="0"/>
              <a:t>Q.B.P. EVA MARIA MEDRANO GAUNA</a:t>
            </a:r>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20440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FFE1001-722F-4ED0-9C0F-A0F7418D008C}" type="datetime1">
              <a:rPr lang="es-MX" smtClean="0"/>
              <a:t>11/03/2017</a:t>
            </a:fld>
            <a:endParaRPr lang="es-MX"/>
          </a:p>
        </p:txBody>
      </p:sp>
      <p:sp>
        <p:nvSpPr>
          <p:cNvPr id="5" name="4 Marcador de pie de página"/>
          <p:cNvSpPr>
            <a:spLocks noGrp="1"/>
          </p:cNvSpPr>
          <p:nvPr>
            <p:ph type="ftr" sz="quarter" idx="11"/>
          </p:nvPr>
        </p:nvSpPr>
        <p:spPr/>
        <p:txBody>
          <a:bodyPr/>
          <a:lstStyle/>
          <a:p>
            <a:r>
              <a:rPr lang="pt-BR" smtClean="0"/>
              <a:t>Q.B.P. EVA MARIA MEDRANO GAUNA</a:t>
            </a:r>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831659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0ECF923-6BBD-4A0E-8894-123119765B21}" type="datetime1">
              <a:rPr lang="es-MX" smtClean="0"/>
              <a:t>11/03/2017</a:t>
            </a:fld>
            <a:endParaRPr lang="es-MX"/>
          </a:p>
        </p:txBody>
      </p:sp>
      <p:sp>
        <p:nvSpPr>
          <p:cNvPr id="5" name="4 Marcador de pie de página"/>
          <p:cNvSpPr>
            <a:spLocks noGrp="1"/>
          </p:cNvSpPr>
          <p:nvPr>
            <p:ph type="ftr" sz="quarter" idx="11"/>
          </p:nvPr>
        </p:nvSpPr>
        <p:spPr/>
        <p:txBody>
          <a:bodyPr/>
          <a:lstStyle/>
          <a:p>
            <a:r>
              <a:rPr lang="pt-BR" smtClean="0"/>
              <a:t>Q.B.P. EVA MARIA MEDRANO GAUNA</a:t>
            </a:r>
            <a:endParaRPr lang="es-MX"/>
          </a:p>
        </p:txBody>
      </p:sp>
      <p:sp>
        <p:nvSpPr>
          <p:cNvPr id="6" name="5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7695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57B5386-B0F7-40ED-B291-736139747CAD}" type="datetime1">
              <a:rPr lang="es-MX" smtClean="0"/>
              <a:t>11/03/2017</a:t>
            </a:fld>
            <a:endParaRPr lang="es-MX"/>
          </a:p>
        </p:txBody>
      </p:sp>
      <p:sp>
        <p:nvSpPr>
          <p:cNvPr id="6" name="5 Marcador de pie de página"/>
          <p:cNvSpPr>
            <a:spLocks noGrp="1"/>
          </p:cNvSpPr>
          <p:nvPr>
            <p:ph type="ftr" sz="quarter" idx="11"/>
          </p:nvPr>
        </p:nvSpPr>
        <p:spPr/>
        <p:txBody>
          <a:bodyPr/>
          <a:lstStyle/>
          <a:p>
            <a:r>
              <a:rPr lang="pt-BR" smtClean="0"/>
              <a:t>Q.B.P. EVA MARIA MEDRANO GAUNA</a:t>
            </a:r>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485197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99FE928-87AB-45A8-9BCD-31BDDFDC4C7C}" type="datetime1">
              <a:rPr lang="es-MX" smtClean="0"/>
              <a:t>11/03/2017</a:t>
            </a:fld>
            <a:endParaRPr lang="es-MX"/>
          </a:p>
        </p:txBody>
      </p:sp>
      <p:sp>
        <p:nvSpPr>
          <p:cNvPr id="8" name="7 Marcador de pie de página"/>
          <p:cNvSpPr>
            <a:spLocks noGrp="1"/>
          </p:cNvSpPr>
          <p:nvPr>
            <p:ph type="ftr" sz="quarter" idx="11"/>
          </p:nvPr>
        </p:nvSpPr>
        <p:spPr/>
        <p:txBody>
          <a:bodyPr/>
          <a:lstStyle/>
          <a:p>
            <a:r>
              <a:rPr lang="pt-BR" smtClean="0"/>
              <a:t>Q.B.P. EVA MARIA MEDRANO GAUNA</a:t>
            </a:r>
            <a:endParaRPr lang="es-MX"/>
          </a:p>
        </p:txBody>
      </p:sp>
      <p:sp>
        <p:nvSpPr>
          <p:cNvPr id="9" name="8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256613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34D9C91-D0EE-4AA3-98A3-F24264E0601F}" type="datetime1">
              <a:rPr lang="es-MX" smtClean="0"/>
              <a:t>11/03/2017</a:t>
            </a:fld>
            <a:endParaRPr lang="es-MX"/>
          </a:p>
        </p:txBody>
      </p:sp>
      <p:sp>
        <p:nvSpPr>
          <p:cNvPr id="4" name="3 Marcador de pie de página"/>
          <p:cNvSpPr>
            <a:spLocks noGrp="1"/>
          </p:cNvSpPr>
          <p:nvPr>
            <p:ph type="ftr" sz="quarter" idx="11"/>
          </p:nvPr>
        </p:nvSpPr>
        <p:spPr/>
        <p:txBody>
          <a:bodyPr/>
          <a:lstStyle/>
          <a:p>
            <a:r>
              <a:rPr lang="pt-BR" smtClean="0"/>
              <a:t>Q.B.P. EVA MARIA MEDRANO GAUNA</a:t>
            </a:r>
            <a:endParaRPr lang="es-MX"/>
          </a:p>
        </p:txBody>
      </p:sp>
      <p:sp>
        <p:nvSpPr>
          <p:cNvPr id="5" name="4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1951558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52886FE-A04E-48C3-B30A-65524FC508A0}" type="datetime1">
              <a:rPr lang="es-MX" smtClean="0"/>
              <a:t>11/03/2017</a:t>
            </a:fld>
            <a:endParaRPr lang="es-MX"/>
          </a:p>
        </p:txBody>
      </p:sp>
      <p:sp>
        <p:nvSpPr>
          <p:cNvPr id="3" name="2 Marcador de pie de página"/>
          <p:cNvSpPr>
            <a:spLocks noGrp="1"/>
          </p:cNvSpPr>
          <p:nvPr>
            <p:ph type="ftr" sz="quarter" idx="11"/>
          </p:nvPr>
        </p:nvSpPr>
        <p:spPr/>
        <p:txBody>
          <a:bodyPr/>
          <a:lstStyle/>
          <a:p>
            <a:r>
              <a:rPr lang="pt-BR" smtClean="0"/>
              <a:t>Q.B.P. EVA MARIA MEDRANO GAUNA</a:t>
            </a:r>
            <a:endParaRPr lang="es-MX"/>
          </a:p>
        </p:txBody>
      </p:sp>
      <p:sp>
        <p:nvSpPr>
          <p:cNvPr id="4" name="3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1358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0FA3E6C-2126-4CD0-B6F8-74F6101DA7CF}" type="datetime1">
              <a:rPr lang="es-MX" smtClean="0"/>
              <a:t>11/03/2017</a:t>
            </a:fld>
            <a:endParaRPr lang="es-MX"/>
          </a:p>
        </p:txBody>
      </p:sp>
      <p:sp>
        <p:nvSpPr>
          <p:cNvPr id="6" name="5 Marcador de pie de página"/>
          <p:cNvSpPr>
            <a:spLocks noGrp="1"/>
          </p:cNvSpPr>
          <p:nvPr>
            <p:ph type="ftr" sz="quarter" idx="11"/>
          </p:nvPr>
        </p:nvSpPr>
        <p:spPr/>
        <p:txBody>
          <a:bodyPr/>
          <a:lstStyle/>
          <a:p>
            <a:r>
              <a:rPr lang="pt-BR" smtClean="0"/>
              <a:t>Q.B.P. EVA MARIA MEDRANO GAUNA</a:t>
            </a:r>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66121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0A027E9-E1B8-4D68-AC1A-C3DC4E800B50}" type="datetime1">
              <a:rPr lang="es-MX" smtClean="0"/>
              <a:t>11/03/2017</a:t>
            </a:fld>
            <a:endParaRPr lang="es-MX"/>
          </a:p>
        </p:txBody>
      </p:sp>
      <p:sp>
        <p:nvSpPr>
          <p:cNvPr id="6" name="5 Marcador de pie de página"/>
          <p:cNvSpPr>
            <a:spLocks noGrp="1"/>
          </p:cNvSpPr>
          <p:nvPr>
            <p:ph type="ftr" sz="quarter" idx="11"/>
          </p:nvPr>
        </p:nvSpPr>
        <p:spPr/>
        <p:txBody>
          <a:bodyPr/>
          <a:lstStyle/>
          <a:p>
            <a:r>
              <a:rPr lang="pt-BR" smtClean="0"/>
              <a:t>Q.B.P. EVA MARIA MEDRANO GAUNA</a:t>
            </a:r>
            <a:endParaRPr lang="es-MX"/>
          </a:p>
        </p:txBody>
      </p:sp>
      <p:sp>
        <p:nvSpPr>
          <p:cNvPr id="7" name="6 Marcador de número de diapositiva"/>
          <p:cNvSpPr>
            <a:spLocks noGrp="1"/>
          </p:cNvSpPr>
          <p:nvPr>
            <p:ph type="sldNum" sz="quarter" idx="12"/>
          </p:nvPr>
        </p:nvSpPr>
        <p:spPr/>
        <p:txBody>
          <a:bodyPr/>
          <a:lstStyle/>
          <a:p>
            <a:fld id="{AE4C14A7-A164-48F6-9E6F-0B6D1838B85F}" type="slidenum">
              <a:rPr lang="es-MX" smtClean="0"/>
              <a:t>‹Nº›</a:t>
            </a:fld>
            <a:endParaRPr lang="es-MX"/>
          </a:p>
        </p:txBody>
      </p:sp>
    </p:spTree>
    <p:extLst>
      <p:ext uri="{BB962C8B-B14F-4D97-AF65-F5344CB8AC3E}">
        <p14:creationId xmlns:p14="http://schemas.microsoft.com/office/powerpoint/2010/main" val="319740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3999" cy="6957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72008"/>
            <a:ext cx="9143999" cy="70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5DDD6F-60C1-4F06-B667-0EECF8F5EEBD}" type="datetime1">
              <a:rPr lang="es-MX" smtClean="0"/>
              <a:t>11/03/2017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Q.B.P. EVA MARIA MEDRANO GAUNA</a:t>
            </a:r>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C14A7-A164-48F6-9E6F-0B6D1838B85F}" type="slidenum">
              <a:rPr lang="es-MX" smtClean="0"/>
              <a:t>‹Nº›</a:t>
            </a:fld>
            <a:endParaRPr lang="es-MX"/>
          </a:p>
        </p:txBody>
      </p:sp>
    </p:spTree>
    <p:extLst>
      <p:ext uri="{BB962C8B-B14F-4D97-AF65-F5344CB8AC3E}">
        <p14:creationId xmlns:p14="http://schemas.microsoft.com/office/powerpoint/2010/main" val="627266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PORTADA3.JPG"/>
          <p:cNvPicPr>
            <a:picLocks noChangeAspect="1" noChangeArrowheads="1"/>
          </p:cNvPicPr>
          <p:nvPr/>
        </p:nvPicPr>
        <p:blipFill rotWithShape="1">
          <a:blip r:embed="rId2">
            <a:extLst>
              <a:ext uri="{28A0092B-C50C-407E-A947-70E740481C1C}">
                <a14:useLocalDpi xmlns:a14="http://schemas.microsoft.com/office/drawing/2010/main" val="0"/>
              </a:ext>
            </a:extLst>
          </a:blip>
          <a:srcRect r="36415" b="22072"/>
          <a:stretch/>
        </p:blipFill>
        <p:spPr bwMode="auto">
          <a:xfrm>
            <a:off x="0" y="-99392"/>
            <a:ext cx="9289032" cy="7056784"/>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685800" y="1412777"/>
            <a:ext cx="7630616" cy="2187674"/>
          </a:xfrm>
        </p:spPr>
        <p:txBody>
          <a:bodyPr>
            <a:normAutofit fontScale="90000"/>
          </a:bodyPr>
          <a:lstStyle/>
          <a:p>
            <a:pPr algn="l"/>
            <a:r>
              <a:rPr lang="es-MX" sz="3100" dirty="0" smtClean="0">
                <a:solidFill>
                  <a:schemeClr val="bg1"/>
                </a:solidFill>
                <a:latin typeface="Bell MT" panose="02020503060305020303" pitchFamily="18" charset="0"/>
              </a:rPr>
              <a:t>ÁREA ACADÉMICA: Biología Avanzada</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TEMA: 2.2.2 Animales invertebrados.</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PROFESOR: Q.B.P. Eva María Medrano </a:t>
            </a:r>
            <a:r>
              <a:rPr lang="es-MX" sz="3100" dirty="0" err="1" smtClean="0">
                <a:solidFill>
                  <a:schemeClr val="bg1"/>
                </a:solidFill>
                <a:latin typeface="Bell MT" panose="02020503060305020303" pitchFamily="18" charset="0"/>
              </a:rPr>
              <a:t>Gauna</a:t>
            </a:r>
            <a:r>
              <a:rPr lang="es-MX" sz="3100" dirty="0" smtClean="0">
                <a:solidFill>
                  <a:schemeClr val="bg1"/>
                </a:solidFill>
                <a:latin typeface="Bell MT" panose="02020503060305020303" pitchFamily="18" charset="0"/>
              </a:rPr>
              <a:t/>
            </a:r>
            <a:br>
              <a:rPr lang="es-MX" sz="3100" dirty="0" smtClean="0">
                <a:solidFill>
                  <a:schemeClr val="bg1"/>
                </a:solidFill>
                <a:latin typeface="Bell MT" panose="02020503060305020303" pitchFamily="18" charset="0"/>
              </a:rPr>
            </a:br>
            <a:r>
              <a:rPr lang="es-MX" sz="3100" dirty="0" smtClean="0">
                <a:solidFill>
                  <a:schemeClr val="bg1"/>
                </a:solidFill>
                <a:latin typeface="Bell MT" panose="02020503060305020303" pitchFamily="18" charset="0"/>
              </a:rPr>
              <a:t>PERIODO: Enero-Junio 2017</a:t>
            </a:r>
            <a:r>
              <a:rPr lang="es-MX" dirty="0" smtClean="0"/>
              <a:t/>
            </a:r>
            <a:br>
              <a:rPr lang="es-MX" dirty="0" smtClean="0"/>
            </a:br>
            <a:endParaRPr lang="es-MX" dirty="0"/>
          </a:p>
        </p:txBody>
      </p:sp>
    </p:spTree>
    <p:extLst>
      <p:ext uri="{BB962C8B-B14F-4D97-AF65-F5344CB8AC3E}">
        <p14:creationId xmlns:p14="http://schemas.microsoft.com/office/powerpoint/2010/main" val="1405827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Resumen </a:t>
            </a:r>
            <a:endParaRPr lang="es-MX" dirty="0"/>
          </a:p>
        </p:txBody>
      </p:sp>
      <p:sp>
        <p:nvSpPr>
          <p:cNvPr id="3" name="2 Marcador de contenido"/>
          <p:cNvSpPr>
            <a:spLocks noGrp="1"/>
          </p:cNvSpPr>
          <p:nvPr>
            <p:ph idx="1"/>
          </p:nvPr>
        </p:nvSpPr>
        <p:spPr/>
        <p:txBody>
          <a:bodyPr>
            <a:normAutofit fontScale="62500" lnSpcReduction="20000"/>
          </a:bodyPr>
          <a:lstStyle/>
          <a:p>
            <a:pPr marL="0" indent="0" algn="just">
              <a:buNone/>
            </a:pPr>
            <a:r>
              <a:rPr lang="es-MX" sz="4000" dirty="0" smtClean="0"/>
              <a:t>Los animales son un grupo de organismos pluricelulares, </a:t>
            </a:r>
            <a:r>
              <a:rPr lang="es-MX" sz="4000" dirty="0" err="1" smtClean="0"/>
              <a:t>eucarióticos</a:t>
            </a:r>
            <a:r>
              <a:rPr lang="es-MX" sz="4000" dirty="0" smtClean="0"/>
              <a:t>, heterótrofos.  La mayoría de ellos son móviles y se reproducen sexualmente. Es uno de los reinos con mayor evolución, se describen más de un millón de especies, pero la cantidad real se aproximaría a diez millones. </a:t>
            </a:r>
          </a:p>
          <a:p>
            <a:pPr marL="0" indent="0" algn="just">
              <a:buNone/>
            </a:pPr>
            <a:r>
              <a:rPr lang="es-MX" sz="4000" dirty="0" smtClean="0"/>
              <a:t>Para el estudio de los animales se agrupan en vertebrados e invertebrados de acuerdo a la presencia o ausencia de columna vertebral. Se distinguen en superiores o inferiores debido a lo cercano a la base del árbol filogenético.</a:t>
            </a:r>
          </a:p>
          <a:p>
            <a:pPr marL="0" indent="0" algn="just">
              <a:buNone/>
            </a:pPr>
            <a:r>
              <a:rPr lang="es-MX" sz="4000" dirty="0" smtClean="0"/>
              <a:t>Se agrupan en filos o divisiones que generalizan características distintivas de cada uno de ellos. </a:t>
            </a:r>
          </a:p>
          <a:p>
            <a:pPr marL="0" indent="0">
              <a:buNone/>
            </a:pPr>
            <a:endParaRPr lang="es-MX" dirty="0"/>
          </a:p>
        </p:txBody>
      </p:sp>
      <p:sp>
        <p:nvSpPr>
          <p:cNvPr id="4" name="3 Marcador de pie de página"/>
          <p:cNvSpPr>
            <a:spLocks noGrp="1"/>
          </p:cNvSpPr>
          <p:nvPr>
            <p:ph type="ftr" sz="quarter" idx="11"/>
          </p:nvPr>
        </p:nvSpPr>
        <p:spPr>
          <a:xfrm>
            <a:off x="5198" y="6309320"/>
            <a:ext cx="2895600" cy="365125"/>
          </a:xfrm>
        </p:spPr>
        <p:txBody>
          <a:bodyPr/>
          <a:lstStyle/>
          <a:p>
            <a:r>
              <a:rPr lang="pt-BR" dirty="0" smtClean="0"/>
              <a:t>Q.B.P. EVA MARIA MEDRANO GAUNA</a:t>
            </a:r>
            <a:endParaRPr lang="es-MX" dirty="0"/>
          </a:p>
        </p:txBody>
      </p:sp>
    </p:spTree>
    <p:extLst>
      <p:ext uri="{BB962C8B-B14F-4D97-AF65-F5344CB8AC3E}">
        <p14:creationId xmlns:p14="http://schemas.microsoft.com/office/powerpoint/2010/main" val="4269918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smtClean="0"/>
              <a:t>Abstrac</a:t>
            </a:r>
            <a:endParaRPr lang="es-MX" dirty="0"/>
          </a:p>
        </p:txBody>
      </p:sp>
      <p:sp>
        <p:nvSpPr>
          <p:cNvPr id="3" name="2 Marcador de contenido"/>
          <p:cNvSpPr>
            <a:spLocks noGrp="1"/>
          </p:cNvSpPr>
          <p:nvPr>
            <p:ph idx="1"/>
          </p:nvPr>
        </p:nvSpPr>
        <p:spPr/>
        <p:txBody>
          <a:bodyPr>
            <a:normAutofit fontScale="77500" lnSpcReduction="20000"/>
          </a:bodyPr>
          <a:lstStyle/>
          <a:p>
            <a:r>
              <a:rPr lang="en-US" dirty="0" smtClean="0"/>
              <a:t>Animals are a group of multicellular, eukaryotic, heterotrophic organisms. Most of them are mobile and reproduce sexually. It is one of the kingdoms with the greatest evolution, it describes more than a million species, but the real amount would approach ten million.</a:t>
            </a:r>
          </a:p>
          <a:p>
            <a:r>
              <a:rPr lang="en-US" dirty="0" smtClean="0"/>
              <a:t>For the study of the animals are grouped in vertebrates and invertebrates according to the presence or absence of vertebral column. They are distinguished in superior or inferior due to the near to the base of the phylogenetic tree.</a:t>
            </a:r>
          </a:p>
          <a:p>
            <a:r>
              <a:rPr lang="en-US" dirty="0" smtClean="0"/>
              <a:t>They are grouped in phyla or divisions that generalize the distinctive characteristics of each one of them.</a:t>
            </a:r>
            <a:endParaRPr lang="es-MX" dirty="0"/>
          </a:p>
        </p:txBody>
      </p:sp>
      <p:sp>
        <p:nvSpPr>
          <p:cNvPr id="4" name="3 Marcador de pie de página"/>
          <p:cNvSpPr>
            <a:spLocks noGrp="1"/>
          </p:cNvSpPr>
          <p:nvPr>
            <p:ph type="ftr" sz="quarter" idx="11"/>
          </p:nvPr>
        </p:nvSpPr>
        <p:spPr>
          <a:xfrm>
            <a:off x="0" y="6237312"/>
            <a:ext cx="2895600" cy="365125"/>
          </a:xfrm>
        </p:spPr>
        <p:txBody>
          <a:bodyPr/>
          <a:lstStyle/>
          <a:p>
            <a:r>
              <a:rPr lang="pt-BR" dirty="0" smtClean="0"/>
              <a:t>Q.B.P. EVA MARIA MEDRANO GAUNA</a:t>
            </a:r>
            <a:endParaRPr lang="es-MX" dirty="0"/>
          </a:p>
        </p:txBody>
      </p:sp>
    </p:spTree>
    <p:extLst>
      <p:ext uri="{BB962C8B-B14F-4D97-AF65-F5344CB8AC3E}">
        <p14:creationId xmlns:p14="http://schemas.microsoft.com/office/powerpoint/2010/main" val="3612077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MX" dirty="0" smtClean="0"/>
              <a:t>Objetivo </a:t>
            </a:r>
            <a:endParaRPr lang="es-MX" dirty="0"/>
          </a:p>
        </p:txBody>
      </p:sp>
      <p:sp>
        <p:nvSpPr>
          <p:cNvPr id="5" name="4 Marcador de contenido"/>
          <p:cNvSpPr>
            <a:spLocks noGrp="1"/>
          </p:cNvSpPr>
          <p:nvPr>
            <p:ph idx="1"/>
          </p:nvPr>
        </p:nvSpPr>
        <p:spPr/>
        <p:txBody>
          <a:bodyPr/>
          <a:lstStyle/>
          <a:p>
            <a:r>
              <a:rPr lang="es-MX" dirty="0"/>
              <a:t>Identifica las estructuras básicas del reino animal, sus características y funciones 	</a:t>
            </a:r>
          </a:p>
          <a:p>
            <a:pPr marL="0" indent="0">
              <a:buNone/>
            </a:pPr>
            <a:endParaRPr lang="es-MX" dirty="0"/>
          </a:p>
        </p:txBody>
      </p:sp>
      <p:sp>
        <p:nvSpPr>
          <p:cNvPr id="2" name="1 Marcador de pie de página"/>
          <p:cNvSpPr>
            <a:spLocks noGrp="1"/>
          </p:cNvSpPr>
          <p:nvPr>
            <p:ph type="ftr" sz="quarter" idx="11"/>
          </p:nvPr>
        </p:nvSpPr>
        <p:spPr>
          <a:xfrm>
            <a:off x="80750" y="6192577"/>
            <a:ext cx="2895600" cy="365125"/>
          </a:xfrm>
        </p:spPr>
        <p:txBody>
          <a:bodyPr/>
          <a:lstStyle/>
          <a:p>
            <a:r>
              <a:rPr lang="pt-BR" dirty="0" smtClean="0"/>
              <a:t>Q.B.P. EVA MARIA MEDRANO GAUNA</a:t>
            </a:r>
            <a:endParaRPr lang="es-MX" dirty="0"/>
          </a:p>
        </p:txBody>
      </p:sp>
    </p:spTree>
    <p:extLst>
      <p:ext uri="{BB962C8B-B14F-4D97-AF65-F5344CB8AC3E}">
        <p14:creationId xmlns:p14="http://schemas.microsoft.com/office/powerpoint/2010/main" val="1305502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Competencia </a:t>
            </a:r>
            <a:endParaRPr lang="es-MX" dirty="0"/>
          </a:p>
        </p:txBody>
      </p:sp>
      <p:sp>
        <p:nvSpPr>
          <p:cNvPr id="3" name="2 Marcador de contenido"/>
          <p:cNvSpPr>
            <a:spLocks noGrp="1"/>
          </p:cNvSpPr>
          <p:nvPr>
            <p:ph idx="1"/>
          </p:nvPr>
        </p:nvSpPr>
        <p:spPr/>
        <p:txBody>
          <a:bodyPr>
            <a:normAutofit fontScale="70000" lnSpcReduction="20000"/>
          </a:bodyPr>
          <a:lstStyle/>
          <a:p>
            <a:r>
              <a:rPr lang="es-MX" dirty="0" smtClean="0"/>
              <a:t>Genérica</a:t>
            </a:r>
          </a:p>
          <a:p>
            <a:pPr marL="0" indent="0">
              <a:buNone/>
            </a:pPr>
            <a:r>
              <a:rPr lang="es-MX" dirty="0" smtClean="0"/>
              <a:t>Creatividad </a:t>
            </a:r>
          </a:p>
          <a:p>
            <a:pPr marL="0" indent="0">
              <a:buNone/>
            </a:pPr>
            <a:r>
              <a:rPr lang="es-MX" dirty="0" smtClean="0"/>
              <a:t>5. Desarrolla innovaciones y propone soluciones a problemas a partir de métodos establecidos</a:t>
            </a:r>
          </a:p>
          <a:p>
            <a:pPr marL="0" indent="0">
              <a:buNone/>
            </a:pPr>
            <a:r>
              <a:rPr lang="es-MX" dirty="0" smtClean="0"/>
              <a:t>Atributo </a:t>
            </a:r>
          </a:p>
          <a:p>
            <a:pPr marL="0" indent="0">
              <a:buNone/>
            </a:pPr>
            <a:r>
              <a:rPr lang="es-MX" dirty="0" smtClean="0"/>
              <a:t>Ordena información de acuerdo a categorías, jerarquías y relaciones.  </a:t>
            </a:r>
          </a:p>
          <a:p>
            <a:endParaRPr lang="es-MX" dirty="0"/>
          </a:p>
          <a:p>
            <a:endParaRPr lang="es-MX" dirty="0" smtClean="0"/>
          </a:p>
          <a:p>
            <a:r>
              <a:rPr lang="es-MX" dirty="0" smtClean="0"/>
              <a:t>Disciplinar extendida, ciencias experimentales</a:t>
            </a:r>
          </a:p>
          <a:p>
            <a:pPr marL="0" indent="0">
              <a:buNone/>
            </a:pPr>
            <a:r>
              <a:rPr lang="es-MX" dirty="0"/>
              <a:t>5. Aplica la metodología apropiada en la realización de proyectos interdisciplinarios atendiendo problemas relacionados con las ciencias experimentales 	</a:t>
            </a:r>
          </a:p>
          <a:p>
            <a:pPr marL="0" indent="0">
              <a:buNone/>
            </a:pPr>
            <a:endParaRPr lang="es-MX" dirty="0"/>
          </a:p>
        </p:txBody>
      </p:sp>
      <p:sp>
        <p:nvSpPr>
          <p:cNvPr id="4" name="3 Marcador de pie de página"/>
          <p:cNvSpPr>
            <a:spLocks noGrp="1"/>
          </p:cNvSpPr>
          <p:nvPr>
            <p:ph type="ftr" sz="quarter" idx="11"/>
          </p:nvPr>
        </p:nvSpPr>
        <p:spPr/>
        <p:txBody>
          <a:bodyPr/>
          <a:lstStyle/>
          <a:p>
            <a:r>
              <a:rPr lang="pt-BR" smtClean="0"/>
              <a:t>Q.B.P. EVA MARIA MEDRANO GAUNA</a:t>
            </a:r>
            <a:endParaRPr lang="es-MX"/>
          </a:p>
        </p:txBody>
      </p:sp>
    </p:spTree>
    <p:extLst>
      <p:ext uri="{BB962C8B-B14F-4D97-AF65-F5344CB8AC3E}">
        <p14:creationId xmlns:p14="http://schemas.microsoft.com/office/powerpoint/2010/main" val="11626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06" t="10516" r="3843" b="7936"/>
          <a:stretch/>
        </p:blipFill>
        <p:spPr bwMode="auto">
          <a:xfrm>
            <a:off x="191069" y="260649"/>
            <a:ext cx="8629403" cy="5544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Marcador de pie de página"/>
          <p:cNvSpPr>
            <a:spLocks noGrp="1"/>
          </p:cNvSpPr>
          <p:nvPr>
            <p:ph type="ftr" sz="quarter" idx="11"/>
          </p:nvPr>
        </p:nvSpPr>
        <p:spPr>
          <a:xfrm>
            <a:off x="19239" y="6165304"/>
            <a:ext cx="2895600" cy="365125"/>
          </a:xfrm>
        </p:spPr>
        <p:txBody>
          <a:bodyPr/>
          <a:lstStyle/>
          <a:p>
            <a:r>
              <a:rPr lang="pt-BR" dirty="0" smtClean="0">
                <a:latin typeface="Aldhabi" pitchFamily="2" charset="-78"/>
                <a:cs typeface="Aldhabi" pitchFamily="2" charset="-78"/>
              </a:rPr>
              <a:t>Q.B.P. EVA MARIA MEDRANO GAUNA</a:t>
            </a:r>
            <a:endParaRPr lang="es-MX" dirty="0">
              <a:latin typeface="Aldhabi" pitchFamily="2" charset="-78"/>
              <a:cs typeface="Aldhabi" pitchFamily="2" charset="-78"/>
            </a:endParaRPr>
          </a:p>
        </p:txBody>
      </p:sp>
    </p:spTree>
    <p:extLst>
      <p:ext uri="{BB962C8B-B14F-4D97-AF65-F5344CB8AC3E}">
        <p14:creationId xmlns:p14="http://schemas.microsoft.com/office/powerpoint/2010/main" val="2470715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Bibliografía </a:t>
            </a:r>
            <a:endParaRPr lang="es-MX" dirty="0"/>
          </a:p>
        </p:txBody>
      </p:sp>
      <p:sp>
        <p:nvSpPr>
          <p:cNvPr id="3" name="2 Marcador de contenido"/>
          <p:cNvSpPr>
            <a:spLocks noGrp="1"/>
          </p:cNvSpPr>
          <p:nvPr>
            <p:ph idx="1"/>
          </p:nvPr>
        </p:nvSpPr>
        <p:spPr/>
        <p:txBody>
          <a:bodyPr/>
          <a:lstStyle/>
          <a:p>
            <a:r>
              <a:rPr lang="es-ES" dirty="0" smtClean="0"/>
              <a:t>Curtis , H. (1991). </a:t>
            </a:r>
            <a:r>
              <a:rPr lang="es-ES" i="1" dirty="0" smtClean="0"/>
              <a:t>Biología .</a:t>
            </a:r>
            <a:r>
              <a:rPr lang="es-ES" dirty="0" smtClean="0"/>
              <a:t> México : Panamericana .</a:t>
            </a:r>
            <a:endParaRPr lang="es-MX" dirty="0" smtClean="0"/>
          </a:p>
          <a:p>
            <a:r>
              <a:rPr lang="es-ES" dirty="0" smtClean="0"/>
              <a:t>Villee , C. (1996). </a:t>
            </a:r>
            <a:r>
              <a:rPr lang="es-ES" i="1" dirty="0" smtClean="0"/>
              <a:t>Biología .</a:t>
            </a:r>
            <a:r>
              <a:rPr lang="es-ES" dirty="0" smtClean="0"/>
              <a:t> México : Mc Graw Hill.</a:t>
            </a:r>
            <a:endParaRPr lang="es-MX" dirty="0" smtClean="0"/>
          </a:p>
          <a:p>
            <a:pPr marL="0" indent="0">
              <a:buNone/>
            </a:pPr>
            <a:endParaRPr lang="es-MX" dirty="0"/>
          </a:p>
        </p:txBody>
      </p:sp>
      <p:sp>
        <p:nvSpPr>
          <p:cNvPr id="4" name="3 Marcador de pie de página"/>
          <p:cNvSpPr>
            <a:spLocks noGrp="1"/>
          </p:cNvSpPr>
          <p:nvPr>
            <p:ph type="ftr" sz="quarter" idx="11"/>
          </p:nvPr>
        </p:nvSpPr>
        <p:spPr>
          <a:xfrm>
            <a:off x="0" y="6165304"/>
            <a:ext cx="2895600" cy="365125"/>
          </a:xfrm>
        </p:spPr>
        <p:txBody>
          <a:bodyPr/>
          <a:lstStyle/>
          <a:p>
            <a:r>
              <a:rPr lang="pt-BR" dirty="0" smtClean="0"/>
              <a:t>Q.B.P. EVA MARIA MEDRANO GAUNA</a:t>
            </a:r>
            <a:endParaRPr lang="es-MX" dirty="0"/>
          </a:p>
        </p:txBody>
      </p:sp>
    </p:spTree>
    <p:extLst>
      <p:ext uri="{BB962C8B-B14F-4D97-AF65-F5344CB8AC3E}">
        <p14:creationId xmlns:p14="http://schemas.microsoft.com/office/powerpoint/2010/main" val="2244043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355</Words>
  <Application>Microsoft Office PowerPoint</Application>
  <PresentationFormat>Presentación en pantalla (4:3)</PresentationFormat>
  <Paragraphs>31</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ÁREA ACADÉMICA: Biología Avanzada TEMA: 2.2.2 Animales invertebrados. PROFESOR: Q.B.P. Eva María Medrano Gauna PERIODO: Enero-Junio 2017 </vt:lpstr>
      <vt:lpstr>Resumen </vt:lpstr>
      <vt:lpstr>Abstrac</vt:lpstr>
      <vt:lpstr>Objetivo </vt:lpstr>
      <vt:lpstr>Competencia </vt:lpstr>
      <vt:lpstr>Presentación de PowerPoint</vt:lpstr>
      <vt:lpstr>Bibliografía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DELL</cp:lastModifiedBy>
  <cp:revision>8</cp:revision>
  <dcterms:created xsi:type="dcterms:W3CDTF">2015-04-07T18:25:10Z</dcterms:created>
  <dcterms:modified xsi:type="dcterms:W3CDTF">2017-03-11T18:21:43Z</dcterms:modified>
</cp:coreProperties>
</file>