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4" r:id="rId4"/>
    <p:sldId id="262" r:id="rId5"/>
    <p:sldId id="263" r:id="rId6"/>
    <p:sldId id="261" r:id="rId7"/>
    <p:sldId id="259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51" autoAdjust="0"/>
  </p:normalViewPr>
  <p:slideViewPr>
    <p:cSldViewPr>
      <p:cViewPr>
        <p:scale>
          <a:sx n="79" d="100"/>
          <a:sy n="79" d="100"/>
        </p:scale>
        <p:origin x="-89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E6E34-530A-463E-BF7E-FDF1B97C0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2063D-8864-494B-A03F-54E8B26592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977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2063D-8864-494B-A03F-54E8B26592B2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12601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12656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ÁREA ACADÉMICA: Innova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TEMA: Características de un Emprendedor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PROFESOR: Adriana Contreras Basurto.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PERIODO: Enero- Junio 17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dirty="0"/>
              <a:t>Pensamiento crítico. </a:t>
            </a:r>
            <a:r>
              <a:rPr lang="es-MX" dirty="0"/>
              <a:t>Piensa crítica y reflexivamente.</a:t>
            </a:r>
          </a:p>
          <a:p>
            <a:pPr algn="just"/>
            <a:endParaRPr lang="es-MX" dirty="0"/>
          </a:p>
          <a:p>
            <a:pPr algn="just"/>
            <a:r>
              <a:rPr lang="es-MX" b="1" dirty="0"/>
              <a:t>Creatividad. </a:t>
            </a:r>
            <a:r>
              <a:rPr lang="es-MX" dirty="0"/>
              <a:t>Desarrolla innovaciones y propone soluciones a problemas a partir de métodos establecidos.</a:t>
            </a:r>
          </a:p>
        </p:txBody>
      </p:sp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/>
          </a:bodyPr>
          <a:lstStyle/>
          <a:p>
            <a:pPr algn="just"/>
            <a:r>
              <a:rPr lang="es-MX" sz="3600" dirty="0"/>
              <a:t>Identificar las características del emprendedor, basado en conductas que le permiten lograr el </a:t>
            </a:r>
            <a:r>
              <a:rPr lang="es-MX" sz="3600"/>
              <a:t>éxito de </a:t>
            </a:r>
            <a:r>
              <a:rPr lang="es-MX" sz="3600" dirty="0"/>
              <a:t>su empresa y sociedad.</a:t>
            </a:r>
          </a:p>
        </p:txBody>
      </p:sp>
    </p:spTree>
    <p:extLst>
      <p:ext uri="{BB962C8B-B14F-4D97-AF65-F5344CB8AC3E}">
        <p14:creationId xmlns:p14="http://schemas.microsoft.com/office/powerpoint/2010/main" val="337046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65"/>
            <a:ext cx="8229600" cy="1143000"/>
          </a:xfrm>
        </p:spPr>
        <p:txBody>
          <a:bodyPr/>
          <a:lstStyle/>
          <a:p>
            <a:r>
              <a:rPr lang="es-MX" dirty="0"/>
              <a:t>MAPA CONCEPTUAL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9692" y="1082485"/>
            <a:ext cx="5544616" cy="8603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/>
          </a:p>
          <a:p>
            <a:pPr algn="ctr"/>
            <a:r>
              <a:rPr lang="es-MX" b="1" dirty="0"/>
              <a:t>Características de un Emprendedor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2883" y="2471048"/>
            <a:ext cx="1728192" cy="9707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just">
              <a:buNone/>
            </a:pPr>
            <a:r>
              <a:rPr lang="es-MX" sz="1200" b="1" dirty="0"/>
              <a:t>Confianza  en su capacidad para tener éxito, optimista acerca de sus oportunidades. </a:t>
            </a:r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404914" y="2419704"/>
            <a:ext cx="1576841" cy="1036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Alto nivel de energía,  más energía que la gente promedio. </a:t>
            </a:r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405721" y="2486009"/>
            <a:ext cx="1944216" cy="11047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Determinación y dispuestos a perseverar hasta alcanzar sus objetivos. </a:t>
            </a:r>
          </a:p>
        </p:txBody>
      </p:sp>
      <p:sp>
        <p:nvSpPr>
          <p:cNvPr id="9" name="5 Marcador de contenido"/>
          <p:cNvSpPr txBox="1">
            <a:spLocks/>
          </p:cNvSpPr>
          <p:nvPr/>
        </p:nvSpPr>
        <p:spPr>
          <a:xfrm>
            <a:off x="6691245" y="2492897"/>
            <a:ext cx="1687988" cy="9636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Necesidad de obtener logros.</a:t>
            </a:r>
          </a:p>
        </p:txBody>
      </p:sp>
      <p:sp>
        <p:nvSpPr>
          <p:cNvPr id="14" name="5 Marcador de contenido"/>
          <p:cNvSpPr txBox="1">
            <a:spLocks/>
          </p:cNvSpPr>
          <p:nvPr/>
        </p:nvSpPr>
        <p:spPr>
          <a:xfrm>
            <a:off x="124763" y="3717032"/>
            <a:ext cx="2160240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Predisposición para detectar las oportunidades de negocios. </a:t>
            </a:r>
          </a:p>
        </p:txBody>
      </p:sp>
      <p:sp>
        <p:nvSpPr>
          <p:cNvPr id="15" name="5 Marcador de contenido"/>
          <p:cNvSpPr txBox="1">
            <a:spLocks/>
          </p:cNvSpPr>
          <p:nvPr/>
        </p:nvSpPr>
        <p:spPr>
          <a:xfrm>
            <a:off x="2417174" y="3756529"/>
            <a:ext cx="2042921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Tener confianza en su capacidad para lograr el éxito. </a:t>
            </a:r>
          </a:p>
        </p:txBody>
      </p:sp>
      <p:sp>
        <p:nvSpPr>
          <p:cNvPr id="16" name="5 Marcador de contenido"/>
          <p:cNvSpPr txBox="1">
            <a:spLocks/>
          </p:cNvSpPr>
          <p:nvPr/>
        </p:nvSpPr>
        <p:spPr>
          <a:xfrm>
            <a:off x="4655219" y="3717032"/>
            <a:ext cx="2014014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Tolerar el rechazo, la frustración y el estrés.</a:t>
            </a:r>
          </a:p>
        </p:txBody>
      </p:sp>
      <p:sp>
        <p:nvSpPr>
          <p:cNvPr id="17" name="5 Marcador de contenido"/>
          <p:cNvSpPr txBox="1">
            <a:spLocks/>
          </p:cNvSpPr>
          <p:nvPr/>
        </p:nvSpPr>
        <p:spPr>
          <a:xfrm>
            <a:off x="6920880" y="3717032"/>
            <a:ext cx="2088232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200" b="1" dirty="0"/>
              <a:t>Ser hábil para organiza.</a:t>
            </a:r>
          </a:p>
        </p:txBody>
      </p:sp>
      <p:sp>
        <p:nvSpPr>
          <p:cNvPr id="18" name="17 Flecha derecha"/>
          <p:cNvSpPr/>
          <p:nvPr/>
        </p:nvSpPr>
        <p:spPr>
          <a:xfrm rot="16200000" flipH="1">
            <a:off x="1415485" y="2893442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1220449" y="2210199"/>
            <a:ext cx="7239983" cy="786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18 Flecha derecha"/>
          <p:cNvSpPr/>
          <p:nvPr/>
        </p:nvSpPr>
        <p:spPr>
          <a:xfrm rot="16200000" flipH="1">
            <a:off x="1163797" y="2274719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17 Flecha derecha"/>
          <p:cNvSpPr/>
          <p:nvPr/>
        </p:nvSpPr>
        <p:spPr>
          <a:xfrm rot="16200000" flipH="1">
            <a:off x="3541021" y="2917996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17 Flecha derecha"/>
          <p:cNvSpPr/>
          <p:nvPr/>
        </p:nvSpPr>
        <p:spPr>
          <a:xfrm rot="16200000" flipH="1">
            <a:off x="5792900" y="2888798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17 Flecha derecha"/>
          <p:cNvSpPr/>
          <p:nvPr/>
        </p:nvSpPr>
        <p:spPr>
          <a:xfrm rot="16200000" flipH="1">
            <a:off x="7759524" y="2882084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18 Flecha derecha"/>
          <p:cNvSpPr/>
          <p:nvPr/>
        </p:nvSpPr>
        <p:spPr>
          <a:xfrm rot="16200000" flipH="1">
            <a:off x="3195446" y="2331327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18 Flecha derecha"/>
          <p:cNvSpPr/>
          <p:nvPr/>
        </p:nvSpPr>
        <p:spPr>
          <a:xfrm rot="16200000" flipH="1">
            <a:off x="5277011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18 Flecha derecha"/>
          <p:cNvSpPr/>
          <p:nvPr/>
        </p:nvSpPr>
        <p:spPr>
          <a:xfrm rot="16200000" flipH="1">
            <a:off x="7315498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18 Flecha derecha"/>
          <p:cNvSpPr/>
          <p:nvPr/>
        </p:nvSpPr>
        <p:spPr>
          <a:xfrm rot="16200000" flipH="1">
            <a:off x="4554401" y="2022136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98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65"/>
            <a:ext cx="8229600" cy="1143000"/>
          </a:xfrm>
        </p:spPr>
        <p:txBody>
          <a:bodyPr/>
          <a:lstStyle/>
          <a:p>
            <a:r>
              <a:rPr lang="es-MX" dirty="0"/>
              <a:t>CONCEPTUAL  MAP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9692" y="1082485"/>
            <a:ext cx="5544616" cy="8603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b="1" dirty="0"/>
          </a:p>
          <a:p>
            <a:pPr algn="ctr"/>
            <a:r>
              <a:rPr lang="es-MX" b="1" dirty="0" err="1"/>
              <a:t>Characteristics</a:t>
            </a:r>
            <a:r>
              <a:rPr lang="es-MX" b="1" dirty="0"/>
              <a:t> of </a:t>
            </a:r>
            <a:r>
              <a:rPr lang="es-MX" b="1" dirty="0" err="1"/>
              <a:t>an</a:t>
            </a:r>
            <a:r>
              <a:rPr lang="es-MX" b="1" dirty="0"/>
              <a:t> </a:t>
            </a:r>
            <a:r>
              <a:rPr lang="es-MX" b="1" dirty="0" err="1"/>
              <a:t>Entrepreneur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2883" y="2471048"/>
            <a:ext cx="1728192" cy="9707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 fontScale="47500" lnSpcReduction="20000"/>
          </a:bodyPr>
          <a:lstStyle/>
          <a:p>
            <a:pPr marL="0" indent="0" algn="just">
              <a:buNone/>
            </a:pPr>
            <a:r>
              <a:rPr lang="en-US" dirty="0"/>
              <a:t>Confidence in your ability to succeed, optimistic about your opportunities.</a:t>
            </a:r>
            <a:endParaRPr lang="es-MX" sz="1200" b="1" dirty="0"/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404914" y="2419704"/>
            <a:ext cx="1576841" cy="1036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500" dirty="0"/>
              <a:t>High energy level, more energy than average people.</a:t>
            </a:r>
            <a:endParaRPr lang="es-MX" sz="1500" b="1" dirty="0"/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405721" y="2486009"/>
            <a:ext cx="1944216" cy="11047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500" dirty="0"/>
              <a:t>Determination and willing to persevere until you reach your goals.</a:t>
            </a:r>
            <a:endParaRPr lang="es-MX" sz="1500" b="1" dirty="0"/>
          </a:p>
        </p:txBody>
      </p:sp>
      <p:sp>
        <p:nvSpPr>
          <p:cNvPr id="9" name="5 Marcador de contenido"/>
          <p:cNvSpPr txBox="1">
            <a:spLocks/>
          </p:cNvSpPr>
          <p:nvPr/>
        </p:nvSpPr>
        <p:spPr>
          <a:xfrm>
            <a:off x="6691245" y="2492897"/>
            <a:ext cx="1687988" cy="9636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500" dirty="0" err="1"/>
              <a:t>Need</a:t>
            </a:r>
            <a:r>
              <a:rPr lang="es-MX" sz="1500" dirty="0"/>
              <a:t> </a:t>
            </a:r>
            <a:r>
              <a:rPr lang="es-MX" sz="1500" dirty="0" err="1"/>
              <a:t>for</a:t>
            </a:r>
            <a:r>
              <a:rPr lang="es-MX" sz="1500" dirty="0"/>
              <a:t> </a:t>
            </a:r>
            <a:r>
              <a:rPr lang="es-MX" sz="1500" dirty="0" err="1"/>
              <a:t>Achievement</a:t>
            </a:r>
            <a:endParaRPr lang="es-MX" sz="1500" b="1" dirty="0"/>
          </a:p>
        </p:txBody>
      </p:sp>
      <p:sp>
        <p:nvSpPr>
          <p:cNvPr id="14" name="5 Marcador de contenido"/>
          <p:cNvSpPr txBox="1">
            <a:spLocks/>
          </p:cNvSpPr>
          <p:nvPr/>
        </p:nvSpPr>
        <p:spPr>
          <a:xfrm>
            <a:off x="124763" y="3717032"/>
            <a:ext cx="2160240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500" dirty="0"/>
              <a:t>Predisposition to detect business opportunities.</a:t>
            </a:r>
            <a:endParaRPr lang="es-MX" sz="1500" b="1" dirty="0"/>
          </a:p>
        </p:txBody>
      </p:sp>
      <p:sp>
        <p:nvSpPr>
          <p:cNvPr id="15" name="5 Marcador de contenido"/>
          <p:cNvSpPr txBox="1">
            <a:spLocks/>
          </p:cNvSpPr>
          <p:nvPr/>
        </p:nvSpPr>
        <p:spPr>
          <a:xfrm>
            <a:off x="2417174" y="3756529"/>
            <a:ext cx="2042921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500" dirty="0"/>
              <a:t>Have confidence in your ability to succeed.</a:t>
            </a:r>
            <a:endParaRPr lang="es-MX" sz="1500" b="1" dirty="0"/>
          </a:p>
        </p:txBody>
      </p:sp>
      <p:sp>
        <p:nvSpPr>
          <p:cNvPr id="16" name="5 Marcador de contenido"/>
          <p:cNvSpPr txBox="1">
            <a:spLocks/>
          </p:cNvSpPr>
          <p:nvPr/>
        </p:nvSpPr>
        <p:spPr>
          <a:xfrm>
            <a:off x="4655219" y="3717032"/>
            <a:ext cx="2014014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500" dirty="0"/>
              <a:t>Tolerate rejection, frustration and stress.</a:t>
            </a:r>
            <a:endParaRPr lang="es-MX" sz="1500" b="1" dirty="0"/>
          </a:p>
        </p:txBody>
      </p:sp>
      <p:sp>
        <p:nvSpPr>
          <p:cNvPr id="17" name="5 Marcador de contenido"/>
          <p:cNvSpPr txBox="1">
            <a:spLocks/>
          </p:cNvSpPr>
          <p:nvPr/>
        </p:nvSpPr>
        <p:spPr>
          <a:xfrm>
            <a:off x="6920880" y="3717032"/>
            <a:ext cx="2088232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500" dirty="0"/>
              <a:t>Be </a:t>
            </a:r>
            <a:r>
              <a:rPr lang="es-MX" sz="1500" dirty="0" err="1"/>
              <a:t>able</a:t>
            </a:r>
            <a:r>
              <a:rPr lang="es-MX" sz="1500" dirty="0"/>
              <a:t> to </a:t>
            </a:r>
            <a:r>
              <a:rPr lang="es-MX" sz="1500" dirty="0" err="1"/>
              <a:t>organize</a:t>
            </a:r>
            <a:r>
              <a:rPr lang="es-MX" sz="1500" dirty="0"/>
              <a:t>.</a:t>
            </a:r>
            <a:endParaRPr lang="es-MX" sz="1500" b="1" dirty="0"/>
          </a:p>
        </p:txBody>
      </p:sp>
      <p:sp>
        <p:nvSpPr>
          <p:cNvPr id="18" name="17 Flecha derecha"/>
          <p:cNvSpPr/>
          <p:nvPr/>
        </p:nvSpPr>
        <p:spPr>
          <a:xfrm rot="16200000" flipH="1">
            <a:off x="1415485" y="2893442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1220449" y="2210199"/>
            <a:ext cx="7239983" cy="786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18 Flecha derecha"/>
          <p:cNvSpPr/>
          <p:nvPr/>
        </p:nvSpPr>
        <p:spPr>
          <a:xfrm rot="16200000" flipH="1">
            <a:off x="1163797" y="2274719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17 Flecha derecha"/>
          <p:cNvSpPr/>
          <p:nvPr/>
        </p:nvSpPr>
        <p:spPr>
          <a:xfrm rot="16200000" flipH="1">
            <a:off x="3541021" y="2917996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17 Flecha derecha"/>
          <p:cNvSpPr/>
          <p:nvPr/>
        </p:nvSpPr>
        <p:spPr>
          <a:xfrm rot="16200000" flipH="1">
            <a:off x="5792900" y="2888798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17 Flecha derecha"/>
          <p:cNvSpPr/>
          <p:nvPr/>
        </p:nvSpPr>
        <p:spPr>
          <a:xfrm rot="16200000" flipH="1">
            <a:off x="7759524" y="2882084"/>
            <a:ext cx="1415030" cy="8813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18 Flecha derecha"/>
          <p:cNvSpPr/>
          <p:nvPr/>
        </p:nvSpPr>
        <p:spPr>
          <a:xfrm rot="16200000" flipH="1">
            <a:off x="3195446" y="2331327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18 Flecha derecha"/>
          <p:cNvSpPr/>
          <p:nvPr/>
        </p:nvSpPr>
        <p:spPr>
          <a:xfrm rot="16200000" flipH="1">
            <a:off x="5277011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18 Flecha derecha"/>
          <p:cNvSpPr/>
          <p:nvPr/>
        </p:nvSpPr>
        <p:spPr>
          <a:xfrm rot="16200000" flipH="1">
            <a:off x="7315498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18 Flecha derecha"/>
          <p:cNvSpPr/>
          <p:nvPr/>
        </p:nvSpPr>
        <p:spPr>
          <a:xfrm rot="16200000" flipH="1">
            <a:off x="4554401" y="2022136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4637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PALABRAS CLAVE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b="1" dirty="0" err="1"/>
              <a:t>Confianza</a:t>
            </a:r>
            <a:r>
              <a:rPr lang="en-US" sz="3600" b="1" dirty="0"/>
              <a:t>, </a:t>
            </a:r>
            <a:r>
              <a:rPr lang="en-US" sz="3600" b="1" dirty="0" err="1"/>
              <a:t>energía</a:t>
            </a:r>
            <a:r>
              <a:rPr lang="en-US" sz="3600" b="1" dirty="0"/>
              <a:t>, </a:t>
            </a:r>
            <a:r>
              <a:rPr lang="en-US" sz="3600" b="1" dirty="0" err="1"/>
              <a:t>perseverancia</a:t>
            </a:r>
            <a:r>
              <a:rPr lang="en-US" sz="3600" b="1" dirty="0"/>
              <a:t>, </a:t>
            </a:r>
            <a:r>
              <a:rPr lang="en-US" sz="3600" b="1" dirty="0" err="1"/>
              <a:t>oportunidad</a:t>
            </a:r>
            <a:r>
              <a:rPr lang="en-US" sz="3600" b="1" dirty="0"/>
              <a:t>, </a:t>
            </a:r>
            <a:r>
              <a:rPr lang="en-US" sz="3600" b="1" dirty="0" err="1"/>
              <a:t>capacidad</a:t>
            </a:r>
            <a:r>
              <a:rPr lang="en-US" sz="3600" b="1" dirty="0"/>
              <a:t> y </a:t>
            </a:r>
            <a:r>
              <a:rPr lang="en-US" sz="3600" b="1" dirty="0" err="1"/>
              <a:t>tolerancia</a:t>
            </a:r>
            <a:r>
              <a:rPr lang="en-US" sz="3600" b="1" dirty="0"/>
              <a:t>.</a:t>
            </a:r>
          </a:p>
          <a:p>
            <a:pPr algn="just"/>
            <a:endParaRPr lang="en-US" sz="3600" b="1" dirty="0"/>
          </a:p>
          <a:p>
            <a:pPr algn="just"/>
            <a:r>
              <a:rPr lang="en-US" sz="3600" b="1" u="sng" dirty="0"/>
              <a:t>Keywords: </a:t>
            </a:r>
            <a:r>
              <a:rPr lang="en-US" sz="3600" b="1" dirty="0"/>
              <a:t>Trust, energy, perseverance, opportunity, ability and tolerance.</a:t>
            </a:r>
            <a:endParaRPr lang="es-MX" sz="3600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cs typeface="Arial" pitchFamily="34" charset="0"/>
              </a:rPr>
              <a:t>keywords prayer , sentence, paragraph and text</a:t>
            </a:r>
            <a:r>
              <a:rPr kumimoji="0" lang="es-MX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Physical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73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MUCH G. L. (2012). Fundamentos de Administración. México: Ed. Trillas. OLMOS A. J. (2007). </a:t>
            </a:r>
          </a:p>
          <a:p>
            <a:pPr algn="just"/>
            <a:r>
              <a:rPr lang="es-MX" dirty="0"/>
              <a:t>Tu potencial emprendedor. México: Ed. Pearson Educación. KLOTER, P. A. (2013). </a:t>
            </a:r>
          </a:p>
          <a:p>
            <a:pPr algn="just"/>
            <a:r>
              <a:rPr lang="es-MX" dirty="0"/>
              <a:t>Fundamentos de Marketing. México: Ed. Pearson </a:t>
            </a:r>
            <a:r>
              <a:rPr lang="es-MX" dirty="0" err="1"/>
              <a:t>Education</a:t>
            </a:r>
            <a:r>
              <a:rPr lang="es-MX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6873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294</Words>
  <Application>Microsoft Office PowerPoint</Application>
  <PresentationFormat>Presentación en pantalla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ÁREA ACADÉMICA: Innova TEMA: Características de un Emprendedor PROFESOR: Adriana Contreras Basurto. PERIODO: Enero- Junio 17 </vt:lpstr>
      <vt:lpstr>COMPETENCIAS</vt:lpstr>
      <vt:lpstr>OBJETIVO</vt:lpstr>
      <vt:lpstr>MAPA CONCEPTUAL </vt:lpstr>
      <vt:lpstr>CONCEPTUAL  MAP</vt:lpstr>
      <vt:lpstr>PALABRAS CLAVE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67</cp:revision>
  <dcterms:created xsi:type="dcterms:W3CDTF">2015-04-07T18:25:10Z</dcterms:created>
  <dcterms:modified xsi:type="dcterms:W3CDTF">2017-03-24T15:21:28Z</dcterms:modified>
</cp:coreProperties>
</file>