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60" r:id="rId5"/>
    <p:sldId id="262" r:id="rId6"/>
    <p:sldId id="261" r:id="rId7"/>
    <p:sldId id="259"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51" autoAdjust="0"/>
  </p:normalViewPr>
  <p:slideViewPr>
    <p:cSldViewPr>
      <p:cViewPr>
        <p:scale>
          <a:sx n="79" d="100"/>
          <a:sy n="79" d="100"/>
        </p:scale>
        <p:origin x="-89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60906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423426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20440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83165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76952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48519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56613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951558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1358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6121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9740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3999"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72008"/>
            <a:ext cx="9143999" cy="70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2B95A-5BAC-4AD0-B854-F958F94FA800}" type="datetimeFigureOut">
              <a:rPr lang="es-MX" smtClean="0"/>
              <a:t>24/03/2017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C14A7-A164-48F6-9E6F-0B6D1838B85F}" type="slidenum">
              <a:rPr lang="es-MX" smtClean="0"/>
              <a:t>‹Nº›</a:t>
            </a:fld>
            <a:endParaRPr lang="es-MX"/>
          </a:p>
        </p:txBody>
      </p:sp>
    </p:spTree>
    <p:extLst>
      <p:ext uri="{BB962C8B-B14F-4D97-AF65-F5344CB8AC3E}">
        <p14:creationId xmlns:p14="http://schemas.microsoft.com/office/powerpoint/2010/main" val="627266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PORTADA3.JPG"/>
          <p:cNvPicPr>
            <a:picLocks noChangeAspect="1" noChangeArrowheads="1"/>
          </p:cNvPicPr>
          <p:nvPr/>
        </p:nvPicPr>
        <p:blipFill rotWithShape="1">
          <a:blip r:embed="rId2">
            <a:extLst>
              <a:ext uri="{28A0092B-C50C-407E-A947-70E740481C1C}">
                <a14:useLocalDpi xmlns:a14="http://schemas.microsoft.com/office/drawing/2010/main" val="0"/>
              </a:ext>
            </a:extLst>
          </a:blip>
          <a:srcRect r="36415" b="22072"/>
          <a:stretch/>
        </p:blipFill>
        <p:spPr bwMode="auto">
          <a:xfrm>
            <a:off x="-129317" y="34824"/>
            <a:ext cx="9289032" cy="7056784"/>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685800" y="1412777"/>
            <a:ext cx="7126560" cy="2187674"/>
          </a:xfrm>
        </p:spPr>
        <p:txBody>
          <a:bodyPr>
            <a:normAutofit fontScale="90000"/>
          </a:bodyPr>
          <a:lstStyle/>
          <a:p>
            <a:pPr algn="l"/>
            <a:r>
              <a:rPr lang="es-MX" sz="3100" dirty="0">
                <a:solidFill>
                  <a:schemeClr val="bg1"/>
                </a:solidFill>
                <a:latin typeface="Bell MT" panose="02020503060305020303" pitchFamily="18" charset="0"/>
              </a:rPr>
              <a:t>ÁREA ACADÉMICA: Español I</a:t>
            </a:r>
            <a:br>
              <a:rPr lang="es-MX" sz="3100" dirty="0">
                <a:solidFill>
                  <a:schemeClr val="bg1"/>
                </a:solidFill>
                <a:latin typeface="Bell MT" panose="02020503060305020303" pitchFamily="18" charset="0"/>
              </a:rPr>
            </a:br>
            <a:r>
              <a:rPr lang="es-MX" sz="3100" dirty="0">
                <a:solidFill>
                  <a:schemeClr val="bg1"/>
                </a:solidFill>
                <a:latin typeface="Bell MT" panose="02020503060305020303" pitchFamily="18" charset="0"/>
              </a:rPr>
              <a:t>TEMA: Lenguaje y tipos de Lenguaje</a:t>
            </a:r>
            <a:br>
              <a:rPr lang="es-MX" sz="3100" dirty="0">
                <a:solidFill>
                  <a:schemeClr val="bg1"/>
                </a:solidFill>
                <a:latin typeface="Bell MT" panose="02020503060305020303" pitchFamily="18" charset="0"/>
              </a:rPr>
            </a:br>
            <a:r>
              <a:rPr lang="es-MX" sz="3100" dirty="0">
                <a:solidFill>
                  <a:schemeClr val="bg1"/>
                </a:solidFill>
                <a:latin typeface="Bell MT" panose="02020503060305020303" pitchFamily="18" charset="0"/>
              </a:rPr>
              <a:t>PROFESOR: Adriana Contreras Basurto.</a:t>
            </a:r>
            <a:br>
              <a:rPr lang="es-MX" sz="3100" dirty="0">
                <a:solidFill>
                  <a:schemeClr val="bg1"/>
                </a:solidFill>
                <a:latin typeface="Bell MT" panose="02020503060305020303" pitchFamily="18" charset="0"/>
              </a:rPr>
            </a:br>
            <a:r>
              <a:rPr lang="es-MX" sz="3100" dirty="0">
                <a:solidFill>
                  <a:schemeClr val="bg1"/>
                </a:solidFill>
                <a:latin typeface="Bell MT" panose="02020503060305020303" pitchFamily="18" charset="0"/>
              </a:rPr>
              <a:t>PERIODO: Enero- Junio 17</a:t>
            </a:r>
            <a:r>
              <a:rPr lang="es-MX" dirty="0"/>
              <a:t/>
            </a:r>
            <a:br>
              <a:rPr lang="es-MX" dirty="0"/>
            </a:br>
            <a:endParaRPr lang="es-MX" dirty="0"/>
          </a:p>
        </p:txBody>
      </p:sp>
    </p:spTree>
    <p:extLst>
      <p:ext uri="{BB962C8B-B14F-4D97-AF65-F5344CB8AC3E}">
        <p14:creationId xmlns:p14="http://schemas.microsoft.com/office/powerpoint/2010/main" val="140582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COMPETENCIAS</a:t>
            </a:r>
          </a:p>
        </p:txBody>
      </p:sp>
      <p:sp>
        <p:nvSpPr>
          <p:cNvPr id="3" name="2 Marcador de contenido"/>
          <p:cNvSpPr>
            <a:spLocks noGrp="1"/>
          </p:cNvSpPr>
          <p:nvPr>
            <p:ph idx="1"/>
          </p:nvPr>
        </p:nvSpPr>
        <p:spPr/>
        <p:txBody>
          <a:bodyPr/>
          <a:lstStyle/>
          <a:p>
            <a:pPr algn="just"/>
            <a:r>
              <a:rPr lang="es-MX" b="1" dirty="0"/>
              <a:t>Comunicación. </a:t>
            </a:r>
            <a:r>
              <a:rPr lang="es-MX" dirty="0"/>
              <a:t>Se expresa y se comunica.</a:t>
            </a:r>
          </a:p>
          <a:p>
            <a:pPr algn="just"/>
            <a:endParaRPr lang="es-MX" dirty="0"/>
          </a:p>
          <a:p>
            <a:pPr algn="just"/>
            <a:r>
              <a:rPr lang="es-MX" b="1" dirty="0"/>
              <a:t>Pensamiento crítico. </a:t>
            </a:r>
            <a:r>
              <a:rPr lang="es-MX" dirty="0"/>
              <a:t>Piensa crítica y reflexivamente.</a:t>
            </a:r>
          </a:p>
        </p:txBody>
      </p:sp>
    </p:spTree>
    <p:extLst>
      <p:ext uri="{BB962C8B-B14F-4D97-AF65-F5344CB8AC3E}">
        <p14:creationId xmlns:p14="http://schemas.microsoft.com/office/powerpoint/2010/main" val="59500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OBJETIVO</a:t>
            </a:r>
          </a:p>
        </p:txBody>
      </p:sp>
      <p:sp>
        <p:nvSpPr>
          <p:cNvPr id="3" name="2 Marcador de contenido"/>
          <p:cNvSpPr>
            <a:spLocks noGrp="1"/>
          </p:cNvSpPr>
          <p:nvPr>
            <p:ph idx="1"/>
          </p:nvPr>
        </p:nvSpPr>
        <p:spPr>
          <a:xfrm>
            <a:off x="457200" y="1600201"/>
            <a:ext cx="8229600" cy="3340968"/>
          </a:xfrm>
        </p:spPr>
        <p:txBody>
          <a:bodyPr>
            <a:normAutofit/>
          </a:bodyPr>
          <a:lstStyle/>
          <a:p>
            <a:pPr algn="just"/>
            <a:r>
              <a:rPr lang="es-MX" sz="3600" dirty="0"/>
              <a:t>Identificar  al </a:t>
            </a:r>
            <a:r>
              <a:rPr lang="es-MX" sz="3600"/>
              <a:t>lenguaje como un </a:t>
            </a:r>
            <a:r>
              <a:rPr lang="es-MX" sz="3600" dirty="0"/>
              <a:t>conjunto de signos, señales y símbolos que permiten al hombre comunicarse. </a:t>
            </a:r>
          </a:p>
          <a:p>
            <a:pPr algn="just"/>
            <a:r>
              <a:rPr lang="es-MX" sz="3600" dirty="0"/>
              <a:t> </a:t>
            </a:r>
          </a:p>
        </p:txBody>
      </p:sp>
    </p:spTree>
    <p:extLst>
      <p:ext uri="{BB962C8B-B14F-4D97-AF65-F5344CB8AC3E}">
        <p14:creationId xmlns:p14="http://schemas.microsoft.com/office/powerpoint/2010/main" val="337046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MAPA CONCEPTUAL </a:t>
            </a:r>
          </a:p>
        </p:txBody>
      </p:sp>
      <p:sp>
        <p:nvSpPr>
          <p:cNvPr id="4" name="3 Rectángulo"/>
          <p:cNvSpPr/>
          <p:nvPr/>
        </p:nvSpPr>
        <p:spPr>
          <a:xfrm>
            <a:off x="1799692" y="1110127"/>
            <a:ext cx="5544616" cy="86030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MX" sz="900" dirty="0"/>
          </a:p>
          <a:p>
            <a:pPr algn="ctr"/>
            <a:endParaRPr lang="es-MX" sz="900" dirty="0"/>
          </a:p>
          <a:p>
            <a:pPr algn="ctr"/>
            <a:r>
              <a:rPr lang="es-MX" sz="1600" b="1" dirty="0"/>
              <a:t>Lenguaje y tipos de lenguaje</a:t>
            </a:r>
          </a:p>
          <a:p>
            <a:r>
              <a:rPr lang="es-MX" dirty="0"/>
              <a:t>Conjunto de signos, señales y símbolos que permiten al hombre comunicarse. </a:t>
            </a:r>
            <a:br>
              <a:rPr lang="es-MX" dirty="0"/>
            </a:br>
            <a:endParaRPr lang="es-MX" dirty="0"/>
          </a:p>
        </p:txBody>
      </p:sp>
      <p:sp>
        <p:nvSpPr>
          <p:cNvPr id="6" name="5 Marcador de contenido"/>
          <p:cNvSpPr>
            <a:spLocks noGrp="1"/>
          </p:cNvSpPr>
          <p:nvPr>
            <p:ph idx="1"/>
          </p:nvPr>
        </p:nvSpPr>
        <p:spPr>
          <a:xfrm>
            <a:off x="252883" y="2471048"/>
            <a:ext cx="1410554" cy="2470120"/>
          </a:xfrm>
          <a:prstGeom prst="rect">
            <a:avLst/>
          </a:prstGeom>
        </p:spPr>
        <p:style>
          <a:lnRef idx="2">
            <a:schemeClr val="accent2"/>
          </a:lnRef>
          <a:fillRef idx="1">
            <a:schemeClr val="lt1"/>
          </a:fillRef>
          <a:effectRef idx="0">
            <a:schemeClr val="accent2"/>
          </a:effectRef>
          <a:fontRef idx="minor">
            <a:schemeClr val="dk1"/>
          </a:fontRef>
        </p:style>
        <p:txBody>
          <a:bodyPr rtlCol="0" anchor="ctr">
            <a:normAutofit/>
          </a:bodyPr>
          <a:lstStyle/>
          <a:p>
            <a:pPr marL="0" indent="0" algn="just">
              <a:buNone/>
            </a:pPr>
            <a:r>
              <a:rPr lang="es-MX" sz="1200" b="1" dirty="0"/>
              <a:t>Kinésico: </a:t>
            </a:r>
            <a:r>
              <a:rPr lang="es-MX" sz="1200" dirty="0"/>
              <a:t>se caracteriza por emplear los movimientos corporales y los gestos; éste puede dar a conocer muchas de nuestras emociones a través de la expresión corporal. También se le llama mímico. </a:t>
            </a:r>
          </a:p>
        </p:txBody>
      </p:sp>
      <p:sp>
        <p:nvSpPr>
          <p:cNvPr id="7" name="5 Marcador de contenido"/>
          <p:cNvSpPr txBox="1">
            <a:spLocks/>
          </p:cNvSpPr>
          <p:nvPr/>
        </p:nvSpPr>
        <p:spPr>
          <a:xfrm>
            <a:off x="1890551" y="2514772"/>
            <a:ext cx="1576841" cy="2426396"/>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just">
              <a:buNone/>
            </a:pPr>
            <a:r>
              <a:rPr lang="es-MX" sz="1200" b="1" dirty="0"/>
              <a:t>Icónico</a:t>
            </a:r>
            <a:r>
              <a:rPr lang="es-MX" sz="1200" dirty="0"/>
              <a:t>: Son signos y símbolos que representan una idea por sí mismos; tales como las señales de tránsito o de carretera, los íconos que están en un celular, el logo de un producto.</a:t>
            </a:r>
          </a:p>
        </p:txBody>
      </p:sp>
      <p:sp>
        <p:nvSpPr>
          <p:cNvPr id="8" name="5 Marcador de contenido"/>
          <p:cNvSpPr txBox="1">
            <a:spLocks/>
          </p:cNvSpPr>
          <p:nvPr/>
        </p:nvSpPr>
        <p:spPr>
          <a:xfrm>
            <a:off x="3721658" y="2492897"/>
            <a:ext cx="1530321" cy="2448271"/>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just">
              <a:buNone/>
            </a:pPr>
            <a:r>
              <a:rPr lang="es-MX" sz="1200" b="1" dirty="0"/>
              <a:t>Verbal: </a:t>
            </a:r>
            <a:r>
              <a:rPr lang="es-MX" sz="1200" dirty="0"/>
              <a:t>Se encuentra en forma oral o escrita; y son los fonemas o las grafías que ordenados debidamente forman las palabras o signos lingüísticos visuales o auditivos. Por ejemplo: un discurso oratorio o una carta. </a:t>
            </a:r>
          </a:p>
        </p:txBody>
      </p:sp>
      <p:sp>
        <p:nvSpPr>
          <p:cNvPr id="9" name="5 Marcador de contenido"/>
          <p:cNvSpPr txBox="1">
            <a:spLocks/>
          </p:cNvSpPr>
          <p:nvPr/>
        </p:nvSpPr>
        <p:spPr>
          <a:xfrm>
            <a:off x="5423593" y="2536649"/>
            <a:ext cx="1687988" cy="2448271"/>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just">
              <a:buNone/>
            </a:pPr>
            <a:r>
              <a:rPr lang="es-MX" sz="1200" b="1" dirty="0"/>
              <a:t> </a:t>
            </a:r>
            <a:r>
              <a:rPr lang="es-MX" sz="1200" b="1" dirty="0" err="1"/>
              <a:t>Proxémico</a:t>
            </a:r>
            <a:r>
              <a:rPr lang="es-MX" sz="1200" b="1" dirty="0"/>
              <a:t>: </a:t>
            </a:r>
            <a:r>
              <a:rPr lang="es-MX" sz="1200" dirty="0"/>
              <a:t>Se caracteriza por la cercanía que hay entre el emisor y el receptor, por los espacios entre las personas o por la manera en la que nos comportamos socialmente en los espacios (la que guardas con tu familia o amigos que con un extraño).</a:t>
            </a:r>
          </a:p>
        </p:txBody>
      </p:sp>
      <p:cxnSp>
        <p:nvCxnSpPr>
          <p:cNvPr id="24" name="Conector recto 23"/>
          <p:cNvCxnSpPr>
            <a:cxnSpLocks/>
          </p:cNvCxnSpPr>
          <p:nvPr/>
        </p:nvCxnSpPr>
        <p:spPr>
          <a:xfrm>
            <a:off x="971600" y="2218066"/>
            <a:ext cx="7138771" cy="46001"/>
          </a:xfrm>
          <a:prstGeom prst="line">
            <a:avLst/>
          </a:prstGeom>
          <a:ln/>
        </p:spPr>
        <p:style>
          <a:lnRef idx="3">
            <a:schemeClr val="accent2"/>
          </a:lnRef>
          <a:fillRef idx="0">
            <a:schemeClr val="accent2"/>
          </a:fillRef>
          <a:effectRef idx="2">
            <a:schemeClr val="accent2"/>
          </a:effectRef>
          <a:fontRef idx="minor">
            <a:schemeClr val="tx1"/>
          </a:fontRef>
        </p:style>
      </p:cxnSp>
      <p:sp>
        <p:nvSpPr>
          <p:cNvPr id="28" name="18 Flecha derecha"/>
          <p:cNvSpPr/>
          <p:nvPr/>
        </p:nvSpPr>
        <p:spPr>
          <a:xfrm rot="16200000" flipH="1">
            <a:off x="913645" y="2274148"/>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3" name="18 Flecha derecha"/>
          <p:cNvSpPr/>
          <p:nvPr/>
        </p:nvSpPr>
        <p:spPr>
          <a:xfrm rot="16200000" flipH="1">
            <a:off x="2533987" y="2320720"/>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4" name="18 Flecha derecha"/>
          <p:cNvSpPr/>
          <p:nvPr/>
        </p:nvSpPr>
        <p:spPr>
          <a:xfrm rot="16200000" flipH="1">
            <a:off x="4341834" y="2320720"/>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5" name="18 Flecha derecha"/>
          <p:cNvSpPr/>
          <p:nvPr/>
        </p:nvSpPr>
        <p:spPr>
          <a:xfrm rot="16200000" flipH="1">
            <a:off x="6210935" y="2300392"/>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9" name="5 Marcador de contenido"/>
          <p:cNvSpPr txBox="1">
            <a:spLocks/>
          </p:cNvSpPr>
          <p:nvPr/>
        </p:nvSpPr>
        <p:spPr>
          <a:xfrm>
            <a:off x="7266377" y="2536649"/>
            <a:ext cx="1687988" cy="2404519"/>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just">
              <a:buNone/>
            </a:pPr>
            <a:r>
              <a:rPr lang="es-MX" sz="1200" b="1" dirty="0"/>
              <a:t>Táctil: </a:t>
            </a:r>
            <a:r>
              <a:rPr lang="es-MX" sz="1200" dirty="0"/>
              <a:t>Es el que se percibe a través del contacto de la piel o partes exteriores de los seres humanos. (contacto con algo caliente o frío, suave , rasposo,  pegajoso, etc.).</a:t>
            </a:r>
          </a:p>
        </p:txBody>
      </p:sp>
      <p:sp>
        <p:nvSpPr>
          <p:cNvPr id="41" name="18 Flecha derecha"/>
          <p:cNvSpPr/>
          <p:nvPr/>
        </p:nvSpPr>
        <p:spPr>
          <a:xfrm rot="16200000" flipH="1">
            <a:off x="8018782" y="2334316"/>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15" name="18 Flecha derecha"/>
          <p:cNvSpPr/>
          <p:nvPr/>
        </p:nvSpPr>
        <p:spPr>
          <a:xfrm rot="16200000" flipH="1">
            <a:off x="4327349" y="2031405"/>
            <a:ext cx="23060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55598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CONCEPTUAL MAP</a:t>
            </a:r>
          </a:p>
        </p:txBody>
      </p:sp>
      <p:sp>
        <p:nvSpPr>
          <p:cNvPr id="4" name="3 Rectángulo"/>
          <p:cNvSpPr/>
          <p:nvPr/>
        </p:nvSpPr>
        <p:spPr>
          <a:xfrm>
            <a:off x="1799692" y="1110127"/>
            <a:ext cx="5544616" cy="86030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MX" sz="900" dirty="0"/>
              <a:t>P</a:t>
            </a:r>
          </a:p>
          <a:p>
            <a:pPr algn="ctr"/>
            <a:endParaRPr lang="es-MX" sz="900" dirty="0"/>
          </a:p>
          <a:p>
            <a:pPr algn="ctr"/>
            <a:r>
              <a:rPr lang="en-US" dirty="0"/>
              <a:t>Language and language types Set of signs, signs and symbols that allow man to communicate.</a:t>
            </a:r>
            <a:endParaRPr lang="es-MX" dirty="0"/>
          </a:p>
        </p:txBody>
      </p:sp>
      <p:sp>
        <p:nvSpPr>
          <p:cNvPr id="6" name="5 Marcador de contenido"/>
          <p:cNvSpPr>
            <a:spLocks noGrp="1"/>
          </p:cNvSpPr>
          <p:nvPr>
            <p:ph idx="1"/>
          </p:nvPr>
        </p:nvSpPr>
        <p:spPr>
          <a:xfrm>
            <a:off x="252883" y="2471048"/>
            <a:ext cx="1410554" cy="2326104"/>
          </a:xfrm>
          <a:prstGeom prst="rect">
            <a:avLst/>
          </a:prstGeom>
        </p:spPr>
        <p:style>
          <a:lnRef idx="2">
            <a:schemeClr val="accent2"/>
          </a:lnRef>
          <a:fillRef idx="1">
            <a:schemeClr val="lt1"/>
          </a:fillRef>
          <a:effectRef idx="0">
            <a:schemeClr val="accent2"/>
          </a:effectRef>
          <a:fontRef idx="minor">
            <a:schemeClr val="dk1"/>
          </a:fontRef>
        </p:style>
        <p:txBody>
          <a:bodyPr rtlCol="0" anchor="ctr">
            <a:noAutofit/>
          </a:bodyPr>
          <a:lstStyle/>
          <a:p>
            <a:pPr marL="0" indent="0" algn="just">
              <a:buNone/>
            </a:pPr>
            <a:r>
              <a:rPr lang="en-US" sz="1400" b="1" dirty="0"/>
              <a:t>Kinetic: </a:t>
            </a:r>
            <a:r>
              <a:rPr lang="en-US" sz="1400" dirty="0"/>
              <a:t>characterized by using body movements and gestures; It can make many of our emotions known through body language. Also called mimic.</a:t>
            </a:r>
            <a:endParaRPr lang="es-MX" sz="1400" b="1" dirty="0"/>
          </a:p>
        </p:txBody>
      </p:sp>
      <p:sp>
        <p:nvSpPr>
          <p:cNvPr id="7" name="5 Marcador de contenido"/>
          <p:cNvSpPr txBox="1">
            <a:spLocks/>
          </p:cNvSpPr>
          <p:nvPr/>
        </p:nvSpPr>
        <p:spPr>
          <a:xfrm>
            <a:off x="1890551" y="2514772"/>
            <a:ext cx="1576841" cy="2282380"/>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just">
              <a:buNone/>
            </a:pPr>
            <a:r>
              <a:rPr lang="en-US" sz="1400" b="1" dirty="0"/>
              <a:t>Iconic: </a:t>
            </a:r>
            <a:r>
              <a:rPr lang="en-US" sz="1400" dirty="0"/>
              <a:t>They are signs and symbols that represent an idea by themselves; Such as traffic or road signs, icons on a cell phone, the logo of a product.</a:t>
            </a:r>
            <a:endParaRPr lang="es-MX" sz="1400" b="1" dirty="0"/>
          </a:p>
        </p:txBody>
      </p:sp>
      <p:sp>
        <p:nvSpPr>
          <p:cNvPr id="8" name="5 Marcador de contenido"/>
          <p:cNvSpPr txBox="1">
            <a:spLocks/>
          </p:cNvSpPr>
          <p:nvPr/>
        </p:nvSpPr>
        <p:spPr>
          <a:xfrm>
            <a:off x="3721658" y="2492897"/>
            <a:ext cx="1530321" cy="2304255"/>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just">
              <a:buNone/>
            </a:pPr>
            <a:r>
              <a:rPr lang="en-US" sz="1200" b="1" dirty="0"/>
              <a:t>Verbal: </a:t>
            </a:r>
            <a:r>
              <a:rPr lang="en-US" sz="1200" dirty="0"/>
              <a:t>It is in oral or written form; And are the phonemes or spellings that properly form the words or visual or auditory linguistic signs. For example: an oratory speech or a letter</a:t>
            </a:r>
            <a:r>
              <a:rPr lang="es-MX" sz="1200" b="1" dirty="0"/>
              <a:t>. </a:t>
            </a:r>
          </a:p>
        </p:txBody>
      </p:sp>
      <p:sp>
        <p:nvSpPr>
          <p:cNvPr id="9" name="5 Marcador de contenido"/>
          <p:cNvSpPr txBox="1">
            <a:spLocks/>
          </p:cNvSpPr>
          <p:nvPr/>
        </p:nvSpPr>
        <p:spPr>
          <a:xfrm>
            <a:off x="5423593" y="2492897"/>
            <a:ext cx="1687988" cy="2304255"/>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just">
              <a:buNone/>
            </a:pPr>
            <a:r>
              <a:rPr lang="en-US" sz="1200" b="1" dirty="0" err="1"/>
              <a:t>Proxémico</a:t>
            </a:r>
            <a:r>
              <a:rPr lang="en-US" sz="1200" b="1" dirty="0"/>
              <a:t>: </a:t>
            </a:r>
            <a:r>
              <a:rPr lang="en-US" sz="1200" dirty="0"/>
              <a:t>It is characterized by the proximity between the sender and the receiver, the spaces between people or the way we behave socially in the spaces (the one you keep with your family or friends that with a stranger).</a:t>
            </a:r>
            <a:endParaRPr lang="es-MX" sz="1200" b="1" dirty="0"/>
          </a:p>
        </p:txBody>
      </p:sp>
      <p:cxnSp>
        <p:nvCxnSpPr>
          <p:cNvPr id="24" name="Conector recto 23"/>
          <p:cNvCxnSpPr>
            <a:cxnSpLocks/>
          </p:cNvCxnSpPr>
          <p:nvPr/>
        </p:nvCxnSpPr>
        <p:spPr>
          <a:xfrm>
            <a:off x="971600" y="2218066"/>
            <a:ext cx="7138771" cy="46001"/>
          </a:xfrm>
          <a:prstGeom prst="line">
            <a:avLst/>
          </a:prstGeom>
          <a:ln/>
        </p:spPr>
        <p:style>
          <a:lnRef idx="3">
            <a:schemeClr val="accent2"/>
          </a:lnRef>
          <a:fillRef idx="0">
            <a:schemeClr val="accent2"/>
          </a:fillRef>
          <a:effectRef idx="2">
            <a:schemeClr val="accent2"/>
          </a:effectRef>
          <a:fontRef idx="minor">
            <a:schemeClr val="tx1"/>
          </a:fontRef>
        </p:style>
      </p:cxnSp>
      <p:sp>
        <p:nvSpPr>
          <p:cNvPr id="28" name="18 Flecha derecha"/>
          <p:cNvSpPr/>
          <p:nvPr/>
        </p:nvSpPr>
        <p:spPr>
          <a:xfrm rot="16200000" flipH="1">
            <a:off x="913645" y="2274148"/>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3" name="18 Flecha derecha"/>
          <p:cNvSpPr/>
          <p:nvPr/>
        </p:nvSpPr>
        <p:spPr>
          <a:xfrm rot="16200000" flipH="1">
            <a:off x="2533987" y="2320720"/>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4" name="18 Flecha derecha"/>
          <p:cNvSpPr/>
          <p:nvPr/>
        </p:nvSpPr>
        <p:spPr>
          <a:xfrm rot="16200000" flipH="1">
            <a:off x="4341834" y="2320720"/>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5" name="18 Flecha derecha"/>
          <p:cNvSpPr/>
          <p:nvPr/>
        </p:nvSpPr>
        <p:spPr>
          <a:xfrm rot="16200000" flipH="1">
            <a:off x="6210935" y="2300392"/>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39" name="5 Marcador de contenido"/>
          <p:cNvSpPr txBox="1">
            <a:spLocks/>
          </p:cNvSpPr>
          <p:nvPr/>
        </p:nvSpPr>
        <p:spPr>
          <a:xfrm>
            <a:off x="7266377" y="2536649"/>
            <a:ext cx="1687988" cy="2260503"/>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lgn="just">
              <a:buNone/>
            </a:pPr>
            <a:r>
              <a:rPr lang="en-US" sz="1200" b="1" dirty="0"/>
              <a:t>Tactile</a:t>
            </a:r>
            <a:r>
              <a:rPr lang="en-US" sz="1200" dirty="0"/>
              <a:t>: It is the one that is perceived through the contact of the skin or external parts of the human beings. (Contact with something hot or cold, soft, scratchy, sticky, etc.).</a:t>
            </a:r>
            <a:endParaRPr lang="es-MX" sz="1200" b="1" dirty="0"/>
          </a:p>
        </p:txBody>
      </p:sp>
      <p:sp>
        <p:nvSpPr>
          <p:cNvPr id="41" name="18 Flecha derecha"/>
          <p:cNvSpPr/>
          <p:nvPr/>
        </p:nvSpPr>
        <p:spPr>
          <a:xfrm rot="16200000" flipH="1">
            <a:off x="8018782" y="2334316"/>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15" name="18 Flecha derecha"/>
          <p:cNvSpPr/>
          <p:nvPr/>
        </p:nvSpPr>
        <p:spPr>
          <a:xfrm rot="16200000" flipH="1">
            <a:off x="4341834" y="2031861"/>
            <a:ext cx="201637" cy="883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999730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PALABRAS CLAVE</a:t>
            </a:r>
          </a:p>
        </p:txBody>
      </p:sp>
      <p:sp>
        <p:nvSpPr>
          <p:cNvPr id="3" name="2 Marcador de contenido"/>
          <p:cNvSpPr>
            <a:spLocks noGrp="1"/>
          </p:cNvSpPr>
          <p:nvPr>
            <p:ph idx="1"/>
          </p:nvPr>
        </p:nvSpPr>
        <p:spPr/>
        <p:txBody>
          <a:bodyPr/>
          <a:lstStyle/>
          <a:p>
            <a:pPr algn="just"/>
            <a:endParaRPr lang="es-MX" b="1" dirty="0"/>
          </a:p>
          <a:p>
            <a:pPr algn="just"/>
            <a:r>
              <a:rPr lang="es-MX" sz="3600" b="1" dirty="0"/>
              <a:t>Kinésico, icónico, verbal, </a:t>
            </a:r>
            <a:r>
              <a:rPr lang="es-MX" sz="3600" b="1" dirty="0" err="1"/>
              <a:t>proxémico</a:t>
            </a:r>
            <a:r>
              <a:rPr lang="es-MX" sz="3600" b="1" dirty="0"/>
              <a:t>, táctil.</a:t>
            </a:r>
          </a:p>
          <a:p>
            <a:pPr algn="just"/>
            <a:r>
              <a:rPr lang="en-US" sz="3600" b="1" u="sng" dirty="0"/>
              <a:t>Keywords:</a:t>
            </a:r>
            <a:r>
              <a:rPr lang="en-US" sz="3600" b="1" dirty="0"/>
              <a:t> </a:t>
            </a:r>
            <a:r>
              <a:rPr lang="en-US" b="1" dirty="0"/>
              <a:t>Kinesthetic, iconic, verbal, proxemic, tactile.</a:t>
            </a:r>
            <a:endParaRPr lang="es-MX" sz="3600" b="1" dirty="0"/>
          </a:p>
        </p:txBody>
      </p:sp>
      <p:sp>
        <p:nvSpPr>
          <p:cNvPr id="4" name="Rectangle 1"/>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a:ln>
                  <a:noFill/>
                </a:ln>
                <a:solidFill>
                  <a:srgbClr val="212121"/>
                </a:solidFill>
                <a:effectLst/>
                <a:latin typeface="inherit"/>
                <a:cs typeface="Arial" pitchFamily="34" charset="0"/>
              </a:rPr>
              <a:t>keywords prayer , sentence, paragraph and text</a:t>
            </a:r>
            <a:r>
              <a:rPr kumimoji="0" lang="es-MX" sz="900" b="0" i="0" u="none" strike="noStrike" cap="none" normalizeH="0" baseline="0">
                <a:ln>
                  <a:noFill/>
                </a:ln>
                <a:solidFill>
                  <a:schemeClr val="tx1"/>
                </a:solidFill>
                <a:effectLst/>
                <a:latin typeface="Arial" pitchFamily="34" charset="0"/>
                <a:cs typeface="Arial" pitchFamily="34" charset="0"/>
              </a:rPr>
              <a:t> </a:t>
            </a:r>
            <a:endParaRPr kumimoji="0" lang="es-MX" sz="1800" b="0" i="0" u="none" strike="noStrike" cap="none" normalizeH="0" baseline="0">
              <a:ln>
                <a:noFill/>
              </a:ln>
              <a:solidFill>
                <a:schemeClr val="tx1"/>
              </a:solidFill>
              <a:effectLst/>
              <a:latin typeface="Arial" pitchFamily="34" charset="0"/>
              <a:cs typeface="Arial" pitchFamily="34" charset="0"/>
            </a:endParaRPr>
          </a:p>
        </p:txBody>
      </p:sp>
      <p:sp>
        <p:nvSpPr>
          <p:cNvPr id="7" name="Rectangle 3"/>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000" b="0" i="0" u="none" strike="noStrike" cap="none" normalizeH="0" baseline="0">
                <a:ln>
                  <a:noFill/>
                </a:ln>
                <a:solidFill>
                  <a:schemeClr val="tx1"/>
                </a:solidFill>
                <a:effectLst/>
                <a:latin typeface="Arial Unicode MS"/>
              </a:rPr>
              <a:t>Physical</a:t>
            </a:r>
            <a:endParaRPr kumimoji="0" lang="es-MX" altLang="es-MX"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64073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BIBLIOGRAFÍA</a:t>
            </a:r>
          </a:p>
        </p:txBody>
      </p:sp>
      <p:sp>
        <p:nvSpPr>
          <p:cNvPr id="3" name="2 Marcador de contenido"/>
          <p:cNvSpPr>
            <a:spLocks noGrp="1"/>
          </p:cNvSpPr>
          <p:nvPr>
            <p:ph idx="1"/>
          </p:nvPr>
        </p:nvSpPr>
        <p:spPr>
          <a:xfrm>
            <a:off x="323528" y="1556792"/>
            <a:ext cx="8229600" cy="4525963"/>
          </a:xfrm>
        </p:spPr>
        <p:txBody>
          <a:bodyPr>
            <a:normAutofit fontScale="70000" lnSpcReduction="20000"/>
          </a:bodyPr>
          <a:lstStyle/>
          <a:p>
            <a:r>
              <a:rPr lang="es-MX" dirty="0"/>
              <a:t>PAREDES Chavarría, Elia Acacia, </a:t>
            </a:r>
            <a:r>
              <a:rPr lang="es-MX" i="1" dirty="0"/>
              <a:t>Ejercicios Léxico-Ortográficos. Con</a:t>
            </a:r>
            <a:r>
              <a:rPr lang="es-MX" dirty="0"/>
              <a:t> </a:t>
            </a:r>
            <a:r>
              <a:rPr lang="es-MX" i="1" dirty="0"/>
              <a:t>actividades de estimulación cerebral</a:t>
            </a:r>
            <a:r>
              <a:rPr lang="es-MX" dirty="0"/>
              <a:t>. 2ª ed. Ed. </a:t>
            </a:r>
            <a:r>
              <a:rPr lang="es-MX" dirty="0" err="1"/>
              <a:t>Limusa</a:t>
            </a:r>
            <a:r>
              <a:rPr lang="es-MX" dirty="0"/>
              <a:t>, México,</a:t>
            </a:r>
          </a:p>
          <a:p>
            <a:pPr marL="0" indent="0">
              <a:buNone/>
            </a:pPr>
            <a:r>
              <a:rPr lang="es-MX" dirty="0"/>
              <a:t>     2010.</a:t>
            </a:r>
          </a:p>
          <a:p>
            <a:pPr marL="0" indent="0">
              <a:buNone/>
            </a:pPr>
            <a:r>
              <a:rPr lang="es-MX" dirty="0"/>
              <a:t> </a:t>
            </a:r>
          </a:p>
          <a:p>
            <a:r>
              <a:rPr lang="es-MX" dirty="0"/>
              <a:t>PAREDES Chavarría, Elia Acacia,  </a:t>
            </a:r>
            <a:r>
              <a:rPr lang="es-MX" i="1" dirty="0"/>
              <a:t>Método integrado de ejercicios de  lectura y redacción. </a:t>
            </a:r>
            <a:r>
              <a:rPr lang="es-MX" dirty="0"/>
              <a:t>2ª ed. Ed. </a:t>
            </a:r>
            <a:r>
              <a:rPr lang="es-MX" dirty="0" err="1"/>
              <a:t>Limusa</a:t>
            </a:r>
            <a:r>
              <a:rPr lang="es-MX" dirty="0"/>
              <a:t>,  2010.</a:t>
            </a:r>
          </a:p>
          <a:p>
            <a:pPr marL="0" indent="0">
              <a:buNone/>
            </a:pPr>
            <a:r>
              <a:rPr lang="es-MX" dirty="0"/>
              <a:t> </a:t>
            </a:r>
          </a:p>
          <a:p>
            <a:r>
              <a:rPr lang="es-MX" dirty="0"/>
              <a:t>PAREDES Chavarría, Elia Acacia, </a:t>
            </a:r>
            <a:r>
              <a:rPr lang="es-MX" i="1" dirty="0"/>
              <a:t>Prontuario de lectura, lingüística,</a:t>
            </a:r>
            <a:endParaRPr lang="es-MX" dirty="0"/>
          </a:p>
          <a:p>
            <a:pPr marL="0" indent="0">
              <a:buNone/>
            </a:pPr>
            <a:r>
              <a:rPr lang="es-MX" dirty="0"/>
              <a:t>     </a:t>
            </a:r>
            <a:r>
              <a:rPr lang="es-MX" i="1" dirty="0"/>
              <a:t>redacción, comunicación oral y nociones de literatura</a:t>
            </a:r>
            <a:r>
              <a:rPr lang="es-MX" dirty="0"/>
              <a:t>, 2ª ed. Ed.</a:t>
            </a:r>
          </a:p>
          <a:p>
            <a:pPr marL="0" indent="0">
              <a:buNone/>
            </a:pPr>
            <a:r>
              <a:rPr lang="es-MX" dirty="0"/>
              <a:t>     </a:t>
            </a:r>
            <a:r>
              <a:rPr lang="es-MX" dirty="0" err="1"/>
              <a:t>Limusa</a:t>
            </a:r>
            <a:r>
              <a:rPr lang="es-MX" dirty="0"/>
              <a:t>, 2010.</a:t>
            </a:r>
          </a:p>
          <a:p>
            <a:endParaRPr lang="es-MX" dirty="0"/>
          </a:p>
        </p:txBody>
      </p:sp>
    </p:spTree>
    <p:extLst>
      <p:ext uri="{BB962C8B-B14F-4D97-AF65-F5344CB8AC3E}">
        <p14:creationId xmlns:p14="http://schemas.microsoft.com/office/powerpoint/2010/main" val="320687372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523</Words>
  <Application>Microsoft Office PowerPoint</Application>
  <PresentationFormat>Presentación en pantalla (4:3)</PresentationFormat>
  <Paragraphs>42</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ÁREA ACADÉMICA: Español I TEMA: Lenguaje y tipos de Lenguaje PROFESOR: Adriana Contreras Basurto. PERIODO: Enero- Junio 17 </vt:lpstr>
      <vt:lpstr>COMPETENCIAS</vt:lpstr>
      <vt:lpstr>OBJETIVO</vt:lpstr>
      <vt:lpstr>MAPA CONCEPTUAL </vt:lpstr>
      <vt:lpstr>CONCEPTUAL MAP</vt:lpstr>
      <vt:lpstr>PALABRAS CLAVE</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DELL</cp:lastModifiedBy>
  <cp:revision>40</cp:revision>
  <dcterms:created xsi:type="dcterms:W3CDTF">2015-04-07T18:25:10Z</dcterms:created>
  <dcterms:modified xsi:type="dcterms:W3CDTF">2017-03-24T15:18:13Z</dcterms:modified>
</cp:coreProperties>
</file>