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0" r:id="rId5"/>
    <p:sldId id="262" r:id="rId6"/>
    <p:sldId id="261" r:id="rId7"/>
    <p:sldId id="259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-129317" y="34824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126560" cy="2187674"/>
          </a:xfrm>
        </p:spPr>
        <p:txBody>
          <a:bodyPr>
            <a:normAutofit fontScale="90000"/>
          </a:bodyPr>
          <a:lstStyle/>
          <a:p>
            <a:pPr algn="l"/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ÁREA ACADÉMICA: Español I</a:t>
            </a:r>
            <a:b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TEMA: Requisitos para una Lectura Eficiente</a:t>
            </a:r>
            <a:b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PROFESOR: Adriana Contreras Basurto.</a:t>
            </a:r>
            <a:b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PERIODO: Enero- Junio 17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582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COMPETENCIAS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b="1" dirty="0"/>
              <a:t>Comunicación. </a:t>
            </a:r>
            <a:r>
              <a:rPr lang="es-MX" dirty="0"/>
              <a:t>Se expresa y se comunica.</a:t>
            </a:r>
          </a:p>
          <a:p>
            <a:pPr algn="just"/>
            <a:endParaRPr lang="es-MX" dirty="0"/>
          </a:p>
          <a:p>
            <a:pPr algn="just"/>
            <a:r>
              <a:rPr lang="es-MX" b="1" dirty="0"/>
              <a:t>Pensamiento crítico. </a:t>
            </a:r>
            <a:r>
              <a:rPr lang="es-MX" dirty="0"/>
              <a:t>Piensa crítica y reflexivamente.</a:t>
            </a:r>
          </a:p>
        </p:txBody>
      </p:sp>
    </p:spTree>
    <p:extLst>
      <p:ext uri="{BB962C8B-B14F-4D97-AF65-F5344CB8AC3E}">
        <p14:creationId xmlns:p14="http://schemas.microsoft.com/office/powerpoint/2010/main" val="59500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OBJETIVO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3600"/>
              <a:t>Comprender </a:t>
            </a:r>
            <a:r>
              <a:rPr lang="es-MX" sz="3600" dirty="0"/>
              <a:t>la importancia de desarrollar procesos de análisis y comprensión lectora con el fin de mejorar su capacidad crítica y reflexiva que le permite interpretar pensamientos e ideas. </a:t>
            </a:r>
          </a:p>
        </p:txBody>
      </p:sp>
    </p:spTree>
    <p:extLst>
      <p:ext uri="{BB962C8B-B14F-4D97-AF65-F5344CB8AC3E}">
        <p14:creationId xmlns:p14="http://schemas.microsoft.com/office/powerpoint/2010/main" val="337046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MAPA CONCEPTUAL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799692" y="1110127"/>
            <a:ext cx="5544616" cy="86030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900" dirty="0"/>
          </a:p>
          <a:p>
            <a:pPr algn="ctr"/>
            <a:endParaRPr lang="es-MX" sz="900" dirty="0"/>
          </a:p>
          <a:p>
            <a:pPr algn="ctr"/>
            <a:r>
              <a:rPr lang="es-MX" sz="1600" b="1" dirty="0"/>
              <a:t>Requisitos para una lectura eficiente</a:t>
            </a:r>
          </a:p>
          <a:p>
            <a:pPr algn="ctr"/>
            <a:r>
              <a:rPr lang="es-MX" sz="1600" b="1" dirty="0"/>
              <a:t> </a:t>
            </a:r>
            <a:r>
              <a:rPr lang="es-MX" sz="1600" dirty="0"/>
              <a:t>Aspectos ambientales, psicológicos y físicos</a:t>
            </a:r>
            <a:r>
              <a:rPr lang="es-MX" dirty="0"/>
              <a:t>.</a:t>
            </a:r>
            <a:br>
              <a:rPr lang="es-MX" dirty="0"/>
            </a:b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52883" y="2471048"/>
            <a:ext cx="1728192" cy="5760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s-MX" sz="1200" b="1" dirty="0"/>
              <a:t>Un lugar confortable y silencioso </a:t>
            </a:r>
          </a:p>
        </p:txBody>
      </p:sp>
      <p:sp>
        <p:nvSpPr>
          <p:cNvPr id="7" name="5 Marcador de contenido"/>
          <p:cNvSpPr txBox="1">
            <a:spLocks/>
          </p:cNvSpPr>
          <p:nvPr/>
        </p:nvSpPr>
        <p:spPr>
          <a:xfrm>
            <a:off x="2491103" y="2492897"/>
            <a:ext cx="1576841" cy="5760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200" b="1" dirty="0"/>
              <a:t>Un área bien iluminada y ventilada</a:t>
            </a:r>
          </a:p>
        </p:txBody>
      </p:sp>
      <p:sp>
        <p:nvSpPr>
          <p:cNvPr id="8" name="5 Marcador de contenido"/>
          <p:cNvSpPr txBox="1">
            <a:spLocks/>
          </p:cNvSpPr>
          <p:nvPr/>
        </p:nvSpPr>
        <p:spPr>
          <a:xfrm>
            <a:off x="4409831" y="2528902"/>
            <a:ext cx="1944216" cy="5760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200" b="1" dirty="0"/>
              <a:t>Silla o escritorio a una altura apropiada </a:t>
            </a:r>
          </a:p>
        </p:txBody>
      </p:sp>
      <p:sp>
        <p:nvSpPr>
          <p:cNvPr id="9" name="5 Marcador de contenido"/>
          <p:cNvSpPr txBox="1">
            <a:spLocks/>
          </p:cNvSpPr>
          <p:nvPr/>
        </p:nvSpPr>
        <p:spPr>
          <a:xfrm>
            <a:off x="6669233" y="2492897"/>
            <a:ext cx="1687988" cy="9636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200" b="1" dirty="0"/>
              <a:t>Alternar cada hora de lectura con alguna actividad ligera </a:t>
            </a:r>
          </a:p>
          <a:p>
            <a:pPr marL="0" indent="0" algn="ctr">
              <a:buNone/>
            </a:pPr>
            <a:r>
              <a:rPr lang="es-MX" sz="1200" b="1" dirty="0"/>
              <a:t> </a:t>
            </a:r>
          </a:p>
        </p:txBody>
      </p:sp>
      <p:sp>
        <p:nvSpPr>
          <p:cNvPr id="14" name="5 Marcador de contenido"/>
          <p:cNvSpPr txBox="1">
            <a:spLocks/>
          </p:cNvSpPr>
          <p:nvPr/>
        </p:nvSpPr>
        <p:spPr>
          <a:xfrm>
            <a:off x="124763" y="3717032"/>
            <a:ext cx="2160240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200" b="1" dirty="0"/>
              <a:t>Vigilar la higiene de los ojos </a:t>
            </a:r>
          </a:p>
        </p:txBody>
      </p:sp>
      <p:sp>
        <p:nvSpPr>
          <p:cNvPr id="15" name="5 Marcador de contenido"/>
          <p:cNvSpPr txBox="1">
            <a:spLocks/>
          </p:cNvSpPr>
          <p:nvPr/>
        </p:nvSpPr>
        <p:spPr>
          <a:xfrm>
            <a:off x="2411760" y="3717032"/>
            <a:ext cx="2042921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200" dirty="0"/>
              <a:t> </a:t>
            </a:r>
            <a:r>
              <a:rPr lang="es-MX" sz="1200" b="1" dirty="0"/>
              <a:t>Sustituir la gran cantidad de alimentos “chatarra” que nos asedian de manera cotidiana </a:t>
            </a:r>
          </a:p>
          <a:p>
            <a:pPr marL="0" indent="0" algn="ctr">
              <a:buNone/>
            </a:pPr>
            <a:r>
              <a:rPr lang="es-MX" sz="1200" b="1" dirty="0"/>
              <a:t>Una </a:t>
            </a:r>
          </a:p>
        </p:txBody>
      </p:sp>
      <p:sp>
        <p:nvSpPr>
          <p:cNvPr id="16" name="5 Marcador de contenido"/>
          <p:cNvSpPr txBox="1">
            <a:spLocks/>
          </p:cNvSpPr>
          <p:nvPr/>
        </p:nvSpPr>
        <p:spPr>
          <a:xfrm>
            <a:off x="4655219" y="3717032"/>
            <a:ext cx="2014014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200" b="1" dirty="0"/>
              <a:t>Mirar hacia abajo al salir de un lugar caliente y cerrado (habitación, biblioteca, cine)</a:t>
            </a:r>
          </a:p>
        </p:txBody>
      </p:sp>
      <p:sp>
        <p:nvSpPr>
          <p:cNvPr id="17" name="5 Marcador de contenido"/>
          <p:cNvSpPr txBox="1">
            <a:spLocks/>
          </p:cNvSpPr>
          <p:nvPr/>
        </p:nvSpPr>
        <p:spPr>
          <a:xfrm>
            <a:off x="6804248" y="3717032"/>
            <a:ext cx="2088232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200" b="1" dirty="0"/>
              <a:t>Conocer mejor a un gran amigo: un libro</a:t>
            </a:r>
          </a:p>
        </p:txBody>
      </p:sp>
      <p:sp>
        <p:nvSpPr>
          <p:cNvPr id="18" name="17 Flecha derecha"/>
          <p:cNvSpPr/>
          <p:nvPr/>
        </p:nvSpPr>
        <p:spPr>
          <a:xfrm rot="16200000" flipH="1">
            <a:off x="1415485" y="2893442"/>
            <a:ext cx="1415030" cy="8813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>
            <a:cxnSpLocks/>
          </p:cNvCxnSpPr>
          <p:nvPr/>
        </p:nvCxnSpPr>
        <p:spPr>
          <a:xfrm>
            <a:off x="1220449" y="2210199"/>
            <a:ext cx="7239983" cy="7867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18 Flecha derecha"/>
          <p:cNvSpPr/>
          <p:nvPr/>
        </p:nvSpPr>
        <p:spPr>
          <a:xfrm rot="16200000" flipH="1">
            <a:off x="1163797" y="2274719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17 Flecha derecha"/>
          <p:cNvSpPr/>
          <p:nvPr/>
        </p:nvSpPr>
        <p:spPr>
          <a:xfrm rot="16200000" flipH="1">
            <a:off x="3541021" y="2917996"/>
            <a:ext cx="1415030" cy="8813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17 Flecha derecha"/>
          <p:cNvSpPr/>
          <p:nvPr/>
        </p:nvSpPr>
        <p:spPr>
          <a:xfrm rot="16200000" flipH="1">
            <a:off x="5792900" y="2888798"/>
            <a:ext cx="1415030" cy="8813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17 Flecha derecha"/>
          <p:cNvSpPr/>
          <p:nvPr/>
        </p:nvSpPr>
        <p:spPr>
          <a:xfrm rot="16200000" flipH="1">
            <a:off x="7759524" y="2882084"/>
            <a:ext cx="1415030" cy="8813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18 Flecha derecha"/>
          <p:cNvSpPr/>
          <p:nvPr/>
        </p:nvSpPr>
        <p:spPr>
          <a:xfrm rot="16200000" flipH="1">
            <a:off x="3195446" y="2331327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18 Flecha derecha"/>
          <p:cNvSpPr/>
          <p:nvPr/>
        </p:nvSpPr>
        <p:spPr>
          <a:xfrm rot="16200000" flipH="1">
            <a:off x="5277011" y="2333525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18 Flecha derecha"/>
          <p:cNvSpPr/>
          <p:nvPr/>
        </p:nvSpPr>
        <p:spPr>
          <a:xfrm rot="16200000" flipH="1">
            <a:off x="7315498" y="2333525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18 Flecha derecha"/>
          <p:cNvSpPr/>
          <p:nvPr/>
        </p:nvSpPr>
        <p:spPr>
          <a:xfrm rot="16200000" flipH="1">
            <a:off x="4554401" y="2022136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598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CONCEPTUAL  MAP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799692" y="1110127"/>
            <a:ext cx="5544616" cy="86030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900" dirty="0"/>
          </a:p>
          <a:p>
            <a:pPr algn="ctr"/>
            <a:endParaRPr lang="es-MX" sz="900" dirty="0"/>
          </a:p>
          <a:p>
            <a:pPr algn="ctr"/>
            <a:r>
              <a:rPr lang="en-US" dirty="0"/>
              <a:t>Requirements for efficient reading  Environmental, psychological and physical aspects.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52883" y="2471048"/>
            <a:ext cx="1728192" cy="5760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0" indent="0" algn="ctr">
              <a:buNone/>
            </a:pPr>
            <a:r>
              <a:rPr lang="es-MX" sz="1600" dirty="0"/>
              <a:t>A </a:t>
            </a:r>
            <a:r>
              <a:rPr lang="es-MX" sz="1600" dirty="0" err="1"/>
              <a:t>comfortable</a:t>
            </a:r>
            <a:r>
              <a:rPr lang="es-MX" sz="1600" dirty="0"/>
              <a:t> and </a:t>
            </a:r>
            <a:r>
              <a:rPr lang="es-MX" sz="1600" dirty="0" err="1"/>
              <a:t>quiet</a:t>
            </a:r>
            <a:r>
              <a:rPr lang="es-MX" sz="1600" dirty="0"/>
              <a:t> place</a:t>
            </a:r>
            <a:endParaRPr lang="es-MX" sz="1600" b="1" dirty="0"/>
          </a:p>
        </p:txBody>
      </p:sp>
      <p:sp>
        <p:nvSpPr>
          <p:cNvPr id="7" name="5 Marcador de contenido"/>
          <p:cNvSpPr txBox="1">
            <a:spLocks/>
          </p:cNvSpPr>
          <p:nvPr/>
        </p:nvSpPr>
        <p:spPr>
          <a:xfrm>
            <a:off x="2491103" y="2492898"/>
            <a:ext cx="1576841" cy="6120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A well-lit and ventilated area</a:t>
            </a:r>
            <a:endParaRPr lang="es-MX" sz="1600" b="1" dirty="0"/>
          </a:p>
        </p:txBody>
      </p:sp>
      <p:sp>
        <p:nvSpPr>
          <p:cNvPr id="8" name="5 Marcador de contenido"/>
          <p:cNvSpPr txBox="1">
            <a:spLocks/>
          </p:cNvSpPr>
          <p:nvPr/>
        </p:nvSpPr>
        <p:spPr>
          <a:xfrm>
            <a:off x="4409831" y="2528902"/>
            <a:ext cx="1944216" cy="5760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Chair or desk at an appropriate height</a:t>
            </a:r>
            <a:endParaRPr lang="es-MX" sz="1600" b="1" dirty="0"/>
          </a:p>
        </p:txBody>
      </p:sp>
      <p:sp>
        <p:nvSpPr>
          <p:cNvPr id="9" name="5 Marcador de contenido"/>
          <p:cNvSpPr txBox="1">
            <a:spLocks/>
          </p:cNvSpPr>
          <p:nvPr/>
        </p:nvSpPr>
        <p:spPr>
          <a:xfrm>
            <a:off x="6669233" y="2492897"/>
            <a:ext cx="1687988" cy="114077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Alternate each hour of reading with some light activity</a:t>
            </a:r>
            <a:r>
              <a:rPr lang="es-MX" sz="1600" b="1" dirty="0"/>
              <a:t> </a:t>
            </a:r>
          </a:p>
        </p:txBody>
      </p:sp>
      <p:sp>
        <p:nvSpPr>
          <p:cNvPr id="14" name="5 Marcador de contenido"/>
          <p:cNvSpPr txBox="1">
            <a:spLocks/>
          </p:cNvSpPr>
          <p:nvPr/>
        </p:nvSpPr>
        <p:spPr>
          <a:xfrm>
            <a:off x="124763" y="3717032"/>
            <a:ext cx="2160240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600" dirty="0"/>
              <a:t>Monitor </a:t>
            </a:r>
            <a:r>
              <a:rPr lang="es-MX" sz="1600" dirty="0" err="1"/>
              <a:t>eye</a:t>
            </a:r>
            <a:r>
              <a:rPr lang="es-MX" sz="1600" dirty="0"/>
              <a:t> </a:t>
            </a:r>
            <a:r>
              <a:rPr lang="es-MX" sz="1600" dirty="0" err="1"/>
              <a:t>hygiene</a:t>
            </a:r>
            <a:endParaRPr lang="es-MX" sz="1600" b="1" dirty="0"/>
          </a:p>
        </p:txBody>
      </p:sp>
      <p:sp>
        <p:nvSpPr>
          <p:cNvPr id="15" name="5 Marcador de contenido"/>
          <p:cNvSpPr txBox="1">
            <a:spLocks/>
          </p:cNvSpPr>
          <p:nvPr/>
        </p:nvSpPr>
        <p:spPr>
          <a:xfrm>
            <a:off x="2411760" y="3717032"/>
            <a:ext cx="2042921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Replace the large amount of "junk" foods .</a:t>
            </a:r>
            <a:endParaRPr lang="es-MX" sz="1600" b="1" dirty="0"/>
          </a:p>
        </p:txBody>
      </p:sp>
      <p:sp>
        <p:nvSpPr>
          <p:cNvPr id="16" name="5 Marcador de contenido"/>
          <p:cNvSpPr txBox="1">
            <a:spLocks/>
          </p:cNvSpPr>
          <p:nvPr/>
        </p:nvSpPr>
        <p:spPr>
          <a:xfrm>
            <a:off x="4655219" y="3717032"/>
            <a:ext cx="2014014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Look down when leaving a warm and closed place (room, library, cinema)</a:t>
            </a:r>
            <a:endParaRPr lang="es-MX" sz="1600" b="1" dirty="0"/>
          </a:p>
        </p:txBody>
      </p:sp>
      <p:sp>
        <p:nvSpPr>
          <p:cNvPr id="17" name="5 Marcador de contenido"/>
          <p:cNvSpPr txBox="1">
            <a:spLocks/>
          </p:cNvSpPr>
          <p:nvPr/>
        </p:nvSpPr>
        <p:spPr>
          <a:xfrm>
            <a:off x="6804248" y="3717032"/>
            <a:ext cx="2088232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Get to know a great friend: a book</a:t>
            </a:r>
            <a:endParaRPr lang="es-MX" sz="1600" b="1" dirty="0"/>
          </a:p>
        </p:txBody>
      </p:sp>
      <p:sp>
        <p:nvSpPr>
          <p:cNvPr id="18" name="17 Flecha derecha"/>
          <p:cNvSpPr/>
          <p:nvPr/>
        </p:nvSpPr>
        <p:spPr>
          <a:xfrm rot="16200000" flipH="1">
            <a:off x="1415485" y="2893442"/>
            <a:ext cx="1415030" cy="8813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>
            <a:cxnSpLocks/>
          </p:cNvCxnSpPr>
          <p:nvPr/>
        </p:nvCxnSpPr>
        <p:spPr>
          <a:xfrm>
            <a:off x="1220449" y="2210199"/>
            <a:ext cx="7239983" cy="7867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18 Flecha derecha"/>
          <p:cNvSpPr/>
          <p:nvPr/>
        </p:nvSpPr>
        <p:spPr>
          <a:xfrm rot="16200000" flipH="1">
            <a:off x="1163797" y="2274719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17 Flecha derecha"/>
          <p:cNvSpPr/>
          <p:nvPr/>
        </p:nvSpPr>
        <p:spPr>
          <a:xfrm rot="16200000" flipH="1">
            <a:off x="3541021" y="2917996"/>
            <a:ext cx="1415030" cy="8813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17 Flecha derecha"/>
          <p:cNvSpPr/>
          <p:nvPr/>
        </p:nvSpPr>
        <p:spPr>
          <a:xfrm rot="16200000" flipH="1">
            <a:off x="5792900" y="2888798"/>
            <a:ext cx="1415030" cy="8813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17 Flecha derecha"/>
          <p:cNvSpPr/>
          <p:nvPr/>
        </p:nvSpPr>
        <p:spPr>
          <a:xfrm rot="16200000" flipH="1">
            <a:off x="7759524" y="2882084"/>
            <a:ext cx="1415030" cy="8813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18 Flecha derecha"/>
          <p:cNvSpPr/>
          <p:nvPr/>
        </p:nvSpPr>
        <p:spPr>
          <a:xfrm rot="16200000" flipH="1">
            <a:off x="3195446" y="2331327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18 Flecha derecha"/>
          <p:cNvSpPr/>
          <p:nvPr/>
        </p:nvSpPr>
        <p:spPr>
          <a:xfrm rot="16200000" flipH="1">
            <a:off x="5277011" y="2333525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18 Flecha derecha"/>
          <p:cNvSpPr/>
          <p:nvPr/>
        </p:nvSpPr>
        <p:spPr>
          <a:xfrm rot="16200000" flipH="1">
            <a:off x="7315498" y="2333525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18 Flecha derecha"/>
          <p:cNvSpPr/>
          <p:nvPr/>
        </p:nvSpPr>
        <p:spPr>
          <a:xfrm rot="16200000" flipH="1">
            <a:off x="4554401" y="2022136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5168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PALABRAS CLAVE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MX" b="1" dirty="0"/>
          </a:p>
          <a:p>
            <a:pPr algn="just"/>
            <a:r>
              <a:rPr lang="es-MX" sz="3600" b="1" dirty="0"/>
              <a:t>Ambientales, psicológicos y físicos.</a:t>
            </a:r>
          </a:p>
          <a:p>
            <a:pPr algn="just"/>
            <a:endParaRPr lang="es-MX" sz="3600" b="1" dirty="0"/>
          </a:p>
          <a:p>
            <a:pPr algn="just"/>
            <a:r>
              <a:rPr lang="en-US" sz="3600" b="1" u="sng" dirty="0"/>
              <a:t>Keywords: </a:t>
            </a:r>
            <a:r>
              <a:rPr lang="en-US" sz="3600" b="1" dirty="0"/>
              <a:t>environmental, </a:t>
            </a:r>
            <a:r>
              <a:rPr lang="es-MX" b="1" dirty="0" err="1"/>
              <a:t>psychological</a:t>
            </a:r>
            <a:r>
              <a:rPr lang="es-MX" b="1" dirty="0"/>
              <a:t> and </a:t>
            </a:r>
            <a:r>
              <a:rPr lang="es-MX" b="1" dirty="0" err="1"/>
              <a:t>physical</a:t>
            </a:r>
            <a:r>
              <a:rPr lang="es-MX" b="1" dirty="0"/>
              <a:t>.</a:t>
            </a:r>
            <a:endParaRPr lang="es-MX" sz="3600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itchFamily="34" charset="0"/>
              </a:rPr>
              <a:t>keywords prayer , sentence, paragraph and text</a:t>
            </a:r>
            <a:r>
              <a:rPr kumimoji="0" lang="es-MX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Physical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073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s-MX" dirty="0"/>
              <a:t>PAREDES Chavarría, Elia Acacia, </a:t>
            </a:r>
            <a:r>
              <a:rPr lang="es-MX" i="1" dirty="0"/>
              <a:t>Ejercicios Léxico-Ortográficos. Con</a:t>
            </a:r>
            <a:r>
              <a:rPr lang="es-MX" dirty="0"/>
              <a:t> </a:t>
            </a:r>
            <a:r>
              <a:rPr lang="es-MX" i="1" dirty="0"/>
              <a:t>actividades de estimulación cerebral</a:t>
            </a:r>
            <a:r>
              <a:rPr lang="es-MX" dirty="0"/>
              <a:t>. 2ª ed. Ed. </a:t>
            </a:r>
            <a:r>
              <a:rPr lang="es-MX" dirty="0" err="1"/>
              <a:t>Limusa</a:t>
            </a:r>
            <a:r>
              <a:rPr lang="es-MX" dirty="0"/>
              <a:t>, México,</a:t>
            </a:r>
          </a:p>
          <a:p>
            <a:pPr marL="0" indent="0">
              <a:buNone/>
            </a:pPr>
            <a:r>
              <a:rPr lang="es-MX" dirty="0"/>
              <a:t>     2010.</a:t>
            </a:r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r>
              <a:rPr lang="es-MX" dirty="0"/>
              <a:t>PAREDES Chavarría, Elia Acacia,  </a:t>
            </a:r>
            <a:r>
              <a:rPr lang="es-MX" i="1" dirty="0"/>
              <a:t>Método integrado de ejercicios de  lectura y redacción. </a:t>
            </a:r>
            <a:r>
              <a:rPr lang="es-MX" dirty="0"/>
              <a:t>2ª ed. Ed. </a:t>
            </a:r>
            <a:r>
              <a:rPr lang="es-MX" dirty="0" err="1"/>
              <a:t>Limusa</a:t>
            </a:r>
            <a:r>
              <a:rPr lang="es-MX" dirty="0"/>
              <a:t>,  2010.</a:t>
            </a:r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r>
              <a:rPr lang="es-MX" dirty="0"/>
              <a:t>PAREDES Chavarría, Elia Acacia, </a:t>
            </a:r>
            <a:r>
              <a:rPr lang="es-MX" i="1" dirty="0"/>
              <a:t>Prontuario de lectura, lingüística,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     </a:t>
            </a:r>
            <a:r>
              <a:rPr lang="es-MX" i="1" dirty="0"/>
              <a:t>redacción, comunicación oral y nociones de literatura</a:t>
            </a:r>
            <a:r>
              <a:rPr lang="es-MX" dirty="0"/>
              <a:t>, 2ª ed. Ed.</a:t>
            </a:r>
          </a:p>
          <a:p>
            <a:pPr marL="0" indent="0">
              <a:buNone/>
            </a:pPr>
            <a:r>
              <a:rPr lang="es-MX" dirty="0"/>
              <a:t>     </a:t>
            </a:r>
            <a:r>
              <a:rPr lang="es-MX" dirty="0" err="1"/>
              <a:t>Limusa</a:t>
            </a:r>
            <a:r>
              <a:rPr lang="es-MX" dirty="0"/>
              <a:t>, 2010.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6873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268</Words>
  <Application>Microsoft Office PowerPoint</Application>
  <PresentationFormat>Presentación en pantalla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ÁREA ACADÉMICA: Español I TEMA: Requisitos para una Lectura Eficiente PROFESOR: Adriana Contreras Basurto. PERIODO: Enero- Junio 17 </vt:lpstr>
      <vt:lpstr>COMPETENCIAS</vt:lpstr>
      <vt:lpstr>OBJETIVO</vt:lpstr>
      <vt:lpstr>MAPA CONCEPTUAL </vt:lpstr>
      <vt:lpstr>CONCEPTUAL  MAP</vt:lpstr>
      <vt:lpstr>PALABRAS CLAVE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DELL</cp:lastModifiedBy>
  <cp:revision>34</cp:revision>
  <dcterms:created xsi:type="dcterms:W3CDTF">2015-04-07T18:25:10Z</dcterms:created>
  <dcterms:modified xsi:type="dcterms:W3CDTF">2017-03-24T15:13:08Z</dcterms:modified>
</cp:coreProperties>
</file>