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0" r:id="rId5"/>
    <p:sldId id="262" r:id="rId6"/>
    <p:sldId id="261" r:id="rId7"/>
    <p:sldId id="259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51" autoAdjust="0"/>
  </p:normalViewPr>
  <p:slideViewPr>
    <p:cSldViewPr>
      <p:cViewPr>
        <p:scale>
          <a:sx n="79" d="100"/>
          <a:sy n="79" d="100"/>
        </p:scale>
        <p:origin x="-894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9068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42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40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65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695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519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13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55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358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21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40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72008"/>
            <a:ext cx="9143999" cy="70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26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PORTADA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15" b="22072"/>
          <a:stretch/>
        </p:blipFill>
        <p:spPr bwMode="auto">
          <a:xfrm>
            <a:off x="-129317" y="34824"/>
            <a:ext cx="9289032" cy="705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126560" cy="2187674"/>
          </a:xfrm>
        </p:spPr>
        <p:txBody>
          <a:bodyPr>
            <a:normAutofit fontScale="90000"/>
          </a:bodyPr>
          <a:lstStyle/>
          <a:p>
            <a:pPr algn="l"/>
            <a: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  <a:t>ÁREA ACADÉMICA: Español I</a:t>
            </a:r>
            <a:b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  <a:t>TEMA: Oración y tipos de oración.</a:t>
            </a:r>
            <a:b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  <a:t>PROFESOR: Adriana Contreras Basurto.</a:t>
            </a:r>
            <a:b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  <a:t>PERIODO: Enero- Junio 17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05827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COMPETENCIAS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b="1" dirty="0"/>
              <a:t>Comunicación. </a:t>
            </a:r>
            <a:r>
              <a:rPr lang="es-MX" dirty="0"/>
              <a:t>Se expresa y se comunica.</a:t>
            </a:r>
          </a:p>
          <a:p>
            <a:pPr algn="just"/>
            <a:endParaRPr lang="es-MX" dirty="0"/>
          </a:p>
          <a:p>
            <a:pPr algn="just"/>
            <a:r>
              <a:rPr lang="es-MX" b="1" dirty="0"/>
              <a:t>Pensamiento crítico. </a:t>
            </a:r>
            <a:r>
              <a:rPr lang="es-MX" dirty="0"/>
              <a:t>Piensa crítica y reflexivamente.</a:t>
            </a:r>
          </a:p>
        </p:txBody>
      </p:sp>
    </p:spTree>
    <p:extLst>
      <p:ext uri="{BB962C8B-B14F-4D97-AF65-F5344CB8AC3E}">
        <p14:creationId xmlns:p14="http://schemas.microsoft.com/office/powerpoint/2010/main" val="595000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OBJETIVO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40968"/>
          </a:xfrm>
        </p:spPr>
        <p:txBody>
          <a:bodyPr>
            <a:normAutofit/>
          </a:bodyPr>
          <a:lstStyle/>
          <a:p>
            <a:pPr algn="just"/>
            <a:r>
              <a:rPr lang="es-MX" sz="3600"/>
              <a:t>Identifica </a:t>
            </a:r>
            <a:r>
              <a:rPr lang="es-MX" sz="3600" dirty="0"/>
              <a:t>la intención comunicativa existente en las oraciones que expresan un sentido.</a:t>
            </a:r>
          </a:p>
        </p:txBody>
      </p:sp>
    </p:spTree>
    <p:extLst>
      <p:ext uri="{BB962C8B-B14F-4D97-AF65-F5344CB8AC3E}">
        <p14:creationId xmlns:p14="http://schemas.microsoft.com/office/powerpoint/2010/main" val="3370461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6185" y="14054"/>
            <a:ext cx="8229600" cy="461048"/>
          </a:xfrm>
        </p:spPr>
        <p:txBody>
          <a:bodyPr>
            <a:normAutofit fontScale="90000"/>
          </a:bodyPr>
          <a:lstStyle/>
          <a:p>
            <a:r>
              <a:rPr lang="es-MX" sz="3600" dirty="0"/>
              <a:t>MAPA CONCEPTUAL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638567" y="521269"/>
            <a:ext cx="6480719" cy="64142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sz="900" dirty="0"/>
          </a:p>
          <a:p>
            <a:pPr algn="ctr"/>
            <a:r>
              <a:rPr lang="es-MX" sz="1200" b="1" dirty="0"/>
              <a:t>Oración y tipos de oración</a:t>
            </a:r>
          </a:p>
          <a:p>
            <a:pPr algn="just"/>
            <a:r>
              <a:rPr lang="es-MX" sz="1200" dirty="0"/>
              <a:t>Es una unidad de sentido, compuesta por una o varias palabras, que expresa un sentido gramatical completo.  Es el constituyente sintáctico más pequeño capaz de expresar una proposición lógica. </a:t>
            </a:r>
          </a:p>
          <a:p>
            <a:pPr algn="ctr"/>
            <a:endParaRPr lang="es-MX" dirty="0"/>
          </a:p>
        </p:txBody>
      </p:sp>
      <p:cxnSp>
        <p:nvCxnSpPr>
          <p:cNvPr id="24" name="Conector recto 23"/>
          <p:cNvCxnSpPr>
            <a:cxnSpLocks/>
          </p:cNvCxnSpPr>
          <p:nvPr/>
        </p:nvCxnSpPr>
        <p:spPr>
          <a:xfrm>
            <a:off x="2438474" y="1270337"/>
            <a:ext cx="4383891" cy="586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18 Flecha derecha"/>
          <p:cNvSpPr/>
          <p:nvPr/>
        </p:nvSpPr>
        <p:spPr>
          <a:xfrm rot="16200000" flipH="1">
            <a:off x="2449293" y="1235847"/>
            <a:ext cx="73571" cy="13939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8 Flecha derecha"/>
          <p:cNvSpPr/>
          <p:nvPr/>
        </p:nvSpPr>
        <p:spPr>
          <a:xfrm rot="16200000" flipH="1">
            <a:off x="4736155" y="1100069"/>
            <a:ext cx="142940" cy="16524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Rectángulo 12"/>
          <p:cNvSpPr/>
          <p:nvPr/>
        </p:nvSpPr>
        <p:spPr>
          <a:xfrm>
            <a:off x="5710403" y="1413524"/>
            <a:ext cx="2327086" cy="297892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b="1" dirty="0"/>
              <a:t>Por su estructura</a:t>
            </a:r>
          </a:p>
        </p:txBody>
      </p:sp>
      <p:sp>
        <p:nvSpPr>
          <p:cNvPr id="22" name="Rectángulo 21"/>
          <p:cNvSpPr/>
          <p:nvPr/>
        </p:nvSpPr>
        <p:spPr>
          <a:xfrm>
            <a:off x="1392234" y="1400941"/>
            <a:ext cx="2327086" cy="25400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b="1" dirty="0"/>
              <a:t>Según la actitud del hablante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266476" y="2470640"/>
            <a:ext cx="4593556" cy="655732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sz="1200" b="1" dirty="0"/>
              <a:t>Interrogativas: </a:t>
            </a:r>
            <a:r>
              <a:rPr lang="es-MX" sz="1200" dirty="0"/>
              <a:t>en éstas, el hablante expresa una pregunta. Gráficamente se la identifica por estar en medio de los signos de interrogación y de forma oral, por la entonación de quien la enuncia. </a:t>
            </a:r>
          </a:p>
          <a:p>
            <a:pPr algn="just"/>
            <a:r>
              <a:rPr lang="es-MX" sz="1200" dirty="0"/>
              <a:t>¿Cómo lo hiciste?</a:t>
            </a:r>
          </a:p>
        </p:txBody>
      </p:sp>
      <p:sp>
        <p:nvSpPr>
          <p:cNvPr id="26" name="Rectángulo 25"/>
          <p:cNvSpPr/>
          <p:nvPr/>
        </p:nvSpPr>
        <p:spPr>
          <a:xfrm>
            <a:off x="277798" y="3212976"/>
            <a:ext cx="4582234" cy="594552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sz="1200" b="1" dirty="0"/>
              <a:t>Declarativas o enunciativas</a:t>
            </a:r>
            <a:r>
              <a:rPr lang="es-MX" sz="1200" dirty="0"/>
              <a:t>: el emisor sólo enuncia una idea, juicio, opinión. Su contenido da a conocer algo que ocurrió, ocurre, o está por acontecer.  Jane </a:t>
            </a:r>
            <a:r>
              <a:rPr lang="es-MX" sz="1200" dirty="0" err="1"/>
              <a:t>Austen</a:t>
            </a:r>
            <a:r>
              <a:rPr lang="es-MX" sz="1200" dirty="0"/>
              <a:t> escribió la obra “Orgullo y prejuicio” .</a:t>
            </a:r>
          </a:p>
        </p:txBody>
      </p:sp>
      <p:sp>
        <p:nvSpPr>
          <p:cNvPr id="32" name="Rectángulo 31"/>
          <p:cNvSpPr/>
          <p:nvPr/>
        </p:nvSpPr>
        <p:spPr>
          <a:xfrm>
            <a:off x="295302" y="3932121"/>
            <a:ext cx="4602753" cy="608401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sz="1200" b="1" dirty="0"/>
              <a:t>Exclamativas: </a:t>
            </a:r>
            <a:r>
              <a:rPr lang="es-MX" sz="1200" dirty="0"/>
              <a:t>permiten expresar una emoción al emisor. Oralmente se identifican por la entonación y gráficamente por los signos de entonación. ¡Me asustaste!</a:t>
            </a:r>
          </a:p>
        </p:txBody>
      </p:sp>
      <p:sp>
        <p:nvSpPr>
          <p:cNvPr id="36" name="Rectángulo 35"/>
          <p:cNvSpPr/>
          <p:nvPr/>
        </p:nvSpPr>
        <p:spPr>
          <a:xfrm>
            <a:off x="277798" y="4626823"/>
            <a:ext cx="4612451" cy="510455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sz="1200" b="1" dirty="0"/>
              <a:t>Imperativas o exhortativas: </a:t>
            </a:r>
            <a:r>
              <a:rPr lang="es-MX" sz="1200" dirty="0"/>
              <a:t>expresan una petición, súplica, ruego u orden .  Lava los trastes </a:t>
            </a:r>
          </a:p>
        </p:txBody>
      </p:sp>
      <p:sp>
        <p:nvSpPr>
          <p:cNvPr id="37" name="Rectángulo 36"/>
          <p:cNvSpPr/>
          <p:nvPr/>
        </p:nvSpPr>
        <p:spPr>
          <a:xfrm>
            <a:off x="266476" y="5278016"/>
            <a:ext cx="4612451" cy="678557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sz="1200" b="1" dirty="0"/>
              <a:t>Dubitativas</a:t>
            </a:r>
            <a:r>
              <a:rPr lang="es-MX" sz="1200" dirty="0"/>
              <a:t>: en estas oraciones no se afirma nada, sino que se expresa la duda del emisor. Pueden mostrar su vacilación o la posibilidad de que algo ocurrió o vaya a hacerlo. Quizá vaya a tu fiesta. </a:t>
            </a:r>
          </a:p>
        </p:txBody>
      </p:sp>
      <p:sp>
        <p:nvSpPr>
          <p:cNvPr id="38" name="18 Flecha derecha"/>
          <p:cNvSpPr/>
          <p:nvPr/>
        </p:nvSpPr>
        <p:spPr>
          <a:xfrm rot="16200000" flipH="1">
            <a:off x="2408743" y="2362492"/>
            <a:ext cx="71072" cy="4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2" name="18 Flecha derecha"/>
          <p:cNvSpPr/>
          <p:nvPr/>
        </p:nvSpPr>
        <p:spPr>
          <a:xfrm rot="16200000" flipH="1">
            <a:off x="2381632" y="3153645"/>
            <a:ext cx="71072" cy="4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3" name="18 Flecha derecha"/>
          <p:cNvSpPr/>
          <p:nvPr/>
        </p:nvSpPr>
        <p:spPr>
          <a:xfrm rot="16200000" flipH="1">
            <a:off x="2386556" y="3873725"/>
            <a:ext cx="71072" cy="4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4" name="18 Flecha derecha"/>
          <p:cNvSpPr/>
          <p:nvPr/>
        </p:nvSpPr>
        <p:spPr>
          <a:xfrm rot="16200000" flipH="1">
            <a:off x="2399084" y="4594740"/>
            <a:ext cx="71072" cy="4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5" name="18 Flecha derecha"/>
          <p:cNvSpPr/>
          <p:nvPr/>
        </p:nvSpPr>
        <p:spPr>
          <a:xfrm rot="16200000" flipH="1">
            <a:off x="2385883" y="5169869"/>
            <a:ext cx="71072" cy="4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6" name="Rectángulo 45"/>
          <p:cNvSpPr/>
          <p:nvPr/>
        </p:nvSpPr>
        <p:spPr>
          <a:xfrm>
            <a:off x="247581" y="1804270"/>
            <a:ext cx="4612451" cy="510455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sz="1200" b="1" dirty="0"/>
              <a:t>Desiderativas: </a:t>
            </a:r>
            <a:r>
              <a:rPr lang="es-MX" sz="1200" dirty="0"/>
              <a:t>en estas oraciones el emisor expresa un deseo, sin pedirlo explícitamente a alguien.    Me gustaría que ya fuera viernes.</a:t>
            </a:r>
          </a:p>
        </p:txBody>
      </p:sp>
      <p:sp>
        <p:nvSpPr>
          <p:cNvPr id="47" name="18 Flecha derecha"/>
          <p:cNvSpPr/>
          <p:nvPr/>
        </p:nvSpPr>
        <p:spPr>
          <a:xfrm rot="16200000" flipH="1">
            <a:off x="2431603" y="1713485"/>
            <a:ext cx="71072" cy="4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8" name="18 Flecha derecha"/>
          <p:cNvSpPr/>
          <p:nvPr/>
        </p:nvSpPr>
        <p:spPr>
          <a:xfrm rot="16200000" flipH="1">
            <a:off x="6837161" y="1235847"/>
            <a:ext cx="73571" cy="13939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9" name="Rectángulo 48"/>
          <p:cNvSpPr/>
          <p:nvPr/>
        </p:nvSpPr>
        <p:spPr>
          <a:xfrm>
            <a:off x="5293592" y="2091465"/>
            <a:ext cx="3363705" cy="758349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sz="1200" b="1" dirty="0"/>
              <a:t>Simples: </a:t>
            </a:r>
            <a:r>
              <a:rPr lang="es-MX" sz="1200" dirty="0"/>
              <a:t>en este tipo de oraciones hay una sola acción. Están compuestas por un sujeto y un predicado. </a:t>
            </a:r>
          </a:p>
        </p:txBody>
      </p:sp>
      <p:sp>
        <p:nvSpPr>
          <p:cNvPr id="50" name="Rectángulo 49"/>
          <p:cNvSpPr/>
          <p:nvPr/>
        </p:nvSpPr>
        <p:spPr>
          <a:xfrm>
            <a:off x="5282109" y="3126372"/>
            <a:ext cx="3363705" cy="896488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sz="1200" b="1" dirty="0"/>
              <a:t>Compuestas: </a:t>
            </a:r>
            <a:r>
              <a:rPr lang="es-MX" sz="1200" dirty="0"/>
              <a:t>estas oraciones hay más de un predicado por que contienen dos o más acciones. Se podría decir que las oraciones compuestas estás conformadas por la unión de varias oraciones.</a:t>
            </a:r>
          </a:p>
        </p:txBody>
      </p:sp>
      <p:sp>
        <p:nvSpPr>
          <p:cNvPr id="51" name="18 Flecha derecha"/>
          <p:cNvSpPr/>
          <p:nvPr/>
        </p:nvSpPr>
        <p:spPr>
          <a:xfrm rot="16200000" flipH="1">
            <a:off x="6724690" y="1775625"/>
            <a:ext cx="195352" cy="4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2" name="18 Flecha derecha"/>
          <p:cNvSpPr/>
          <p:nvPr/>
        </p:nvSpPr>
        <p:spPr>
          <a:xfrm rot="16200000" flipH="1">
            <a:off x="6724688" y="2912816"/>
            <a:ext cx="195352" cy="4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5988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6185" y="14054"/>
            <a:ext cx="8229600" cy="461048"/>
          </a:xfrm>
        </p:spPr>
        <p:txBody>
          <a:bodyPr>
            <a:normAutofit fontScale="90000"/>
          </a:bodyPr>
          <a:lstStyle/>
          <a:p>
            <a:r>
              <a:rPr lang="es-MX" sz="3600" dirty="0"/>
              <a:t>CONCEPTUAL  MAP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638567" y="521269"/>
            <a:ext cx="6480719" cy="64142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sz="900" dirty="0"/>
          </a:p>
          <a:p>
            <a:pPr algn="just"/>
            <a:r>
              <a:rPr lang="en-US" sz="1200" dirty="0"/>
              <a:t>Sentence and types of sentence: It is a unit of meaning, composed of one or several words, which expresses a complete grammatical meaning. It is the smallest syntactic constituent capable of expressing a logical proposition.</a:t>
            </a:r>
            <a:endParaRPr lang="es-MX" sz="1200" dirty="0"/>
          </a:p>
        </p:txBody>
      </p:sp>
      <p:cxnSp>
        <p:nvCxnSpPr>
          <p:cNvPr id="24" name="Conector recto 23"/>
          <p:cNvCxnSpPr>
            <a:cxnSpLocks/>
          </p:cNvCxnSpPr>
          <p:nvPr/>
        </p:nvCxnSpPr>
        <p:spPr>
          <a:xfrm>
            <a:off x="2438474" y="1270337"/>
            <a:ext cx="4383891" cy="586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18 Flecha derecha"/>
          <p:cNvSpPr/>
          <p:nvPr/>
        </p:nvSpPr>
        <p:spPr>
          <a:xfrm rot="16200000" flipH="1">
            <a:off x="2449293" y="1235847"/>
            <a:ext cx="73571" cy="13939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8 Flecha derecha"/>
          <p:cNvSpPr/>
          <p:nvPr/>
        </p:nvSpPr>
        <p:spPr>
          <a:xfrm rot="16200000" flipH="1">
            <a:off x="4736155" y="1100069"/>
            <a:ext cx="142940" cy="16524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Rectángulo 12"/>
          <p:cNvSpPr/>
          <p:nvPr/>
        </p:nvSpPr>
        <p:spPr>
          <a:xfrm>
            <a:off x="5710403" y="1413524"/>
            <a:ext cx="2327086" cy="297892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err="1"/>
              <a:t>For</a:t>
            </a:r>
            <a:r>
              <a:rPr lang="es-MX" sz="1200" dirty="0"/>
              <a:t> </a:t>
            </a:r>
            <a:r>
              <a:rPr lang="es-MX" sz="1200" dirty="0" err="1"/>
              <a:t>its</a:t>
            </a:r>
            <a:r>
              <a:rPr lang="es-MX" sz="1200" dirty="0"/>
              <a:t> </a:t>
            </a:r>
            <a:r>
              <a:rPr lang="es-MX" sz="1200" dirty="0" err="1"/>
              <a:t>structure</a:t>
            </a:r>
            <a:endParaRPr lang="es-MX" sz="1200" b="1" dirty="0"/>
          </a:p>
        </p:txBody>
      </p:sp>
      <p:sp>
        <p:nvSpPr>
          <p:cNvPr id="22" name="Rectángulo 21"/>
          <p:cNvSpPr/>
          <p:nvPr/>
        </p:nvSpPr>
        <p:spPr>
          <a:xfrm>
            <a:off x="1392234" y="1400941"/>
            <a:ext cx="2675710" cy="285271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According to the attitude of the speaker</a:t>
            </a:r>
            <a:endParaRPr lang="es-MX" sz="1200" b="1" dirty="0"/>
          </a:p>
        </p:txBody>
      </p:sp>
      <p:sp>
        <p:nvSpPr>
          <p:cNvPr id="23" name="Rectángulo 22"/>
          <p:cNvSpPr/>
          <p:nvPr/>
        </p:nvSpPr>
        <p:spPr>
          <a:xfrm>
            <a:off x="266476" y="2470640"/>
            <a:ext cx="4593556" cy="655732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200" b="1" dirty="0"/>
              <a:t>Interrogative</a:t>
            </a:r>
            <a:r>
              <a:rPr lang="en-US" sz="1200" dirty="0"/>
              <a:t>: in these, the speaker expresses a question. Graphically it is identified by being in the middle of the question marks and oral form, by the intonation of the person who enunciates it. How did you do it?</a:t>
            </a:r>
            <a:endParaRPr lang="es-MX" sz="1200" dirty="0"/>
          </a:p>
        </p:txBody>
      </p:sp>
      <p:sp>
        <p:nvSpPr>
          <p:cNvPr id="26" name="Rectángulo 25"/>
          <p:cNvSpPr/>
          <p:nvPr/>
        </p:nvSpPr>
        <p:spPr>
          <a:xfrm>
            <a:off x="277798" y="3212976"/>
            <a:ext cx="4582234" cy="669394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200" b="1" dirty="0"/>
              <a:t>Declarative or </a:t>
            </a:r>
            <a:r>
              <a:rPr lang="en-US" sz="1200" b="1" dirty="0" err="1"/>
              <a:t>enunciative</a:t>
            </a:r>
            <a:r>
              <a:rPr lang="en-US" sz="1200" b="1" dirty="0"/>
              <a:t>: </a:t>
            </a:r>
            <a:r>
              <a:rPr lang="en-US" sz="1200" dirty="0"/>
              <a:t>the issuer only enunciates an idea, judgment, opinion. Its content reveals something that happened, happens, or is about to happen. Jane Austen wrote the play "Pride and Prejudice".</a:t>
            </a:r>
            <a:endParaRPr lang="es-MX" sz="1200" dirty="0"/>
          </a:p>
        </p:txBody>
      </p:sp>
      <p:sp>
        <p:nvSpPr>
          <p:cNvPr id="32" name="Rectángulo 31"/>
          <p:cNvSpPr/>
          <p:nvPr/>
        </p:nvSpPr>
        <p:spPr>
          <a:xfrm>
            <a:off x="295302" y="3932121"/>
            <a:ext cx="4602753" cy="608401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200" dirty="0"/>
              <a:t>Exclamations: they allow to express an emotion to the issuer. Orally they are identified by intonation and graphically by the intonation signs. You scared me!</a:t>
            </a:r>
            <a:endParaRPr lang="es-MX" sz="1200" dirty="0"/>
          </a:p>
        </p:txBody>
      </p:sp>
      <p:sp>
        <p:nvSpPr>
          <p:cNvPr id="36" name="Rectángulo 35"/>
          <p:cNvSpPr/>
          <p:nvPr/>
        </p:nvSpPr>
        <p:spPr>
          <a:xfrm>
            <a:off x="277798" y="4626823"/>
            <a:ext cx="4612451" cy="510455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200" b="1" dirty="0"/>
              <a:t>Imperative or exhortative</a:t>
            </a:r>
            <a:r>
              <a:rPr lang="en-US" sz="1200" dirty="0"/>
              <a:t>: express a request, plea, request or order. Wash the dishes</a:t>
            </a:r>
            <a:endParaRPr lang="es-MX" sz="1200" dirty="0"/>
          </a:p>
        </p:txBody>
      </p:sp>
      <p:sp>
        <p:nvSpPr>
          <p:cNvPr id="37" name="Rectángulo 36"/>
          <p:cNvSpPr/>
          <p:nvPr/>
        </p:nvSpPr>
        <p:spPr>
          <a:xfrm>
            <a:off x="295302" y="5232233"/>
            <a:ext cx="4612451" cy="678557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200" b="1" dirty="0"/>
              <a:t>Dubious</a:t>
            </a:r>
            <a:r>
              <a:rPr lang="en-US" sz="1200" dirty="0"/>
              <a:t>: in these sentences nothing is affirmed, but the questioner's doubt is expressed. They may show their hesitation or the possibility that something happened or will. I might go to your party.</a:t>
            </a:r>
            <a:endParaRPr lang="es-MX" sz="1200" dirty="0"/>
          </a:p>
        </p:txBody>
      </p:sp>
      <p:sp>
        <p:nvSpPr>
          <p:cNvPr id="38" name="18 Flecha derecha"/>
          <p:cNvSpPr/>
          <p:nvPr/>
        </p:nvSpPr>
        <p:spPr>
          <a:xfrm rot="16200000" flipH="1">
            <a:off x="2408743" y="2362492"/>
            <a:ext cx="71072" cy="4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2" name="18 Flecha derecha"/>
          <p:cNvSpPr/>
          <p:nvPr/>
        </p:nvSpPr>
        <p:spPr>
          <a:xfrm rot="16200000" flipH="1">
            <a:off x="2381632" y="3153645"/>
            <a:ext cx="71072" cy="4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3" name="18 Flecha derecha"/>
          <p:cNvSpPr/>
          <p:nvPr/>
        </p:nvSpPr>
        <p:spPr>
          <a:xfrm rot="16200000" flipH="1">
            <a:off x="2386556" y="3873725"/>
            <a:ext cx="71072" cy="4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4" name="18 Flecha derecha"/>
          <p:cNvSpPr/>
          <p:nvPr/>
        </p:nvSpPr>
        <p:spPr>
          <a:xfrm rot="16200000" flipH="1">
            <a:off x="2399084" y="4594740"/>
            <a:ext cx="71072" cy="4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5" name="18 Flecha derecha"/>
          <p:cNvSpPr/>
          <p:nvPr/>
        </p:nvSpPr>
        <p:spPr>
          <a:xfrm rot="16200000" flipH="1">
            <a:off x="2385883" y="5169869"/>
            <a:ext cx="71072" cy="4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6" name="Rectángulo 45"/>
          <p:cNvSpPr/>
          <p:nvPr/>
        </p:nvSpPr>
        <p:spPr>
          <a:xfrm>
            <a:off x="247581" y="1804270"/>
            <a:ext cx="4612451" cy="510455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200" b="1" dirty="0"/>
              <a:t>Desiderative: </a:t>
            </a:r>
            <a:r>
              <a:rPr lang="en-US" sz="1200" dirty="0"/>
              <a:t>in these sentences the sender expresses a desire, without explicitly asking someone. I wish it were already Friday.</a:t>
            </a:r>
            <a:endParaRPr lang="es-MX" sz="1200" dirty="0"/>
          </a:p>
        </p:txBody>
      </p:sp>
      <p:sp>
        <p:nvSpPr>
          <p:cNvPr id="47" name="18 Flecha derecha"/>
          <p:cNvSpPr/>
          <p:nvPr/>
        </p:nvSpPr>
        <p:spPr>
          <a:xfrm rot="16200000" flipH="1">
            <a:off x="2431603" y="1713485"/>
            <a:ext cx="71072" cy="4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8" name="18 Flecha derecha"/>
          <p:cNvSpPr/>
          <p:nvPr/>
        </p:nvSpPr>
        <p:spPr>
          <a:xfrm rot="16200000" flipH="1">
            <a:off x="6837161" y="1235847"/>
            <a:ext cx="73571" cy="13939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9" name="Rectángulo 48"/>
          <p:cNvSpPr/>
          <p:nvPr/>
        </p:nvSpPr>
        <p:spPr>
          <a:xfrm>
            <a:off x="5293592" y="2091465"/>
            <a:ext cx="3363705" cy="758349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200" b="1" dirty="0"/>
              <a:t>Simple: </a:t>
            </a:r>
            <a:r>
              <a:rPr lang="en-US" sz="1200" dirty="0"/>
              <a:t>in this type of sentences there is only one action. They are composed of a subject and a predicate</a:t>
            </a:r>
            <a:r>
              <a:rPr lang="en-US" dirty="0"/>
              <a:t>.</a:t>
            </a:r>
            <a:endParaRPr lang="es-MX" sz="1200" dirty="0"/>
          </a:p>
        </p:txBody>
      </p:sp>
      <p:sp>
        <p:nvSpPr>
          <p:cNvPr id="50" name="Rectángulo 49"/>
          <p:cNvSpPr/>
          <p:nvPr/>
        </p:nvSpPr>
        <p:spPr>
          <a:xfrm>
            <a:off x="5282109" y="3126372"/>
            <a:ext cx="3363705" cy="896488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200" b="1" dirty="0"/>
              <a:t>Composed: </a:t>
            </a:r>
            <a:r>
              <a:rPr lang="en-US" sz="1200" dirty="0"/>
              <a:t>these sentences are more of a predicate because they contain two or more actions. It could be said that the compound sentences are formed by the union of several sentences.</a:t>
            </a:r>
            <a:endParaRPr lang="es-MX" sz="1200" dirty="0"/>
          </a:p>
        </p:txBody>
      </p:sp>
      <p:sp>
        <p:nvSpPr>
          <p:cNvPr id="51" name="18 Flecha derecha"/>
          <p:cNvSpPr/>
          <p:nvPr/>
        </p:nvSpPr>
        <p:spPr>
          <a:xfrm rot="16200000" flipH="1">
            <a:off x="6724690" y="1775625"/>
            <a:ext cx="195352" cy="4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2" name="18 Flecha derecha"/>
          <p:cNvSpPr/>
          <p:nvPr/>
        </p:nvSpPr>
        <p:spPr>
          <a:xfrm rot="16200000" flipH="1">
            <a:off x="6724688" y="2912816"/>
            <a:ext cx="195352" cy="4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6778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PALABRAS CLAVE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s-MX" b="1" dirty="0"/>
          </a:p>
          <a:p>
            <a:pPr algn="just"/>
            <a:r>
              <a:rPr lang="es-MX" sz="3600" dirty="0"/>
              <a:t>Desiderativa, interrogativa, declarativas, exclamativas, imperativas, dubitativas, simples y compuestas.</a:t>
            </a:r>
          </a:p>
          <a:p>
            <a:pPr algn="just"/>
            <a:r>
              <a:rPr lang="en-US" sz="3600" b="1" u="sng" dirty="0"/>
              <a:t>Keywords:</a:t>
            </a:r>
            <a:r>
              <a:rPr lang="en-US" sz="3600" b="1" dirty="0"/>
              <a:t> </a:t>
            </a:r>
            <a:r>
              <a:rPr lang="es-MX" dirty="0" err="1"/>
              <a:t>Desiderative</a:t>
            </a:r>
            <a:r>
              <a:rPr lang="es-MX" dirty="0"/>
              <a:t>, </a:t>
            </a:r>
            <a:r>
              <a:rPr lang="es-MX" dirty="0" err="1"/>
              <a:t>interrogative</a:t>
            </a:r>
            <a:r>
              <a:rPr lang="es-MX" dirty="0"/>
              <a:t>, </a:t>
            </a:r>
            <a:r>
              <a:rPr lang="es-MX" dirty="0" err="1"/>
              <a:t>declarative</a:t>
            </a:r>
            <a:r>
              <a:rPr lang="es-MX" dirty="0"/>
              <a:t>, </a:t>
            </a:r>
            <a:r>
              <a:rPr lang="es-MX" dirty="0" err="1"/>
              <a:t>exclamative</a:t>
            </a:r>
            <a:r>
              <a:rPr lang="es-MX" dirty="0"/>
              <a:t>, </a:t>
            </a:r>
            <a:r>
              <a:rPr lang="es-MX" dirty="0" err="1"/>
              <a:t>imperative</a:t>
            </a:r>
            <a:r>
              <a:rPr lang="es-MX" dirty="0"/>
              <a:t>, </a:t>
            </a:r>
            <a:r>
              <a:rPr lang="es-MX" dirty="0" err="1"/>
              <a:t>doubtful</a:t>
            </a:r>
            <a:r>
              <a:rPr lang="es-MX" dirty="0"/>
              <a:t>, simple and </a:t>
            </a:r>
            <a:r>
              <a:rPr lang="es-MX" dirty="0" err="1"/>
              <a:t>composed</a:t>
            </a:r>
            <a:r>
              <a:rPr lang="es-MX" dirty="0"/>
              <a:t>.</a:t>
            </a:r>
            <a:endParaRPr lang="es-MX" sz="3600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cs typeface="Arial" pitchFamily="34" charset="0"/>
              </a:rPr>
              <a:t>keywords prayer , sentence, paragraph and text</a:t>
            </a:r>
            <a:r>
              <a:rPr kumimoji="0" lang="es-MX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Physical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073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s-MX" dirty="0"/>
              <a:t>PAREDES Chavarría, Elia Acacia, </a:t>
            </a:r>
            <a:r>
              <a:rPr lang="es-MX" i="1" dirty="0"/>
              <a:t>Ejercicios Léxico-Ortográficos. Con</a:t>
            </a:r>
            <a:r>
              <a:rPr lang="es-MX" dirty="0"/>
              <a:t> </a:t>
            </a:r>
            <a:r>
              <a:rPr lang="es-MX" i="1" dirty="0"/>
              <a:t>actividades de estimulación cerebral</a:t>
            </a:r>
            <a:r>
              <a:rPr lang="es-MX" dirty="0"/>
              <a:t>. 2ª ed. Ed. </a:t>
            </a:r>
            <a:r>
              <a:rPr lang="es-MX" dirty="0" err="1"/>
              <a:t>Limusa</a:t>
            </a:r>
            <a:r>
              <a:rPr lang="es-MX" dirty="0"/>
              <a:t>, México,</a:t>
            </a:r>
          </a:p>
          <a:p>
            <a:pPr marL="0" indent="0">
              <a:buNone/>
            </a:pPr>
            <a:r>
              <a:rPr lang="es-MX" dirty="0"/>
              <a:t>     2010.</a:t>
            </a:r>
          </a:p>
          <a:p>
            <a:pPr marL="0" indent="0">
              <a:buNone/>
            </a:pPr>
            <a:r>
              <a:rPr lang="es-MX" dirty="0"/>
              <a:t> </a:t>
            </a:r>
          </a:p>
          <a:p>
            <a:r>
              <a:rPr lang="es-MX" dirty="0"/>
              <a:t>PAREDES Chavarría, Elia Acacia,  </a:t>
            </a:r>
            <a:r>
              <a:rPr lang="es-MX" i="1" dirty="0"/>
              <a:t>Método integrado de ejercicios de  lectura y redacción. </a:t>
            </a:r>
            <a:r>
              <a:rPr lang="es-MX" dirty="0"/>
              <a:t>2ª ed. Ed. </a:t>
            </a:r>
            <a:r>
              <a:rPr lang="es-MX" dirty="0" err="1"/>
              <a:t>Limusa</a:t>
            </a:r>
            <a:r>
              <a:rPr lang="es-MX" dirty="0"/>
              <a:t>,  2010.</a:t>
            </a:r>
          </a:p>
          <a:p>
            <a:pPr marL="0" indent="0">
              <a:buNone/>
            </a:pPr>
            <a:r>
              <a:rPr lang="es-MX" dirty="0"/>
              <a:t> </a:t>
            </a:r>
          </a:p>
          <a:p>
            <a:r>
              <a:rPr lang="es-MX" dirty="0"/>
              <a:t>PAREDES Chavarría, Elia Acacia, </a:t>
            </a:r>
            <a:r>
              <a:rPr lang="es-MX" i="1" dirty="0"/>
              <a:t>Prontuario de lectura, lingüística,</a:t>
            </a:r>
            <a:endParaRPr lang="es-MX" dirty="0"/>
          </a:p>
          <a:p>
            <a:pPr marL="0" indent="0">
              <a:buNone/>
            </a:pPr>
            <a:r>
              <a:rPr lang="es-MX" dirty="0"/>
              <a:t>     </a:t>
            </a:r>
            <a:r>
              <a:rPr lang="es-MX" i="1" dirty="0"/>
              <a:t>redacción, comunicación oral y nociones de literatura</a:t>
            </a:r>
            <a:r>
              <a:rPr lang="es-MX" dirty="0"/>
              <a:t>, 2ª ed. Ed.</a:t>
            </a:r>
          </a:p>
          <a:p>
            <a:pPr marL="0" indent="0">
              <a:buNone/>
            </a:pPr>
            <a:r>
              <a:rPr lang="es-MX" dirty="0"/>
              <a:t>     </a:t>
            </a:r>
            <a:r>
              <a:rPr lang="es-MX" dirty="0" err="1"/>
              <a:t>Limusa</a:t>
            </a:r>
            <a:r>
              <a:rPr lang="es-MX" dirty="0"/>
              <a:t>, 2010.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068737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703</Words>
  <Application>Microsoft Office PowerPoint</Application>
  <PresentationFormat>Presentación en pantalla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ÁREA ACADÉMICA: Español I TEMA: Oración y tipos de oración. PROFESOR: Adriana Contreras Basurto. PERIODO: Enero- Junio 17 </vt:lpstr>
      <vt:lpstr>COMPETENCIAS</vt:lpstr>
      <vt:lpstr>OBJETIVO</vt:lpstr>
      <vt:lpstr>MAPA CONCEPTUAL </vt:lpstr>
      <vt:lpstr>CONCEPTUAL  MAP</vt:lpstr>
      <vt:lpstr>PALABRAS CLAVE</vt:lpstr>
      <vt:lpstr>BIBLIOGRAFÍA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DELL</cp:lastModifiedBy>
  <cp:revision>59</cp:revision>
  <dcterms:created xsi:type="dcterms:W3CDTF">2015-04-07T18:25:10Z</dcterms:created>
  <dcterms:modified xsi:type="dcterms:W3CDTF">2017-03-24T15:11:05Z</dcterms:modified>
</cp:coreProperties>
</file>