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1" r:id="rId6"/>
    <p:sldId id="259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906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42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440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659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6952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5197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13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558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3588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1211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403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72008"/>
            <a:ext cx="9143999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B95A-5BAC-4AD0-B854-F958F94FA800}" type="datetimeFigureOut">
              <a:rPr lang="es-MX" smtClean="0"/>
              <a:t>19/10/2015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14A7-A164-48F6-9E6F-0B6D1838B85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7266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PORTADA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415" b="22072"/>
          <a:stretch/>
        </p:blipFill>
        <p:spPr bwMode="auto">
          <a:xfrm>
            <a:off x="0" y="-99392"/>
            <a:ext cx="9289032" cy="705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6262464" cy="2187674"/>
          </a:xfrm>
        </p:spPr>
        <p:txBody>
          <a:bodyPr>
            <a:normAutofit fontScale="90000"/>
          </a:bodyPr>
          <a:lstStyle/>
          <a:p>
            <a:pPr algn="l"/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ÁREA ACADÉMICA: Españo</a:t>
            </a:r>
            <a:r>
              <a:rPr lang="es-MX" sz="3100" dirty="0">
                <a:solidFill>
                  <a:schemeClr val="bg1"/>
                </a:solidFill>
                <a:latin typeface="Bell MT" panose="02020503060305020303" pitchFamily="18" charset="0"/>
              </a:rPr>
              <a:t>l</a:t>
            </a: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 I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TEMA: Texto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PROFESOR: Adriana Contreras Basurto.</a:t>
            </a:r>
            <a:b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</a:br>
            <a:r>
              <a:rPr lang="es-MX" sz="3100" dirty="0" smtClean="0">
                <a:solidFill>
                  <a:schemeClr val="bg1"/>
                </a:solidFill>
                <a:latin typeface="Bell MT" panose="02020503060305020303" pitchFamily="18" charset="0"/>
              </a:rPr>
              <a:t>PERIODO: Julio-Diciembre 15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582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COMPETENCIAS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dirty="0" smtClean="0"/>
              <a:t>Comunicación. </a:t>
            </a:r>
            <a:r>
              <a:rPr lang="es-MX" dirty="0" smtClean="0"/>
              <a:t>Se expresa y se comunica.</a:t>
            </a:r>
          </a:p>
          <a:p>
            <a:pPr algn="just"/>
            <a:endParaRPr lang="es-MX" dirty="0" smtClean="0"/>
          </a:p>
          <a:p>
            <a:pPr algn="just"/>
            <a:r>
              <a:rPr lang="es-MX" b="1" dirty="0" smtClean="0"/>
              <a:t>Pensamiento crítico. </a:t>
            </a:r>
            <a:r>
              <a:rPr lang="es-MX" dirty="0" smtClean="0"/>
              <a:t>Piensa crítica y reflexivamente.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50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MAPA CONCEPTUAL 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979713" y="1124744"/>
            <a:ext cx="5544616" cy="7583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 smtClean="0"/>
          </a:p>
          <a:p>
            <a:pPr algn="ctr"/>
            <a:endParaRPr lang="es-MX" sz="900" dirty="0"/>
          </a:p>
          <a:p>
            <a:pPr algn="ctr"/>
            <a:endParaRPr lang="es-MX" sz="1400" dirty="0"/>
          </a:p>
          <a:p>
            <a:pPr algn="just"/>
            <a:r>
              <a:rPr lang="es-MX" sz="1400" b="1" dirty="0" smtClean="0"/>
              <a:t>Texto: </a:t>
            </a:r>
            <a:r>
              <a:rPr lang="es-MX" sz="1400" dirty="0" smtClean="0"/>
              <a:t>Conjunto </a:t>
            </a:r>
            <a:r>
              <a:rPr lang="es-MX" sz="1400" dirty="0"/>
              <a:t>de enunciados que permite dar un mensaje coherente y ordenado, ya sea de manera escrita o a través de la palabra</a:t>
            </a:r>
            <a:r>
              <a:rPr lang="es-MX" sz="1400" dirty="0" smtClean="0"/>
              <a:t>.</a:t>
            </a:r>
          </a:p>
          <a:p>
            <a:pPr algn="just"/>
            <a:r>
              <a:rPr lang="es-MX" sz="1400" dirty="0" smtClean="0"/>
              <a:t>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7504" y="2490462"/>
            <a:ext cx="2160240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s-MX" sz="1200" b="1" dirty="0" smtClean="0"/>
              <a:t>Oración</a:t>
            </a:r>
            <a:endParaRPr lang="es-MX" sz="1200" b="1" dirty="0"/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91103" y="2492897"/>
            <a:ext cx="1908212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b="1" dirty="0" smtClean="0"/>
              <a:t>Enunciado</a:t>
            </a:r>
            <a:endParaRPr lang="es-MX" sz="1200" b="1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644008" y="2492897"/>
            <a:ext cx="1944216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b="1" dirty="0" smtClean="0"/>
              <a:t>Párrafo</a:t>
            </a:r>
            <a:endParaRPr lang="es-MX" sz="1200" b="1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804248" y="2492897"/>
            <a:ext cx="2160240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b="1" dirty="0" smtClean="0"/>
              <a:t>Texto</a:t>
            </a:r>
            <a:endParaRPr lang="es-MX" sz="1200" b="1" dirty="0"/>
          </a:p>
        </p:txBody>
      </p:sp>
      <p:sp>
        <p:nvSpPr>
          <p:cNvPr id="10" name="9 Flecha derecha"/>
          <p:cNvSpPr/>
          <p:nvPr/>
        </p:nvSpPr>
        <p:spPr>
          <a:xfrm>
            <a:off x="2267744" y="2780927"/>
            <a:ext cx="175167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4399315" y="2799462"/>
            <a:ext cx="162018" cy="6057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derecha"/>
          <p:cNvSpPr/>
          <p:nvPr/>
        </p:nvSpPr>
        <p:spPr>
          <a:xfrm>
            <a:off x="6588224" y="2780926"/>
            <a:ext cx="162018" cy="6057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Conjunto de palabras.</a:t>
            </a:r>
            <a:endParaRPr lang="es-MX" sz="1200" dirty="0"/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1760" y="3717032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Conjunto de oraciones.</a:t>
            </a:r>
            <a:endParaRPr lang="es-MX" sz="1200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Conjunto de enunciados.</a:t>
            </a:r>
            <a:endParaRPr lang="es-MX" sz="1200" dirty="0"/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04248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Conjunto de párrafos.</a:t>
            </a:r>
            <a:endParaRPr lang="es-MX" sz="1200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931328" y="3335222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erecha"/>
          <p:cNvSpPr/>
          <p:nvPr/>
        </p:nvSpPr>
        <p:spPr>
          <a:xfrm rot="16200000" flipH="1">
            <a:off x="3006969" y="3335223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Flecha derecha"/>
          <p:cNvSpPr/>
          <p:nvPr/>
        </p:nvSpPr>
        <p:spPr>
          <a:xfrm rot="16200000" flipH="1">
            <a:off x="5304135" y="3335222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Flecha derecha"/>
          <p:cNvSpPr/>
          <p:nvPr/>
        </p:nvSpPr>
        <p:spPr>
          <a:xfrm rot="16200000" flipH="1">
            <a:off x="7572386" y="3335221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988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CONCEPTUAL MAP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979713" y="1124744"/>
            <a:ext cx="5544616" cy="7583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sz="900" dirty="0" smtClean="0"/>
          </a:p>
          <a:p>
            <a:pPr algn="ctr"/>
            <a:endParaRPr lang="es-MX" sz="900" dirty="0"/>
          </a:p>
          <a:p>
            <a:pPr algn="ctr"/>
            <a:endParaRPr lang="es-MX" sz="1400" dirty="0"/>
          </a:p>
          <a:p>
            <a:pPr algn="just"/>
            <a:r>
              <a:rPr lang="en-US" sz="1400" dirty="0"/>
              <a:t>Text : Set of statements that allows for a consistent and orderly message, either in written form or through the word.</a:t>
            </a:r>
            <a:r>
              <a:rPr lang="es-MX" sz="1400" dirty="0" smtClean="0"/>
              <a:t> 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107504" y="2490462"/>
            <a:ext cx="2160240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s-MX" sz="1200" b="1" dirty="0" err="1" smtClean="0"/>
              <a:t>Sentence</a:t>
            </a:r>
            <a:endParaRPr lang="es-MX" sz="1200" b="1" dirty="0"/>
          </a:p>
        </p:txBody>
      </p:sp>
      <p:sp>
        <p:nvSpPr>
          <p:cNvPr id="7" name="5 Marcador de contenido"/>
          <p:cNvSpPr txBox="1">
            <a:spLocks/>
          </p:cNvSpPr>
          <p:nvPr/>
        </p:nvSpPr>
        <p:spPr>
          <a:xfrm>
            <a:off x="2479114" y="2523183"/>
            <a:ext cx="1908212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b="1" dirty="0" err="1" smtClean="0"/>
              <a:t>Sentence</a:t>
            </a:r>
            <a:endParaRPr lang="es-MX" sz="1200" b="1" dirty="0"/>
          </a:p>
        </p:txBody>
      </p:sp>
      <p:sp>
        <p:nvSpPr>
          <p:cNvPr id="8" name="5 Marcador de contenido"/>
          <p:cNvSpPr txBox="1">
            <a:spLocks/>
          </p:cNvSpPr>
          <p:nvPr/>
        </p:nvSpPr>
        <p:spPr>
          <a:xfrm>
            <a:off x="4644008" y="2492897"/>
            <a:ext cx="1944216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MX" sz="1200" b="1" dirty="0" err="1" smtClean="0"/>
              <a:t>Paragraph</a:t>
            </a:r>
            <a:endParaRPr lang="es-MX" sz="1200" b="1" dirty="0"/>
          </a:p>
        </p:txBody>
      </p:sp>
      <p:sp>
        <p:nvSpPr>
          <p:cNvPr id="9" name="5 Marcador de contenido"/>
          <p:cNvSpPr txBox="1">
            <a:spLocks/>
          </p:cNvSpPr>
          <p:nvPr/>
        </p:nvSpPr>
        <p:spPr>
          <a:xfrm>
            <a:off x="6804248" y="2492897"/>
            <a:ext cx="2160240" cy="5760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b="1" dirty="0" smtClean="0"/>
              <a:t>Text</a:t>
            </a:r>
            <a:endParaRPr lang="es-MX" sz="1200" b="1" dirty="0"/>
          </a:p>
        </p:txBody>
      </p:sp>
      <p:sp>
        <p:nvSpPr>
          <p:cNvPr id="10" name="9 Flecha derecha"/>
          <p:cNvSpPr/>
          <p:nvPr/>
        </p:nvSpPr>
        <p:spPr>
          <a:xfrm>
            <a:off x="2267744" y="2780927"/>
            <a:ext cx="175167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Flecha derecha"/>
          <p:cNvSpPr/>
          <p:nvPr/>
        </p:nvSpPr>
        <p:spPr>
          <a:xfrm>
            <a:off x="4399315" y="2799462"/>
            <a:ext cx="162018" cy="6057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Flecha derecha"/>
          <p:cNvSpPr/>
          <p:nvPr/>
        </p:nvSpPr>
        <p:spPr>
          <a:xfrm>
            <a:off x="6588224" y="2780926"/>
            <a:ext cx="162018" cy="6057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5 Marcador de contenido"/>
          <p:cNvSpPr txBox="1">
            <a:spLocks/>
          </p:cNvSpPr>
          <p:nvPr/>
        </p:nvSpPr>
        <p:spPr>
          <a:xfrm>
            <a:off x="124763" y="3717032"/>
            <a:ext cx="2160240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1200" dirty="0"/>
          </a:p>
          <a:p>
            <a:pPr marL="0" indent="0" algn="ctr">
              <a:buNone/>
            </a:pPr>
            <a:r>
              <a:rPr lang="es-MX" sz="1200" dirty="0"/>
              <a:t>S</a:t>
            </a:r>
            <a:r>
              <a:rPr lang="es-MX" sz="1200" dirty="0" smtClean="0"/>
              <a:t>et </a:t>
            </a:r>
            <a:r>
              <a:rPr lang="es-MX" sz="1200" dirty="0"/>
              <a:t>of </a:t>
            </a:r>
            <a:r>
              <a:rPr lang="es-MX" sz="1200" dirty="0" err="1"/>
              <a:t>words</a:t>
            </a:r>
            <a:endParaRPr lang="es-MX" sz="1200" dirty="0"/>
          </a:p>
          <a:p>
            <a:pPr marL="0" indent="0" algn="ctr">
              <a:buFont typeface="Arial" panose="020B0604020202020204" pitchFamily="34" charset="0"/>
              <a:buNone/>
            </a:pPr>
            <a:endParaRPr lang="es-MX" sz="1200" dirty="0"/>
          </a:p>
        </p:txBody>
      </p:sp>
      <p:sp>
        <p:nvSpPr>
          <p:cNvPr id="15" name="5 Marcador de contenido"/>
          <p:cNvSpPr txBox="1">
            <a:spLocks/>
          </p:cNvSpPr>
          <p:nvPr/>
        </p:nvSpPr>
        <p:spPr>
          <a:xfrm>
            <a:off x="2411760" y="3717032"/>
            <a:ext cx="2042921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Set of </a:t>
            </a:r>
            <a:r>
              <a:rPr lang="es-MX" sz="1200" dirty="0" err="1" smtClean="0"/>
              <a:t>sentences</a:t>
            </a:r>
            <a:endParaRPr lang="es-MX" sz="1200" dirty="0"/>
          </a:p>
        </p:txBody>
      </p:sp>
      <p:sp>
        <p:nvSpPr>
          <p:cNvPr id="16" name="5 Marcador de contenido"/>
          <p:cNvSpPr txBox="1">
            <a:spLocks/>
          </p:cNvSpPr>
          <p:nvPr/>
        </p:nvSpPr>
        <p:spPr>
          <a:xfrm>
            <a:off x="4655219" y="3717032"/>
            <a:ext cx="2014014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Set of </a:t>
            </a:r>
            <a:r>
              <a:rPr lang="es-MX" sz="1200" dirty="0" err="1" smtClean="0"/>
              <a:t>sentences</a:t>
            </a:r>
            <a:endParaRPr lang="es-MX" sz="1200" dirty="0"/>
          </a:p>
        </p:txBody>
      </p:sp>
      <p:sp>
        <p:nvSpPr>
          <p:cNvPr id="17" name="5 Marcador de contenido"/>
          <p:cNvSpPr txBox="1">
            <a:spLocks/>
          </p:cNvSpPr>
          <p:nvPr/>
        </p:nvSpPr>
        <p:spPr>
          <a:xfrm>
            <a:off x="6804248" y="3717032"/>
            <a:ext cx="2088232" cy="100811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s-MX" sz="1200" dirty="0" smtClean="0"/>
              <a:t>Set of </a:t>
            </a:r>
            <a:r>
              <a:rPr lang="es-MX" sz="1200" dirty="0" err="1" smtClean="0"/>
              <a:t>paragraph</a:t>
            </a:r>
            <a:endParaRPr lang="es-MX" sz="1200" dirty="0"/>
          </a:p>
        </p:txBody>
      </p:sp>
      <p:sp>
        <p:nvSpPr>
          <p:cNvPr id="18" name="17 Flecha derecha"/>
          <p:cNvSpPr/>
          <p:nvPr/>
        </p:nvSpPr>
        <p:spPr>
          <a:xfrm rot="16200000" flipH="1">
            <a:off x="931328" y="3335222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erecha"/>
          <p:cNvSpPr/>
          <p:nvPr/>
        </p:nvSpPr>
        <p:spPr>
          <a:xfrm rot="16200000" flipH="1">
            <a:off x="3006969" y="3335223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Flecha derecha"/>
          <p:cNvSpPr/>
          <p:nvPr/>
        </p:nvSpPr>
        <p:spPr>
          <a:xfrm rot="16200000" flipH="1">
            <a:off x="5304135" y="3335222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Flecha derecha"/>
          <p:cNvSpPr/>
          <p:nvPr/>
        </p:nvSpPr>
        <p:spPr>
          <a:xfrm rot="16200000" flipH="1">
            <a:off x="7572386" y="3335221"/>
            <a:ext cx="578243" cy="4571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167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PALABRAS CLAVE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s-MX" b="1" dirty="0" smtClean="0"/>
          </a:p>
          <a:p>
            <a:pPr algn="just"/>
            <a:r>
              <a:rPr lang="es-MX" sz="3600" b="1" dirty="0" smtClean="0"/>
              <a:t>Oración, enunciado, párrafo y texto.</a:t>
            </a:r>
          </a:p>
          <a:p>
            <a:pPr algn="just"/>
            <a:endParaRPr lang="es-MX" sz="3600" b="1" dirty="0"/>
          </a:p>
          <a:p>
            <a:pPr algn="just"/>
            <a:r>
              <a:rPr lang="en-US" sz="3600" b="1" u="sng" dirty="0" smtClean="0"/>
              <a:t>Keywords:</a:t>
            </a:r>
            <a:r>
              <a:rPr lang="en-US" sz="3600" dirty="0" smtClean="0"/>
              <a:t>  </a:t>
            </a:r>
            <a:r>
              <a:rPr lang="en-US" sz="3600" b="1" dirty="0" smtClean="0"/>
              <a:t>Sentence</a:t>
            </a:r>
            <a:r>
              <a:rPr lang="en-US" sz="3600" b="1" dirty="0"/>
              <a:t>, paragraph and </a:t>
            </a:r>
            <a:r>
              <a:rPr lang="en-US" sz="3600" b="1" dirty="0" smtClean="0"/>
              <a:t>text.</a:t>
            </a:r>
            <a:endParaRPr lang="es-MX" sz="3600" b="1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0" i="0" u="none" strike="noStrike" cap="none" normalizeH="0" baseline="0" smtClean="0">
                <a:ln>
                  <a:noFill/>
                </a:ln>
                <a:solidFill>
                  <a:srgbClr val="212121"/>
                </a:solidFill>
                <a:effectLst/>
                <a:latin typeface="inherit"/>
                <a:cs typeface="Arial" pitchFamily="34" charset="0"/>
              </a:rPr>
              <a:t>keywords prayer , sentence, paragraph and text</a:t>
            </a:r>
            <a:r>
              <a:rPr kumimoji="0" lang="es-MX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7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BIBLIOGRAFÍA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s-MX" dirty="0"/>
              <a:t>PAREDES Chavarría, Elia Acacia, </a:t>
            </a:r>
            <a:r>
              <a:rPr lang="es-MX" i="1" dirty="0"/>
              <a:t>Ejercicios Léxico-Ortográficos. </a:t>
            </a:r>
            <a:r>
              <a:rPr lang="es-MX" i="1" dirty="0" smtClean="0"/>
              <a:t>Con</a:t>
            </a:r>
            <a:r>
              <a:rPr lang="es-MX" dirty="0"/>
              <a:t> </a:t>
            </a:r>
            <a:r>
              <a:rPr lang="es-MX" i="1" dirty="0" smtClean="0"/>
              <a:t>actividades </a:t>
            </a:r>
            <a:r>
              <a:rPr lang="es-MX" i="1" dirty="0"/>
              <a:t>de estimulación cerebral</a:t>
            </a:r>
            <a:r>
              <a:rPr lang="es-MX" dirty="0"/>
              <a:t>. 2ª ed. Ed. </a:t>
            </a:r>
            <a:r>
              <a:rPr lang="es-MX" dirty="0" err="1"/>
              <a:t>Limusa</a:t>
            </a:r>
            <a:r>
              <a:rPr lang="es-MX" dirty="0"/>
              <a:t>, México,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2010</a:t>
            </a:r>
            <a:r>
              <a:rPr lang="es-MX" dirty="0"/>
              <a:t>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 </a:t>
            </a:r>
            <a:r>
              <a:rPr lang="es-MX" i="1" dirty="0"/>
              <a:t>Método integrado de ejercicios </a:t>
            </a:r>
            <a:r>
              <a:rPr lang="es-MX" i="1" dirty="0" smtClean="0"/>
              <a:t>de  </a:t>
            </a:r>
            <a:r>
              <a:rPr lang="es-MX" i="1" dirty="0"/>
              <a:t>lectura y redacción. </a:t>
            </a:r>
            <a:r>
              <a:rPr lang="es-MX" dirty="0"/>
              <a:t>2ª ed. Ed. </a:t>
            </a:r>
            <a:r>
              <a:rPr lang="es-MX" dirty="0" err="1"/>
              <a:t>Limusa</a:t>
            </a:r>
            <a:r>
              <a:rPr lang="es-MX" dirty="0"/>
              <a:t>,  2010.</a:t>
            </a:r>
          </a:p>
          <a:p>
            <a:pPr marL="0" indent="0">
              <a:buNone/>
            </a:pPr>
            <a:r>
              <a:rPr lang="es-MX" dirty="0"/>
              <a:t> </a:t>
            </a:r>
          </a:p>
          <a:p>
            <a:r>
              <a:rPr lang="es-MX" dirty="0"/>
              <a:t>PAREDES Chavarría, Elia Acacia, </a:t>
            </a:r>
            <a:r>
              <a:rPr lang="es-MX" i="1" dirty="0"/>
              <a:t>Prontuario de lectura, lingüística,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i="1" dirty="0" smtClean="0"/>
              <a:t>redacción</a:t>
            </a:r>
            <a:r>
              <a:rPr lang="es-MX" i="1" dirty="0"/>
              <a:t>, comunicación oral y nociones de literatura</a:t>
            </a:r>
            <a:r>
              <a:rPr lang="es-MX" dirty="0"/>
              <a:t>, 2ª ed. Ed.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</a:t>
            </a:r>
            <a:r>
              <a:rPr lang="es-MX" dirty="0" err="1" smtClean="0"/>
              <a:t>Limusa</a:t>
            </a:r>
            <a:r>
              <a:rPr lang="es-MX" dirty="0"/>
              <a:t>, 2010.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06873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166</Words>
  <Application>Microsoft Office PowerPoint</Application>
  <PresentationFormat>Presentación en pantalla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ÁREA ACADÉMICA: Español I TEMA: Texto PROFESOR: Adriana Contreras Basurto. PERIODO: Julio-Diciembre 15 </vt:lpstr>
      <vt:lpstr>COMPETENCIAS</vt:lpstr>
      <vt:lpstr>MAPA CONCEPTUAL </vt:lpstr>
      <vt:lpstr>CONCEPTUAL MAP</vt:lpstr>
      <vt:lpstr>PALABRAS CLAVE</vt:lpstr>
      <vt:lpstr>BIBLIOGRAFÍA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DELL</cp:lastModifiedBy>
  <cp:revision>22</cp:revision>
  <dcterms:created xsi:type="dcterms:W3CDTF">2015-04-07T18:25:10Z</dcterms:created>
  <dcterms:modified xsi:type="dcterms:W3CDTF">2015-10-19T21:08:49Z</dcterms:modified>
</cp:coreProperties>
</file>