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7" r:id="rId5"/>
    <p:sldId id="259" r:id="rId6"/>
    <p:sldId id="260" r:id="rId7"/>
    <p:sldId id="261" r:id="rId8"/>
    <p:sldId id="268" r:id="rId9"/>
    <p:sldId id="262" r:id="rId10"/>
    <p:sldId id="269" r:id="rId11"/>
    <p:sldId id="263" r:id="rId12"/>
    <p:sldId id="264" r:id="rId13"/>
    <p:sldId id="265" r:id="rId14"/>
    <p:sldId id="270" r:id="rId15"/>
    <p:sldId id="266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3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5"/>
    <p:restoredTop sz="96291"/>
  </p:normalViewPr>
  <p:slideViewPr>
    <p:cSldViewPr snapToGrid="0" snapToObjects="1">
      <p:cViewPr>
        <p:scale>
          <a:sx n="68" d="100"/>
          <a:sy n="68" d="100"/>
        </p:scale>
        <p:origin x="800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D7B09AB-EEB7-CA41-9917-C6B3FA9BF7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31B7F3B-5BCB-B246-A70C-81797DD2B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dondear rectángulo de una esquina 10">
            <a:extLst>
              <a:ext uri="{FF2B5EF4-FFF2-40B4-BE49-F238E27FC236}">
                <a16:creationId xmlns="" xmlns:a16="http://schemas.microsoft.com/office/drawing/2014/main" id="{C44B12F3-29A4-AB4F-94C5-054238EA8637}"/>
              </a:ext>
            </a:extLst>
          </p:cNvPr>
          <p:cNvSpPr/>
          <p:nvPr userDrawn="1"/>
        </p:nvSpPr>
        <p:spPr>
          <a:xfrm>
            <a:off x="0" y="3429000"/>
            <a:ext cx="8855242" cy="1828800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FE7CFA3-DE76-8B45-B636-1648109B62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429000"/>
            <a:ext cx="8855242" cy="1150855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Haz clic para agregar el título del material</a:t>
            </a:r>
            <a:endParaRPr lang="es-ES_tradnl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12C9998-47EF-DD44-961C-A43D1FF5E4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579855"/>
            <a:ext cx="8855242" cy="67794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 dirty="0"/>
              <a:t>Haz clic para agregar el nombre de la escuela preparatoria en donde te encuentras inscrito, así como tu nombre con grado académico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B8CFE52-EBC9-3C48-9F25-33677FE15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5603A88-6432-4F49-A3C3-AD3F42D8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07185BA-6CC8-C641-B8F9-816231976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4D60410E-D856-0F4E-8E2C-092742049E0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5017" y="204537"/>
            <a:ext cx="2787902" cy="126849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4031E1E9-FF61-9D4D-9C0D-A70DE6C4F4A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98" y="204537"/>
            <a:ext cx="3050674" cy="93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0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9255B9D-941E-224B-B3C2-325BB7FDC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7B8EED0-EF65-A24C-A77B-55701BDC0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73E1C74-97F4-014C-A5B8-14859599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8205000-302A-F64E-9D31-E87450072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FB8377C-567E-2E48-9652-70207373D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46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313F56FB-7CC5-3846-BE29-563C095017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CE8B27B8-F713-1B48-A920-C859ED247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CAA4CC7-0768-0744-AFEC-74E276EF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421745B-E8D7-BB44-947D-BFD61176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41AD22D-2AAA-0A47-894F-7A97A476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375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FD422B8-2615-2D42-A79C-F13ED1ED8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2EB629-4CB7-194A-AD40-8CC37507B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1241DA0-432D-FD42-BA4F-6FEC65E1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C802766-726B-B643-B5F6-F59363D8F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97245839-812A-1043-B7C1-12522557D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4355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3004D24-9FD4-BA42-BA14-4BADCFEE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61BDD48-03C1-BE40-8585-651DE977E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CA91F79-C74D-AB47-9A27-D840DF9E6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02BA749-E2B8-004B-A840-195BC1775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991F02-5515-414B-9920-67D64A6C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64239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0659886-E899-3048-AEE4-3E93B4ACB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11E93F39-37D7-5844-B794-042B7B140C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841521D-E812-A646-A2A2-54D94C85D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471FEDB-2D62-DE41-9715-FDF9AD18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E67457E-B6D8-1C47-A1DC-C9D6F20A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5F89854-C6CA-FF42-BAC4-E9B914AC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38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DDA6FF8-B2F5-9145-8195-D074DB3A5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A44A506-C5C4-4442-B81E-1F149D046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1ECDEF8C-7B1F-ED4F-9637-AF4A1A97B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E4B8301-1FB5-9846-96EC-A98B6E77A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9AD4D0E3-7E91-A04C-ACD2-75AC3B441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8C8C5CE-A80D-7A42-96B0-7F882CF8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7EB31D6D-612A-D041-B63D-8EDE2DED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152FF4D0-FCC3-D14E-AA75-1ED49B33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88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2AE8A8C-856E-9241-9DC5-2AD38189E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3681A9FB-7DF4-6F4C-A507-7F6FD3D99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9E14E1E5-9756-464E-A6AD-D6782B0F7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26E73C45-A7D7-1144-9F27-DEB9503B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7268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72F43DD-6324-2044-9CAC-FB5D9A4F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362408F-B5BA-1747-8382-5E808441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0BB5A36-D124-594D-9778-692E2A0C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924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F9C5E3-A863-5E4A-A277-AAF364CC7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2DC7AD-2C1F-244E-9145-365A65733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977FDE7-7E44-C646-B80D-C51D8FC57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A732A17-FC7D-6945-8619-B0A530C10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BA41F231-9AED-D94B-84CC-A5A69E989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2C6CF69-0BE6-6346-BC73-6EC0BEF53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6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143CBC-683A-A841-B968-A0FBD46F9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1F37239-C183-A34C-B6F7-9BC52F150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C75A560-C88E-8847-B55F-A457F1CD9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9FFBF0F-1066-2D46-8B99-75382131E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469DAF6-B90A-074E-8209-6563FBE3A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ADF5519-8B35-564C-B418-77AA0BD7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303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4CEE1FC1-DA4E-1D43-98CB-E83CC8A74B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083" y="0"/>
            <a:ext cx="2261937" cy="68580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4585902B-DE01-1646-97E7-4586582F37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38083" y="0"/>
            <a:ext cx="2261937" cy="685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71913C49-74FB-C445-B79F-86C3CE4761E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3825" y="3842251"/>
            <a:ext cx="1943482" cy="3015749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83EED4BA-DAF9-D340-9D35-8E27534D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9988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A0FAE48-472E-6C40-BD17-2265164D5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998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ES_tradnl" dirty="0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4FC3BDB-6109-C543-9582-E0223F9869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689B-880E-C74A-B334-5CB1C218260E}" type="datetimeFigureOut">
              <a:rPr lang="es-ES_tradnl" smtClean="0"/>
              <a:t>9/7/20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F60B4F4-B93B-7244-B5E9-87573342D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383A45C-D08D-9E42-9D19-2A8066085B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DB51B-1BAB-A442-A316-B934E87BF9E0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537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BA8DE30-E52D-C640-A858-D8DD1DA1C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46121"/>
            <a:ext cx="8855242" cy="886968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1. 3. 2. Las artes plásticas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58B3F70A-1CFF-6A49-8E1A-FC1D1BBFA0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59231"/>
            <a:ext cx="8855242" cy="1363745"/>
          </a:xfrm>
        </p:spPr>
        <p:txBody>
          <a:bodyPr>
            <a:normAutofit/>
          </a:bodyPr>
          <a:lstStyle/>
          <a:p>
            <a:r>
              <a:rPr lang="es-ES_tradnl" dirty="0" smtClean="0"/>
              <a:t>L.D.G Vanessa </a:t>
            </a:r>
            <a:r>
              <a:rPr lang="es-ES_tradnl" dirty="0" err="1" smtClean="0"/>
              <a:t>Ahide</a:t>
            </a:r>
            <a:r>
              <a:rPr lang="es-ES_tradnl" dirty="0" smtClean="0"/>
              <a:t> Madrid Tapia</a:t>
            </a:r>
          </a:p>
          <a:p>
            <a:r>
              <a:rPr lang="es-ES_tradnl" dirty="0" smtClean="0"/>
              <a:t>Escuela Superior de Ciudad Sahagún</a:t>
            </a:r>
          </a:p>
          <a:p>
            <a:r>
              <a:rPr lang="es-ES_tradnl" dirty="0" smtClean="0"/>
              <a:t>Enero – Junio 2020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92169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/>
          <p:cNvSpPr txBox="1">
            <a:spLocks/>
          </p:cNvSpPr>
          <p:nvPr/>
        </p:nvSpPr>
        <p:spPr>
          <a:xfrm>
            <a:off x="64157" y="505113"/>
            <a:ext cx="9898889" cy="982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_tradnl" sz="3200" b="1" smtClean="0">
                <a:solidFill>
                  <a:schemeClr val="tx1"/>
                </a:solidFill>
              </a:rPr>
              <a:t>Intelectuales </a:t>
            </a:r>
            <a:r>
              <a:rPr lang="es-ES_tradnl" sz="3200" b="1" dirty="0" smtClean="0">
                <a:solidFill>
                  <a:schemeClr val="tx1"/>
                </a:solidFill>
              </a:rPr>
              <a:t>de consumo: </a:t>
            </a:r>
            <a:r>
              <a:rPr lang="es-ES_tradnl" sz="3200" dirty="0" smtClean="0">
                <a:solidFill>
                  <a:schemeClr val="tx1"/>
                </a:solidFill>
              </a:rPr>
              <a:t>objetos, obras de arte, distribuidos en museos etc.</a:t>
            </a:r>
          </a:p>
          <a:p>
            <a:pPr algn="just"/>
            <a:endParaRPr lang="es-ES_tradnl" sz="32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87" y="2033006"/>
            <a:ext cx="6115591" cy="343618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03986" y="5904754"/>
            <a:ext cx="89972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500" dirty="0"/>
              <a:t>https://</a:t>
            </a:r>
            <a:r>
              <a:rPr lang="es-ES_tradnl" sz="500" dirty="0" err="1"/>
              <a:t>www.google.com</a:t>
            </a:r>
            <a:r>
              <a:rPr lang="es-ES_tradnl" sz="500" dirty="0"/>
              <a:t>/</a:t>
            </a:r>
            <a:r>
              <a:rPr lang="es-ES_tradnl" sz="500" dirty="0" err="1"/>
              <a:t>search?q</a:t>
            </a:r>
            <a:r>
              <a:rPr lang="es-ES_tradnl" sz="500" dirty="0"/>
              <a:t>=museos+&amp;</a:t>
            </a:r>
            <a:r>
              <a:rPr lang="es-ES_tradnl" sz="500" dirty="0" err="1"/>
              <a:t>tbm</a:t>
            </a:r>
            <a:r>
              <a:rPr lang="es-ES_tradnl" sz="500" dirty="0"/>
              <a:t>=</a:t>
            </a:r>
            <a:r>
              <a:rPr lang="es-ES_tradnl" sz="500" dirty="0" err="1"/>
              <a:t>isch&amp;ved</a:t>
            </a:r>
            <a:r>
              <a:rPr lang="es-ES_tradnl" sz="500" dirty="0"/>
              <a:t>=2ahUKEwizha3Ry8HqAhUNSawKHblLDgAQ2-cCegQIABAA&amp;oq=museos+&amp;</a:t>
            </a:r>
            <a:r>
              <a:rPr lang="es-ES_tradnl" sz="500" dirty="0" err="1"/>
              <a:t>gs_lcp</a:t>
            </a:r>
            <a:r>
              <a:rPr lang="es-ES_tradnl" sz="500" dirty="0"/>
              <a:t>=CgNpbWcQAzICCAAyAggAMgIIADICCAAyAggAMgIIADICCAAyAggAMgIIADICCAA6BQgAELEDULnLFViu0xVggtUVaABwAHgCgAGOBIgB_AiSAQswLjIuMC4xLjAuMZgBAKABAaoBC2d3cy13aXotaW1n&amp;sclient=</a:t>
            </a:r>
            <a:r>
              <a:rPr lang="es-ES_tradnl" sz="500" dirty="0" err="1"/>
              <a:t>img&amp;ei</a:t>
            </a:r>
            <a:r>
              <a:rPr lang="es-ES_tradnl" sz="500" dirty="0"/>
              <a:t>=G8wHX_OLEY2SsQW5lzk&amp;bih=618&amp;biw=1133&amp;client=safari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3"/>
          <a:srcRect l="10174" t="1196" r="11843" b="1196"/>
          <a:stretch/>
        </p:blipFill>
        <p:spPr>
          <a:xfrm>
            <a:off x="6572250" y="2033007"/>
            <a:ext cx="3333646" cy="343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4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699" y="-247523"/>
            <a:ext cx="3294888" cy="1325563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chemeClr val="tx1"/>
                </a:solidFill>
              </a:rPr>
              <a:t>Los Museos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5492" y="788938"/>
            <a:ext cx="2909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charset="0"/>
              <a:buChar char="•"/>
            </a:pPr>
            <a:r>
              <a:rPr lang="es-ES_tradnl" sz="3600" dirty="0" smtClean="0"/>
              <a:t>Atesoran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s-ES_tradnl" sz="3600" dirty="0" smtClean="0"/>
              <a:t>Conservan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s-ES_tradnl" sz="3600" dirty="0" smtClean="0"/>
              <a:t>Investigan 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s-ES_tradnl" sz="3600" dirty="0" smtClean="0"/>
              <a:t>Exhiben </a:t>
            </a:r>
            <a:endParaRPr lang="es-ES_tradnl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200977" y="1591160"/>
            <a:ext cx="5014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/>
              <a:t>OBRAS DE PATRIMONIO CULTURAL Y ARTÍSTICO.</a:t>
            </a:r>
            <a:endParaRPr lang="es-ES_tradnl" sz="3600" dirty="0"/>
          </a:p>
        </p:txBody>
      </p:sp>
      <p:sp>
        <p:nvSpPr>
          <p:cNvPr id="6" name="Flecha izquierda 5"/>
          <p:cNvSpPr/>
          <p:nvPr/>
        </p:nvSpPr>
        <p:spPr>
          <a:xfrm flipH="1">
            <a:off x="3559628" y="1742290"/>
            <a:ext cx="1396420" cy="898071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765" y="3178270"/>
            <a:ext cx="6256424" cy="3197492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072765" y="6422821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800" dirty="0"/>
              <a:t>https://</a:t>
            </a:r>
            <a:r>
              <a:rPr lang="es-ES_tradnl" sz="800" dirty="0" err="1"/>
              <a:t>www.google.com</a:t>
            </a:r>
            <a:r>
              <a:rPr lang="es-ES_tradnl" sz="800" dirty="0"/>
              <a:t>/</a:t>
            </a:r>
            <a:r>
              <a:rPr lang="es-ES_tradnl" sz="800" dirty="0" err="1"/>
              <a:t>search?q</a:t>
            </a:r>
            <a:r>
              <a:rPr lang="es-ES_tradnl" sz="800" dirty="0"/>
              <a:t>=</a:t>
            </a:r>
            <a:r>
              <a:rPr lang="es-ES_tradnl" sz="800" dirty="0" err="1"/>
              <a:t>museo+de+antropologia+cdmx&amp;client</a:t>
            </a:r>
            <a:r>
              <a:rPr lang="es-ES_tradnl" sz="800" dirty="0"/>
              <a:t>=</a:t>
            </a:r>
            <a:r>
              <a:rPr lang="es-ES_tradnl" sz="800" dirty="0" err="1"/>
              <a:t>safari&amp;rls</a:t>
            </a:r>
            <a:r>
              <a:rPr lang="es-ES_tradnl" sz="800" dirty="0"/>
              <a:t>=</a:t>
            </a:r>
            <a:r>
              <a:rPr lang="es-ES_tradnl" sz="800" dirty="0" err="1"/>
              <a:t>en&amp;source</a:t>
            </a:r>
            <a:r>
              <a:rPr lang="es-ES_tradnl" sz="800" dirty="0"/>
              <a:t>=</a:t>
            </a:r>
            <a:r>
              <a:rPr lang="es-ES_tradnl" sz="800" dirty="0" err="1"/>
              <a:t>lnms&amp;tbm</a:t>
            </a:r>
            <a:r>
              <a:rPr lang="es-ES_tradnl" sz="800" dirty="0"/>
              <a:t>=</a:t>
            </a:r>
            <a:r>
              <a:rPr lang="es-ES_tradnl" sz="800" dirty="0" err="1"/>
              <a:t>isch&amp;sa</a:t>
            </a:r>
            <a:r>
              <a:rPr lang="es-ES_tradnl" sz="800" dirty="0"/>
              <a:t>=</a:t>
            </a:r>
            <a:r>
              <a:rPr lang="es-ES_tradnl" sz="800" dirty="0" err="1"/>
              <a:t>X&amp;ved</a:t>
            </a:r>
            <a:r>
              <a:rPr lang="es-ES_tradnl" sz="800" dirty="0"/>
              <a:t>=2ahUKEwiB56eGzsHqAhURCKwKHQ_ED4MQ_AUoAXoECBwQAw&amp;biw=1133&amp;bih=618</a:t>
            </a:r>
          </a:p>
        </p:txBody>
      </p:sp>
    </p:spTree>
    <p:extLst>
      <p:ext uri="{BB962C8B-B14F-4D97-AF65-F5344CB8AC3E}">
        <p14:creationId xmlns:p14="http://schemas.microsoft.com/office/powerpoint/2010/main" val="1899350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5833" y="-220853"/>
            <a:ext cx="5324856" cy="1325563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chemeClr val="tx1"/>
                </a:solidFill>
              </a:rPr>
              <a:t>El Periodismo Cultural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50469" y="705107"/>
            <a:ext cx="351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charset="0"/>
              <a:buChar char="•"/>
            </a:pPr>
            <a:r>
              <a:rPr lang="es-ES_tradnl" sz="3600" dirty="0" smtClean="0"/>
              <a:t>Espacios.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s-ES_tradnl" sz="3600" dirty="0" smtClean="0"/>
              <a:t>Prensa.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s-ES_tradnl" sz="3600" dirty="0" smtClean="0"/>
              <a:t>Noticias.</a:t>
            </a:r>
          </a:p>
          <a:p>
            <a:pPr marL="571500" indent="-571500" algn="just">
              <a:buFont typeface="Arial" charset="0"/>
              <a:buChar char="•"/>
            </a:pPr>
            <a:endParaRPr lang="es-ES_tradnl" sz="36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909161" y="776835"/>
            <a:ext cx="3763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/>
              <a:t>CRITICAS DE ARTE.</a:t>
            </a:r>
          </a:p>
          <a:p>
            <a:pPr algn="ctr"/>
            <a:r>
              <a:rPr lang="es-ES_tradnl" sz="3600" dirty="0" smtClean="0"/>
              <a:t>HISTORIADORES DE ARTE.</a:t>
            </a:r>
            <a:endParaRPr lang="es-ES_tradnl" sz="3600" dirty="0"/>
          </a:p>
        </p:txBody>
      </p:sp>
      <p:sp>
        <p:nvSpPr>
          <p:cNvPr id="6" name="Flecha izquierda 5"/>
          <p:cNvSpPr/>
          <p:nvPr/>
        </p:nvSpPr>
        <p:spPr>
          <a:xfrm flipH="1">
            <a:off x="2867747" y="1259104"/>
            <a:ext cx="2857500" cy="898071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59828" y="6211669"/>
            <a:ext cx="9312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/>
              <a:t>Reflejan la vida artística de la colectividad.</a:t>
            </a:r>
            <a:endParaRPr lang="es-ES_tradnl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357" y="2938801"/>
            <a:ext cx="3847214" cy="2591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21" y="2915263"/>
            <a:ext cx="4594733" cy="258165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24547" y="5867342"/>
            <a:ext cx="9323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/>
              <a:t>https://</a:t>
            </a:r>
            <a:r>
              <a:rPr lang="es-ES_tradnl" sz="800" dirty="0" err="1"/>
              <a:t>www.google.com</a:t>
            </a:r>
            <a:r>
              <a:rPr lang="es-ES_tradnl" sz="800" dirty="0"/>
              <a:t>/</a:t>
            </a:r>
            <a:r>
              <a:rPr lang="es-ES_tradnl" sz="800" dirty="0" err="1"/>
              <a:t>search?q</a:t>
            </a:r>
            <a:r>
              <a:rPr lang="es-ES_tradnl" sz="800" dirty="0"/>
              <a:t>=</a:t>
            </a:r>
            <a:r>
              <a:rPr lang="es-ES_tradnl" sz="800" dirty="0" err="1"/>
              <a:t>El+Periodismo+Cultural&amp;client</a:t>
            </a:r>
            <a:r>
              <a:rPr lang="es-ES_tradnl" sz="800" dirty="0"/>
              <a:t>=</a:t>
            </a:r>
            <a:r>
              <a:rPr lang="es-ES_tradnl" sz="800" dirty="0" err="1"/>
              <a:t>safari&amp;rls</a:t>
            </a:r>
            <a:r>
              <a:rPr lang="es-ES_tradnl" sz="800" dirty="0"/>
              <a:t>=</a:t>
            </a:r>
            <a:r>
              <a:rPr lang="es-ES_tradnl" sz="800" dirty="0" err="1"/>
              <a:t>en&amp;source</a:t>
            </a:r>
            <a:r>
              <a:rPr lang="es-ES_tradnl" sz="800" dirty="0"/>
              <a:t>=</a:t>
            </a:r>
            <a:r>
              <a:rPr lang="es-ES_tradnl" sz="800" dirty="0" err="1"/>
              <a:t>lnms&amp;tbm</a:t>
            </a:r>
            <a:r>
              <a:rPr lang="es-ES_tradnl" sz="800" dirty="0"/>
              <a:t>=</a:t>
            </a:r>
            <a:r>
              <a:rPr lang="es-ES_tradnl" sz="800" dirty="0" err="1"/>
              <a:t>isch&amp;sa</a:t>
            </a:r>
            <a:r>
              <a:rPr lang="es-ES_tradnl" sz="800" dirty="0"/>
              <a:t>=</a:t>
            </a:r>
            <a:r>
              <a:rPr lang="es-ES_tradnl" sz="800" dirty="0" err="1"/>
              <a:t>X&amp;ved</a:t>
            </a:r>
            <a:r>
              <a:rPr lang="es-ES_tradnl" sz="800" dirty="0"/>
              <a:t>=2ahUKEwiQibatzsHqAhULcq0KHfSDD4IQ_AUoAXoECBIQAw&amp;biw=1133&amp;bih=618#imgrc=7Tg48BapK97pvM</a:t>
            </a:r>
          </a:p>
        </p:txBody>
      </p:sp>
    </p:spTree>
    <p:extLst>
      <p:ext uri="{BB962C8B-B14F-4D97-AF65-F5344CB8AC3E}">
        <p14:creationId xmlns:p14="http://schemas.microsoft.com/office/powerpoint/2010/main" val="208647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681" y="200533"/>
            <a:ext cx="10408920" cy="1325563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chemeClr val="tx1"/>
                </a:solidFill>
              </a:rPr>
              <a:t>¿En qué consiste la apreciación artística?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18761" y="2026793"/>
            <a:ext cx="4684776" cy="4351338"/>
          </a:xfrm>
        </p:spPr>
        <p:txBody>
          <a:bodyPr>
            <a:normAutofit/>
          </a:bodyPr>
          <a:lstStyle/>
          <a:p>
            <a:pPr marL="571500" indent="-571500" algn="ctr">
              <a:buFont typeface="Arial" charset="0"/>
              <a:buChar char="•"/>
            </a:pPr>
            <a:r>
              <a:rPr lang="es-ES_tradnl" sz="3200" dirty="0">
                <a:solidFill>
                  <a:schemeClr val="tx1"/>
                </a:solidFill>
              </a:rPr>
              <a:t>Ampliar tu cultura.</a:t>
            </a:r>
          </a:p>
          <a:p>
            <a:pPr marL="571500" indent="-571500" algn="ctr">
              <a:buFont typeface="Arial" charset="0"/>
              <a:buChar char="•"/>
            </a:pPr>
            <a:r>
              <a:rPr lang="es-ES_tradnl" sz="3200" dirty="0">
                <a:solidFill>
                  <a:schemeClr val="tx1"/>
                </a:solidFill>
              </a:rPr>
              <a:t>Enriquecen tus relaciones estéticas.</a:t>
            </a:r>
          </a:p>
          <a:p>
            <a:pPr marL="571500" indent="-571500" algn="ctr">
              <a:buFont typeface="Arial" charset="0"/>
              <a:buChar char="•"/>
            </a:pPr>
            <a:r>
              <a:rPr lang="es-ES_tradnl" sz="3200" dirty="0">
                <a:solidFill>
                  <a:schemeClr val="tx1"/>
                </a:solidFill>
              </a:rPr>
              <a:t>Sensibiliza con la naturaleza y tus semejantes.</a:t>
            </a:r>
          </a:p>
          <a:p>
            <a:pPr marL="571500" indent="-571500" algn="ctr">
              <a:buFont typeface="Arial" charset="0"/>
              <a:buChar char="•"/>
            </a:pPr>
            <a:r>
              <a:rPr lang="es-ES_tradnl" sz="3200" dirty="0">
                <a:solidFill>
                  <a:schemeClr val="tx1"/>
                </a:solidFill>
              </a:rPr>
              <a:t>Función educativa.</a:t>
            </a:r>
          </a:p>
          <a:p>
            <a:endParaRPr lang="es-ES_tradnl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98" y="2011122"/>
            <a:ext cx="5401705" cy="383245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3681" y="5940413"/>
            <a:ext cx="5406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https://</a:t>
            </a:r>
            <a:r>
              <a:rPr lang="en-US" sz="700" dirty="0" err="1" smtClean="0"/>
              <a:t>artsandculture.google.com</a:t>
            </a:r>
            <a:r>
              <a:rPr lang="en-US" sz="700" dirty="0" smtClean="0"/>
              <a:t>/asset/the-potato-eaters/7gFcKarE9QeaXw?hl=es419&amp;ms</a:t>
            </a:r>
            <a:r>
              <a:rPr lang="en-US" sz="700" dirty="0"/>
              <a:t>=%</a:t>
            </a:r>
            <a:r>
              <a:rPr lang="en-US" sz="700" dirty="0" smtClean="0"/>
              <a:t>7B%22x%22%3A0.5%2C%22y%22%3A0 .5%2C%22z%22%3A8.8974648133</a:t>
            </a:r>
          </a:p>
          <a:p>
            <a:r>
              <a:rPr lang="en-US" sz="700" dirty="0" smtClean="0"/>
              <a:t>01866%2C%22size%22%3A%7B%22width%22%3A1.3844543819242472%2C%22height%</a:t>
            </a:r>
          </a:p>
          <a:p>
            <a:r>
              <a:rPr lang="en-US" sz="700" dirty="0" smtClean="0"/>
              <a:t>22%3A1.2374999999999996%7D%7D</a:t>
            </a:r>
            <a:endParaRPr lang="es-ES_tradnl" sz="700" dirty="0"/>
          </a:p>
        </p:txBody>
      </p:sp>
    </p:spTree>
    <p:extLst>
      <p:ext uri="{BB962C8B-B14F-4D97-AF65-F5344CB8AC3E}">
        <p14:creationId xmlns:p14="http://schemas.microsoft.com/office/powerpoint/2010/main" val="1701171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Conclusiones.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just">
              <a:buFont typeface="Arial" charset="0"/>
              <a:buChar char="•"/>
            </a:pPr>
            <a:r>
              <a:rPr lang="es-ES_tradnl" sz="3200" dirty="0" smtClean="0">
                <a:solidFill>
                  <a:schemeClr val="tx1"/>
                </a:solidFill>
              </a:rPr>
              <a:t>Las artes plásticas  básicamente son la representación de todo aquel conocimiento, que impacta de una manera favorable a una sociedad, adaptando cada una de las obras a la producción, la distribución y el consumo, debe de realizarse ese ciclo para poder decir que las artes plásticas realmente impactan a cada una de las personas que lo aprecian.</a:t>
            </a:r>
            <a:endParaRPr lang="es-ES_tradnl" sz="3200" dirty="0">
              <a:solidFill>
                <a:schemeClr val="tx1"/>
              </a:solidFill>
            </a:endParaRPr>
          </a:p>
          <a:p>
            <a:pPr algn="just"/>
            <a:endParaRPr lang="es-ES_tradn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914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Referencias: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/>
              <a:t>Acha</a:t>
            </a:r>
            <a:r>
              <a:rPr lang="es-ES_tradnl" dirty="0"/>
              <a:t>, J. (2007). </a:t>
            </a:r>
            <a:r>
              <a:rPr lang="es-ES_tradnl" i="1" dirty="0" err="1"/>
              <a:t>Expresión</a:t>
            </a:r>
            <a:r>
              <a:rPr lang="es-ES_tradnl" i="1" dirty="0"/>
              <a:t> y </a:t>
            </a:r>
            <a:r>
              <a:rPr lang="es-ES_tradnl" i="1" dirty="0" err="1"/>
              <a:t>Apreciación</a:t>
            </a:r>
            <a:r>
              <a:rPr lang="es-ES_tradnl" i="1" dirty="0"/>
              <a:t> </a:t>
            </a:r>
            <a:r>
              <a:rPr lang="es-ES_tradnl" i="1" dirty="0" err="1"/>
              <a:t>Artística</a:t>
            </a:r>
            <a:r>
              <a:rPr lang="es-ES_tradnl" i="1" dirty="0"/>
              <a:t>. Artes </a:t>
            </a:r>
            <a:r>
              <a:rPr lang="es-ES_tradnl" i="1" dirty="0" err="1"/>
              <a:t>plásticas</a:t>
            </a:r>
            <a:r>
              <a:rPr lang="es-ES_tradnl" dirty="0"/>
              <a:t>. </a:t>
            </a:r>
            <a:r>
              <a:rPr lang="es-ES_tradnl" dirty="0" err="1"/>
              <a:t>México</a:t>
            </a:r>
            <a:r>
              <a:rPr lang="es-ES_tradnl" dirty="0"/>
              <a:t>: Trillas. </a:t>
            </a:r>
            <a:endParaRPr lang="es-ES_tradnl" dirty="0" smtClean="0"/>
          </a:p>
          <a:p>
            <a:r>
              <a:rPr lang="es-ES_tradnl" dirty="0" smtClean="0"/>
              <a:t>Imágenes tomadas de internet.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63153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0999" y="365125"/>
            <a:ext cx="9099883" cy="1325563"/>
          </a:xfrm>
        </p:spPr>
        <p:txBody>
          <a:bodyPr/>
          <a:lstStyle/>
          <a:p>
            <a:pPr algn="ctr"/>
            <a:r>
              <a:rPr lang="es-ES_tradnl" dirty="0"/>
              <a:t>Unidad I: “Arte y Sociedad”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1000" y="1690688"/>
            <a:ext cx="9099883" cy="4351338"/>
          </a:xfrm>
        </p:spPr>
        <p:txBody>
          <a:bodyPr/>
          <a:lstStyle/>
          <a:p>
            <a:pPr algn="ctr"/>
            <a:r>
              <a:rPr lang="es-ES_tradnl" dirty="0"/>
              <a:t>Analiza e interpreta los diferentes conceptos relacionados con las manifestaciones </a:t>
            </a:r>
            <a:r>
              <a:rPr lang="es-ES_tradnl" dirty="0" smtClean="0"/>
              <a:t>artísticas </a:t>
            </a:r>
            <a:r>
              <a:rPr lang="es-ES_tradnl" dirty="0"/>
              <a:t>a </a:t>
            </a:r>
            <a:r>
              <a:rPr lang="es-ES_tradnl" dirty="0" smtClean="0"/>
              <a:t>través </a:t>
            </a:r>
            <a:r>
              <a:rPr lang="es-ES_tradnl" dirty="0"/>
              <a:t>de diversas actividades creativas e innovadoras que le </a:t>
            </a:r>
            <a:r>
              <a:rPr lang="es-ES_tradnl" dirty="0" smtClean="0"/>
              <a:t>permitirán </a:t>
            </a:r>
            <a:r>
              <a:rPr lang="es-ES_tradnl" dirty="0"/>
              <a:t>apropiarse de distintos significados para entender los </a:t>
            </a:r>
            <a:r>
              <a:rPr lang="es-ES_tradnl" dirty="0" smtClean="0"/>
              <a:t>términos </a:t>
            </a:r>
            <a:r>
              <a:rPr lang="es-ES_tradnl" dirty="0"/>
              <a:t>necesarios en el arte. </a:t>
            </a:r>
            <a:endParaRPr lang="es-ES_tradnl" dirty="0" smtClean="0"/>
          </a:p>
          <a:p>
            <a:pPr algn="ctr"/>
            <a:r>
              <a:rPr lang="es-ES_tradnl" dirty="0" smtClean="0"/>
              <a:t>FORMACIÓN. 2 Es sensible al arte y participa en la apreciación e interpretación de sus expresiones en distintos géneros.</a:t>
            </a:r>
          </a:p>
          <a:p>
            <a:pPr algn="ctr"/>
            <a:r>
              <a:rPr lang="es-ES_tradnl" dirty="0" smtClean="0"/>
              <a:t>2.3 Participa en prácticas relacionadas con el arte.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8489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>
                <a:solidFill>
                  <a:schemeClr val="tx1"/>
                </a:solidFill>
              </a:rPr>
              <a:t>Resumen:</a:t>
            </a:r>
            <a:endParaRPr lang="es-ES_tradnl" sz="3600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25625"/>
            <a:ext cx="9938083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_tradnl" dirty="0"/>
              <a:t>El alumno a </a:t>
            </a:r>
            <a:r>
              <a:rPr lang="es-ES_tradnl" dirty="0" err="1"/>
              <a:t>través</a:t>
            </a:r>
            <a:r>
              <a:rPr lang="es-ES_tradnl" dirty="0"/>
              <a:t> de la </a:t>
            </a:r>
            <a:r>
              <a:rPr lang="es-ES_tradnl" dirty="0" err="1"/>
              <a:t>observación</a:t>
            </a:r>
            <a:r>
              <a:rPr lang="es-ES_tradnl" dirty="0"/>
              <a:t> y </a:t>
            </a:r>
            <a:r>
              <a:rPr lang="es-ES_tradnl" dirty="0" err="1"/>
              <a:t>compresión</a:t>
            </a:r>
            <a:r>
              <a:rPr lang="es-ES_tradnl" dirty="0"/>
              <a:t> de los conceptos </a:t>
            </a:r>
            <a:r>
              <a:rPr lang="es-ES_tradnl" dirty="0" err="1" smtClean="0"/>
              <a:t>más</a:t>
            </a:r>
            <a:r>
              <a:rPr lang="es-ES_tradnl" dirty="0" smtClean="0"/>
              <a:t> </a:t>
            </a:r>
            <a:r>
              <a:rPr lang="es-ES_tradnl" dirty="0"/>
              <a:t>relevantes r</a:t>
            </a:r>
            <a:r>
              <a:rPr lang="es-ES_tradnl" dirty="0" smtClean="0"/>
              <a:t>espeto </a:t>
            </a:r>
            <a:r>
              <a:rPr lang="es-ES_tradnl" dirty="0"/>
              <a:t>a las diferentes artes </a:t>
            </a:r>
            <a:r>
              <a:rPr lang="es-ES_tradnl" dirty="0" err="1" smtClean="0"/>
              <a:t>plásticas</a:t>
            </a:r>
            <a:r>
              <a:rPr lang="es-ES_tradnl" dirty="0" smtClean="0"/>
              <a:t>, podrá analizar y entender los factores principales para realizar una buena producción artísticas, estableciendo una relación con la sociedad y consigo mismo, desarrollando las competencias correspondientes para su aplicación de la misma en la vida diaria.</a:t>
            </a:r>
          </a:p>
          <a:p>
            <a:pPr algn="just"/>
            <a:endParaRPr lang="es-ES_tradnl" dirty="0">
              <a:effectLst/>
            </a:endParaRP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>
                <a:effectLst/>
              </a:rPr>
              <a:t>Palabras Claves: Arte, plásticas, producción, distribución, consumo. </a:t>
            </a:r>
            <a:endParaRPr lang="es-ES_tradnl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594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Abstract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25625"/>
            <a:ext cx="9938083" cy="4351338"/>
          </a:xfrm>
        </p:spPr>
        <p:txBody>
          <a:bodyPr/>
          <a:lstStyle/>
          <a:p>
            <a:pPr algn="just"/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student</a:t>
            </a:r>
            <a:r>
              <a:rPr lang="es-ES_tradnl" dirty="0"/>
              <a:t>, </a:t>
            </a:r>
            <a:r>
              <a:rPr lang="es-ES_tradnl" dirty="0" err="1"/>
              <a:t>through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observation</a:t>
            </a:r>
            <a:r>
              <a:rPr lang="es-ES_tradnl" dirty="0"/>
              <a:t> and </a:t>
            </a:r>
            <a:r>
              <a:rPr lang="es-ES_tradnl" dirty="0" err="1"/>
              <a:t>understanding</a:t>
            </a:r>
            <a:r>
              <a:rPr lang="es-ES_tradnl" dirty="0"/>
              <a:t> of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most</a:t>
            </a:r>
            <a:r>
              <a:rPr lang="es-ES_tradnl" dirty="0"/>
              <a:t> </a:t>
            </a:r>
            <a:r>
              <a:rPr lang="es-ES_tradnl" dirty="0" err="1"/>
              <a:t>relevant</a:t>
            </a:r>
            <a:r>
              <a:rPr lang="es-ES_tradnl" dirty="0"/>
              <a:t> </a:t>
            </a:r>
            <a:r>
              <a:rPr lang="es-ES_tradnl" dirty="0" err="1"/>
              <a:t>concepts</a:t>
            </a:r>
            <a:r>
              <a:rPr lang="es-ES_tradnl" dirty="0"/>
              <a:t> </a:t>
            </a:r>
            <a:r>
              <a:rPr lang="es-ES_tradnl" dirty="0" err="1"/>
              <a:t>regarding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different</a:t>
            </a:r>
            <a:r>
              <a:rPr lang="es-ES_tradnl" dirty="0"/>
              <a:t> </a:t>
            </a:r>
            <a:r>
              <a:rPr lang="es-ES_tradnl" dirty="0" err="1"/>
              <a:t>plastic</a:t>
            </a:r>
            <a:r>
              <a:rPr lang="es-ES_tradnl" dirty="0"/>
              <a:t> </a:t>
            </a:r>
            <a:r>
              <a:rPr lang="es-ES_tradnl" dirty="0" err="1"/>
              <a:t>arts</a:t>
            </a:r>
            <a:r>
              <a:rPr lang="es-ES_tradnl" dirty="0"/>
              <a:t>, </a:t>
            </a:r>
            <a:r>
              <a:rPr lang="es-ES_tradnl" dirty="0" err="1"/>
              <a:t>will</a:t>
            </a:r>
            <a:r>
              <a:rPr lang="es-ES_tradnl" dirty="0"/>
              <a:t> be </a:t>
            </a:r>
            <a:r>
              <a:rPr lang="es-ES_tradnl" dirty="0" err="1"/>
              <a:t>able</a:t>
            </a:r>
            <a:r>
              <a:rPr lang="es-ES_tradnl" dirty="0"/>
              <a:t> to </a:t>
            </a:r>
            <a:r>
              <a:rPr lang="es-ES_tradnl" dirty="0" err="1"/>
              <a:t>analyze</a:t>
            </a:r>
            <a:r>
              <a:rPr lang="es-ES_tradnl" dirty="0"/>
              <a:t> and </a:t>
            </a:r>
            <a:r>
              <a:rPr lang="es-ES_tradnl" dirty="0" err="1"/>
              <a:t>understand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main</a:t>
            </a:r>
            <a:r>
              <a:rPr lang="es-ES_tradnl" dirty="0"/>
              <a:t> </a:t>
            </a:r>
            <a:r>
              <a:rPr lang="es-ES_tradnl" dirty="0" err="1"/>
              <a:t>factors</a:t>
            </a:r>
            <a:r>
              <a:rPr lang="es-ES_tradnl" dirty="0"/>
              <a:t> to </a:t>
            </a:r>
            <a:r>
              <a:rPr lang="es-ES_tradnl" dirty="0" err="1"/>
              <a:t>carry</a:t>
            </a:r>
            <a:r>
              <a:rPr lang="es-ES_tradnl" dirty="0"/>
              <a:t> </a:t>
            </a:r>
            <a:r>
              <a:rPr lang="es-ES_tradnl" dirty="0" err="1"/>
              <a:t>out</a:t>
            </a:r>
            <a:r>
              <a:rPr lang="es-ES_tradnl" dirty="0"/>
              <a:t> a </a:t>
            </a:r>
            <a:r>
              <a:rPr lang="es-ES_tradnl" dirty="0" err="1"/>
              <a:t>good</a:t>
            </a:r>
            <a:r>
              <a:rPr lang="es-ES_tradnl" dirty="0"/>
              <a:t> </a:t>
            </a:r>
            <a:r>
              <a:rPr lang="es-ES_tradnl" dirty="0" err="1"/>
              <a:t>artistic</a:t>
            </a:r>
            <a:r>
              <a:rPr lang="es-ES_tradnl" dirty="0"/>
              <a:t> </a:t>
            </a:r>
            <a:r>
              <a:rPr lang="es-ES_tradnl" dirty="0" err="1"/>
              <a:t>production</a:t>
            </a:r>
            <a:r>
              <a:rPr lang="es-ES_tradnl" dirty="0"/>
              <a:t>, </a:t>
            </a:r>
            <a:r>
              <a:rPr lang="es-ES_tradnl" dirty="0" err="1"/>
              <a:t>establishing</a:t>
            </a:r>
            <a:r>
              <a:rPr lang="es-ES_tradnl" dirty="0"/>
              <a:t> a </a:t>
            </a:r>
            <a:r>
              <a:rPr lang="es-ES_tradnl" dirty="0" err="1"/>
              <a:t>relationship</a:t>
            </a:r>
            <a:r>
              <a:rPr lang="es-ES_tradnl" dirty="0"/>
              <a:t>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society</a:t>
            </a:r>
            <a:r>
              <a:rPr lang="es-ES_tradnl" dirty="0"/>
              <a:t> and </a:t>
            </a:r>
            <a:r>
              <a:rPr lang="es-ES_tradnl" dirty="0" err="1"/>
              <a:t>with</a:t>
            </a:r>
            <a:r>
              <a:rPr lang="es-ES_tradnl" dirty="0"/>
              <a:t> </a:t>
            </a:r>
            <a:r>
              <a:rPr lang="es-ES_tradnl" dirty="0" err="1"/>
              <a:t>himself</a:t>
            </a:r>
            <a:r>
              <a:rPr lang="es-ES_tradnl" dirty="0"/>
              <a:t>, </a:t>
            </a:r>
            <a:r>
              <a:rPr lang="es-ES_tradnl" dirty="0" err="1"/>
              <a:t>developing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corresponding</a:t>
            </a:r>
            <a:r>
              <a:rPr lang="es-ES_tradnl" dirty="0"/>
              <a:t> </a:t>
            </a:r>
            <a:r>
              <a:rPr lang="es-ES_tradnl" dirty="0" err="1"/>
              <a:t>competences</a:t>
            </a:r>
            <a:r>
              <a:rPr lang="es-ES_tradnl" dirty="0"/>
              <a:t> </a:t>
            </a:r>
            <a:r>
              <a:rPr lang="es-ES_tradnl" dirty="0" err="1"/>
              <a:t>for</a:t>
            </a:r>
            <a:r>
              <a:rPr lang="es-ES_tradnl" dirty="0"/>
              <a:t> </a:t>
            </a:r>
            <a:r>
              <a:rPr lang="es-ES_tradnl" dirty="0" err="1"/>
              <a:t>its</a:t>
            </a:r>
            <a:r>
              <a:rPr lang="es-ES_tradnl" dirty="0"/>
              <a:t> </a:t>
            </a:r>
            <a:r>
              <a:rPr lang="es-ES_tradnl" dirty="0" err="1"/>
              <a:t>application</a:t>
            </a:r>
            <a:r>
              <a:rPr lang="es-ES_tradnl" dirty="0"/>
              <a:t> of </a:t>
            </a:r>
            <a:r>
              <a:rPr lang="es-ES_tradnl" dirty="0" err="1"/>
              <a:t>it</a:t>
            </a:r>
            <a:r>
              <a:rPr lang="es-ES_tradnl" dirty="0"/>
              <a:t> in </a:t>
            </a:r>
            <a:r>
              <a:rPr lang="es-ES_tradnl" dirty="0" err="1"/>
              <a:t>daily</a:t>
            </a:r>
            <a:r>
              <a:rPr lang="es-ES_tradnl" dirty="0"/>
              <a:t> </a:t>
            </a:r>
            <a:r>
              <a:rPr lang="es-ES_tradnl" dirty="0" err="1"/>
              <a:t>life</a:t>
            </a:r>
            <a:r>
              <a:rPr lang="es-ES_tradnl" dirty="0"/>
              <a:t>. </a:t>
            </a:r>
            <a:endParaRPr lang="es-ES_tradnl" dirty="0" smtClean="0"/>
          </a:p>
          <a:p>
            <a:pPr algn="just"/>
            <a:endParaRPr lang="es-ES_tradnl" b="1" dirty="0" smtClean="0"/>
          </a:p>
          <a:p>
            <a:pPr algn="just"/>
            <a:r>
              <a:rPr lang="es-ES_tradnl" b="1" dirty="0" smtClean="0"/>
              <a:t>Key </a:t>
            </a:r>
            <a:r>
              <a:rPr lang="es-ES_tradnl" b="1" dirty="0" err="1"/>
              <a:t>Words</a:t>
            </a:r>
            <a:r>
              <a:rPr lang="es-ES_tradnl" b="1" dirty="0"/>
              <a:t>: </a:t>
            </a:r>
            <a:r>
              <a:rPr lang="es-ES_tradnl" dirty="0"/>
              <a:t>Art, </a:t>
            </a:r>
            <a:r>
              <a:rPr lang="es-ES_tradnl" dirty="0" err="1"/>
              <a:t>plastic</a:t>
            </a:r>
            <a:r>
              <a:rPr lang="es-ES_tradnl" dirty="0"/>
              <a:t>, </a:t>
            </a:r>
            <a:r>
              <a:rPr lang="es-ES_tradnl" dirty="0" err="1"/>
              <a:t>production</a:t>
            </a:r>
            <a:r>
              <a:rPr lang="es-ES_tradnl" dirty="0"/>
              <a:t>, </a:t>
            </a:r>
            <a:r>
              <a:rPr lang="es-ES_tradnl" dirty="0" err="1"/>
              <a:t>distribution</a:t>
            </a:r>
            <a:r>
              <a:rPr lang="es-ES_tradnl" dirty="0"/>
              <a:t>, </a:t>
            </a:r>
            <a:r>
              <a:rPr lang="es-ES_tradnl" dirty="0" err="1"/>
              <a:t>consumption</a:t>
            </a:r>
            <a:r>
              <a:rPr lang="es-ES_tradn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95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9300"/>
            <a:ext cx="6350000" cy="35179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590" y="346837"/>
            <a:ext cx="9099883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3600" dirty="0" smtClean="0"/>
              <a:t>¿Qué son las artes plásticas?</a:t>
            </a:r>
            <a:endParaRPr lang="es-ES_tradnl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2984" y="2154809"/>
            <a:ext cx="9531096" cy="4351338"/>
          </a:xfrm>
        </p:spPr>
        <p:txBody>
          <a:bodyPr/>
          <a:lstStyle/>
          <a:p>
            <a:pPr algn="just"/>
            <a:r>
              <a:rPr lang="es-ES_tradnl" sz="3600" dirty="0">
                <a:solidFill>
                  <a:schemeClr val="tx1"/>
                </a:solidFill>
              </a:rPr>
              <a:t>Las artes plásticas son un fenómeno sociocultural que consta de tres actividades básicas.</a:t>
            </a:r>
          </a:p>
          <a:p>
            <a:pPr marL="571500" indent="-571500" algn="r">
              <a:buFont typeface="Arial" charset="0"/>
              <a:buChar char="•"/>
            </a:pPr>
            <a:r>
              <a:rPr lang="es-ES_tradnl" sz="3600" dirty="0">
                <a:solidFill>
                  <a:schemeClr val="tx1"/>
                </a:solidFill>
              </a:rPr>
              <a:t>La producción.</a:t>
            </a:r>
          </a:p>
          <a:p>
            <a:pPr marL="571500" indent="-571500" algn="r">
              <a:buFont typeface="Arial" charset="0"/>
              <a:buChar char="•"/>
            </a:pPr>
            <a:r>
              <a:rPr lang="es-ES_tradnl" sz="3600" dirty="0">
                <a:solidFill>
                  <a:schemeClr val="tx1"/>
                </a:solidFill>
              </a:rPr>
              <a:t>La distribución.</a:t>
            </a:r>
          </a:p>
          <a:p>
            <a:pPr marL="571500" indent="-571500" algn="r">
              <a:buFont typeface="Arial" charset="0"/>
              <a:buChar char="•"/>
            </a:pPr>
            <a:r>
              <a:rPr lang="es-ES_tradnl" sz="3600" dirty="0">
                <a:solidFill>
                  <a:schemeClr val="tx1"/>
                </a:solidFill>
              </a:rPr>
              <a:t>El consumo </a:t>
            </a:r>
            <a:endParaRPr lang="es-ES_tradnl" sz="360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r>
              <a:rPr lang="es-ES_tradnl" sz="3600" dirty="0" smtClean="0">
                <a:solidFill>
                  <a:schemeClr val="tx1"/>
                </a:solidFill>
              </a:rPr>
              <a:t>(</a:t>
            </a:r>
            <a:r>
              <a:rPr lang="es-ES_tradnl" sz="3600" dirty="0">
                <a:solidFill>
                  <a:schemeClr val="tx1"/>
                </a:solidFill>
              </a:rPr>
              <a:t>apreciación).</a:t>
            </a:r>
          </a:p>
          <a:p>
            <a:pPr algn="r"/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2743200" y="6273225"/>
            <a:ext cx="302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/>
              <a:t>https://</a:t>
            </a:r>
            <a:r>
              <a:rPr lang="es-ES_tradnl" sz="800" dirty="0" err="1"/>
              <a:t>www.google.com</a:t>
            </a:r>
            <a:r>
              <a:rPr lang="es-ES_tradnl" sz="800" dirty="0"/>
              <a:t>/</a:t>
            </a:r>
            <a:r>
              <a:rPr lang="es-ES_tradnl" sz="800" dirty="0" err="1"/>
              <a:t>search?q</a:t>
            </a:r>
            <a:r>
              <a:rPr lang="es-ES_tradnl" sz="800" dirty="0"/>
              <a:t>=</a:t>
            </a:r>
            <a:r>
              <a:rPr lang="es-ES_tradnl" sz="800" dirty="0" err="1"/>
              <a:t>artes+plasticas&amp;client</a:t>
            </a:r>
            <a:r>
              <a:rPr lang="es-ES_tradnl" sz="800" dirty="0"/>
              <a:t>=</a:t>
            </a:r>
            <a:r>
              <a:rPr lang="es-ES_tradnl" sz="800" dirty="0" err="1"/>
              <a:t>safari&amp;rls</a:t>
            </a:r>
            <a:r>
              <a:rPr lang="es-ES_tradnl" sz="800" dirty="0"/>
              <a:t>=</a:t>
            </a:r>
            <a:r>
              <a:rPr lang="es-ES_tradnl" sz="800" dirty="0" err="1"/>
              <a:t>en&amp;source</a:t>
            </a:r>
            <a:r>
              <a:rPr lang="es-ES_tradnl" sz="800" dirty="0"/>
              <a:t>=</a:t>
            </a:r>
            <a:r>
              <a:rPr lang="es-ES_tradnl" sz="800" dirty="0" err="1"/>
              <a:t>lnms&amp;tbm</a:t>
            </a:r>
            <a:r>
              <a:rPr lang="es-ES_tradnl" sz="800" dirty="0"/>
              <a:t>=</a:t>
            </a:r>
            <a:r>
              <a:rPr lang="es-ES_tradnl" sz="800" dirty="0" err="1"/>
              <a:t>isch&amp;sa</a:t>
            </a:r>
            <a:r>
              <a:rPr lang="es-ES_tradnl" sz="800" dirty="0"/>
              <a:t>=</a:t>
            </a:r>
            <a:r>
              <a:rPr lang="es-ES_tradnl" sz="800" dirty="0" err="1"/>
              <a:t>X&amp;ved</a:t>
            </a:r>
            <a:r>
              <a:rPr lang="es-ES_tradnl" sz="800" dirty="0"/>
              <a:t>=2ahUKEwiuu6vixsHqAhVDLK0KHStUClAQ_AUoAXoECBQQAw&amp;biw=1133&amp;bih=618#imgrc=hELYw0H97lfyKM</a:t>
            </a:r>
          </a:p>
        </p:txBody>
      </p:sp>
    </p:spTree>
    <p:extLst>
      <p:ext uri="{BB962C8B-B14F-4D97-AF65-F5344CB8AC3E}">
        <p14:creationId xmlns:p14="http://schemas.microsoft.com/office/powerpoint/2010/main" val="586563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963" y="1256050"/>
            <a:ext cx="3363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La producción </a:t>
            </a:r>
          </a:p>
          <a:p>
            <a:pPr algn="ctr"/>
            <a:r>
              <a:rPr lang="es-ES_tradnl" sz="2400" b="1" dirty="0"/>
              <a:t>d</a:t>
            </a:r>
            <a:r>
              <a:rPr lang="es-ES_tradnl" sz="2400" b="1" dirty="0" smtClean="0"/>
              <a:t>el arte por el artista.</a:t>
            </a:r>
            <a:endParaRPr lang="es-ES_tradnl" sz="2400" dirty="0" smtClean="0"/>
          </a:p>
        </p:txBody>
      </p:sp>
      <p:sp>
        <p:nvSpPr>
          <p:cNvPr id="5" name="CuadroTexto 4"/>
          <p:cNvSpPr txBox="1"/>
          <p:nvPr/>
        </p:nvSpPr>
        <p:spPr>
          <a:xfrm>
            <a:off x="2593068" y="4981766"/>
            <a:ext cx="7209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Promoción, difusión y distribución</a:t>
            </a:r>
          </a:p>
          <a:p>
            <a:pPr algn="ctr"/>
            <a:r>
              <a:rPr lang="es-ES_tradnl" sz="2400" b="1" dirty="0" smtClean="0"/>
              <a:t> (promotores, </a:t>
            </a:r>
            <a:r>
              <a:rPr lang="es-ES_tradnl" sz="2400" b="1" dirty="0" smtClean="0"/>
              <a:t>galerías)Críticas </a:t>
            </a:r>
            <a:r>
              <a:rPr lang="es-ES_tradnl" sz="2400" b="1" dirty="0" smtClean="0"/>
              <a:t>del arte</a:t>
            </a:r>
          </a:p>
          <a:p>
            <a:pPr algn="ctr"/>
            <a:r>
              <a:rPr lang="es-ES_tradnl" sz="2400" b="1" dirty="0" smtClean="0"/>
              <a:t>(valoración de calidad)</a:t>
            </a:r>
            <a:endParaRPr lang="es-ES_tradnl" sz="2400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6400801" y="1304654"/>
            <a:ext cx="3624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smtClean="0"/>
              <a:t>Mercado, comunidad</a:t>
            </a:r>
          </a:p>
          <a:p>
            <a:pPr algn="ctr"/>
            <a:r>
              <a:rPr lang="es-ES_tradnl" sz="2400" b="1" dirty="0" smtClean="0"/>
              <a:t>Apreciación, compra atesoramiento (colección).</a:t>
            </a:r>
            <a:endParaRPr lang="es-ES_tradnl" sz="2400" dirty="0" smtClean="0"/>
          </a:p>
        </p:txBody>
      </p:sp>
      <p:sp>
        <p:nvSpPr>
          <p:cNvPr id="7" name="CuadroTexto 6"/>
          <p:cNvSpPr txBox="1"/>
          <p:nvPr/>
        </p:nvSpPr>
        <p:spPr>
          <a:xfrm>
            <a:off x="1715805" y="280171"/>
            <a:ext cx="691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/>
              <a:t>CICLO DE ACTIVIDADES DEL ARTE</a:t>
            </a:r>
            <a:endParaRPr lang="es-ES_tradnl" sz="3600" dirty="0" smtClean="0"/>
          </a:p>
        </p:txBody>
      </p:sp>
      <p:sp>
        <p:nvSpPr>
          <p:cNvPr id="8" name="Flecha doblada hacia arriba 7"/>
          <p:cNvSpPr/>
          <p:nvPr/>
        </p:nvSpPr>
        <p:spPr>
          <a:xfrm>
            <a:off x="8699791" y="3109142"/>
            <a:ext cx="930727" cy="2924085"/>
          </a:xfrm>
          <a:prstGeom prst="bentUpArrow">
            <a:avLst>
              <a:gd name="adj1" fmla="val 19737"/>
              <a:gd name="adj2" fmla="val 25000"/>
              <a:gd name="adj3" fmla="val 25000"/>
            </a:avLst>
          </a:prstGeom>
          <a:solidFill>
            <a:srgbClr val="D23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Flecha doblada hacia arriba 8"/>
          <p:cNvSpPr/>
          <p:nvPr/>
        </p:nvSpPr>
        <p:spPr>
          <a:xfrm rot="5400000">
            <a:off x="270761" y="2733586"/>
            <a:ext cx="3432724" cy="2700838"/>
          </a:xfrm>
          <a:prstGeom prst="bentUpArrow">
            <a:avLst>
              <a:gd name="adj1" fmla="val 4919"/>
              <a:gd name="adj2" fmla="val 9886"/>
              <a:gd name="adj3" fmla="val 15931"/>
            </a:avLst>
          </a:prstGeom>
          <a:solidFill>
            <a:srgbClr val="D23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0" name="Flecha izquierda 9"/>
          <p:cNvSpPr/>
          <p:nvPr/>
        </p:nvSpPr>
        <p:spPr>
          <a:xfrm>
            <a:off x="3341809" y="1649181"/>
            <a:ext cx="3205296" cy="437866"/>
          </a:xfrm>
          <a:prstGeom prst="leftArrow">
            <a:avLst/>
          </a:prstGeom>
          <a:solidFill>
            <a:srgbClr val="D23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6667" r="29874" b="3324"/>
          <a:stretch/>
        </p:blipFill>
        <p:spPr>
          <a:xfrm>
            <a:off x="1096247" y="2875100"/>
            <a:ext cx="2159000" cy="19521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r="18068" b="2332"/>
          <a:stretch/>
        </p:blipFill>
        <p:spPr>
          <a:xfrm>
            <a:off x="3571739" y="2740478"/>
            <a:ext cx="2625861" cy="208679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5171" r="14849"/>
          <a:stretch/>
        </p:blipFill>
        <p:spPr>
          <a:xfrm>
            <a:off x="6553491" y="2765259"/>
            <a:ext cx="2361909" cy="206201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99789" y="6238230"/>
            <a:ext cx="8426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800" dirty="0"/>
              <a:t>https://</a:t>
            </a:r>
            <a:r>
              <a:rPr lang="es-ES_tradnl" sz="800" dirty="0" err="1"/>
              <a:t>www.google.com</a:t>
            </a:r>
            <a:r>
              <a:rPr lang="es-ES_tradnl" sz="800" dirty="0"/>
              <a:t>/</a:t>
            </a:r>
            <a:r>
              <a:rPr lang="es-ES_tradnl" sz="800" dirty="0" err="1"/>
              <a:t>search?q</a:t>
            </a:r>
            <a:r>
              <a:rPr lang="es-ES_tradnl" sz="800" dirty="0"/>
              <a:t>=</a:t>
            </a:r>
            <a:r>
              <a:rPr lang="es-ES_tradnl" sz="800" dirty="0" err="1"/>
              <a:t>academias+de+artes&amp;tbm</a:t>
            </a:r>
            <a:r>
              <a:rPr lang="es-ES_tradnl" sz="800" dirty="0"/>
              <a:t>=</a:t>
            </a:r>
            <a:r>
              <a:rPr lang="es-ES_tradnl" sz="800" dirty="0" err="1"/>
              <a:t>isch&amp;ved</a:t>
            </a:r>
            <a:r>
              <a:rPr lang="es-ES_tradnl" sz="800" dirty="0"/>
              <a:t>=2ahUKEwjr9dPjyMHqAhVF_6wKHdRfDTsQ2-cCegQIABAA&amp;oq=</a:t>
            </a:r>
            <a:r>
              <a:rPr lang="es-ES_tradnl" sz="800" dirty="0" err="1"/>
              <a:t>academias+de+artes&amp;gs_lcp</a:t>
            </a:r>
            <a:r>
              <a:rPr lang="es-ES_tradnl" sz="800" dirty="0"/>
              <a:t>=CgNpbWcQAzICCAAyAggAMgYIABAIEB4yBAgAEBgyBAgAEBgyBAgAEBgyBAgAEBgyBAgAEBgyBAgAEBgyBAgAEBg6BggAEAcQHlCM-QNYyL4EYI3NBGgBcAB4AIABzASIAaUOkgEHMC45LjUtMZgBAKABAaoBC2d3cy13aXotaW1n&amp;sclient=</a:t>
            </a:r>
            <a:r>
              <a:rPr lang="es-ES_tradnl" sz="800" dirty="0" err="1"/>
              <a:t>img&amp;ei</a:t>
            </a:r>
            <a:r>
              <a:rPr lang="es-ES_tradnl" sz="800" dirty="0"/>
              <a:t>=HMkHX-v3FcX-swXUv7XYAw&amp;bih=618&amp;biw=1133&amp;client=</a:t>
            </a:r>
            <a:r>
              <a:rPr lang="es-ES_tradnl" sz="800" dirty="0" err="1"/>
              <a:t>safari#imgrc</a:t>
            </a:r>
            <a:r>
              <a:rPr lang="es-ES_tradnl" sz="800" dirty="0"/>
              <a:t>=_</a:t>
            </a:r>
            <a:r>
              <a:rPr lang="es-ES_tradnl" sz="800" dirty="0" err="1"/>
              <a:t>kSVauMFlbEcmM</a:t>
            </a:r>
            <a:endParaRPr lang="es-ES_tradnl" sz="800" dirty="0"/>
          </a:p>
        </p:txBody>
      </p:sp>
    </p:spTree>
    <p:extLst>
      <p:ext uri="{BB962C8B-B14F-4D97-AF65-F5344CB8AC3E}">
        <p14:creationId xmlns:p14="http://schemas.microsoft.com/office/powerpoint/2010/main" val="117698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4545" y="149764"/>
            <a:ext cx="5727192" cy="1325563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chemeClr val="tx1"/>
                </a:solidFill>
              </a:rPr>
              <a:t>¿Qué es la producción?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78153"/>
            <a:ext cx="9099883" cy="624967"/>
          </a:xfrm>
        </p:spPr>
        <p:txBody>
          <a:bodyPr/>
          <a:lstStyle/>
          <a:p>
            <a:r>
              <a:rPr lang="es-ES_tradnl" dirty="0">
                <a:solidFill>
                  <a:schemeClr val="tx1"/>
                </a:solidFill>
              </a:rPr>
              <a:t>Momento en el que un artista crea una obra de arte.</a:t>
            </a:r>
            <a:endParaRPr lang="es-ES_tradnl" sz="2400" dirty="0">
              <a:solidFill>
                <a:schemeClr val="tx1"/>
              </a:solidFill>
            </a:endParaRPr>
          </a:p>
          <a:p>
            <a:endParaRPr lang="es-ES_tradnl" dirty="0"/>
          </a:p>
        </p:txBody>
      </p:sp>
      <p:sp>
        <p:nvSpPr>
          <p:cNvPr id="4" name="Rectángulo 3"/>
          <p:cNvSpPr/>
          <p:nvPr/>
        </p:nvSpPr>
        <p:spPr>
          <a:xfrm>
            <a:off x="3235893" y="4030718"/>
            <a:ext cx="38548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_tradnl" sz="2400" dirty="0"/>
              <a:t>Sensibilidad + Conocimiento 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11" y="2011180"/>
            <a:ext cx="2984500" cy="42291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35636" r="9337"/>
          <a:stretch/>
        </p:blipFill>
        <p:spPr>
          <a:xfrm>
            <a:off x="7011541" y="2084832"/>
            <a:ext cx="2732207" cy="419224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090731" y="6419981"/>
            <a:ext cx="2733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dirty="0"/>
              <a:t>https://</a:t>
            </a:r>
            <a:r>
              <a:rPr lang="es-ES_tradnl" sz="800" dirty="0" err="1"/>
              <a:t>www.lacamaradelarte.com</a:t>
            </a:r>
            <a:r>
              <a:rPr lang="es-ES_tradnl" sz="800" dirty="0"/>
              <a:t>/2016/04/beso-</a:t>
            </a:r>
            <a:r>
              <a:rPr lang="es-ES_tradnl" sz="800" dirty="0" err="1"/>
              <a:t>klimt.html</a:t>
            </a:r>
            <a:endParaRPr lang="es-ES_tradnl" sz="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301440" y="6419981"/>
            <a:ext cx="27334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800" dirty="0"/>
              <a:t>https://</a:t>
            </a:r>
            <a:r>
              <a:rPr lang="es-ES_tradnl" sz="800" dirty="0" err="1"/>
              <a:t>www.lacamaradelarte.com</a:t>
            </a:r>
            <a:r>
              <a:rPr lang="es-ES_tradnl" sz="800" dirty="0"/>
              <a:t>/2016/04/beso-</a:t>
            </a:r>
            <a:r>
              <a:rPr lang="es-ES_tradnl" sz="800" dirty="0" err="1"/>
              <a:t>klimt.html</a:t>
            </a:r>
            <a:endParaRPr lang="es-ES_tradnl" sz="800" dirty="0"/>
          </a:p>
        </p:txBody>
      </p:sp>
    </p:spTree>
    <p:extLst>
      <p:ext uri="{BB962C8B-B14F-4D97-AF65-F5344CB8AC3E}">
        <p14:creationId xmlns:p14="http://schemas.microsoft.com/office/powerpoint/2010/main" val="1371799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1625" y="170878"/>
            <a:ext cx="5782056" cy="1325563"/>
          </a:xfrm>
        </p:spPr>
        <p:txBody>
          <a:bodyPr>
            <a:normAutofit/>
          </a:bodyPr>
          <a:lstStyle/>
          <a:p>
            <a:r>
              <a:rPr lang="es-ES_tradnl" sz="3600" dirty="0">
                <a:solidFill>
                  <a:schemeClr val="tx1"/>
                </a:solidFill>
              </a:rPr>
              <a:t>¿Qué es la distribución?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2711" y="1862201"/>
            <a:ext cx="4895089" cy="4351338"/>
          </a:xfrm>
        </p:spPr>
        <p:txBody>
          <a:bodyPr>
            <a:noAutofit/>
          </a:bodyPr>
          <a:lstStyle/>
          <a:p>
            <a:pPr marL="571500" indent="-571500" algn="just">
              <a:buFont typeface="Arial" charset="0"/>
              <a:buChar char="•"/>
            </a:pPr>
            <a:r>
              <a:rPr lang="es-ES_tradnl" sz="3200" dirty="0">
                <a:solidFill>
                  <a:schemeClr val="tx1"/>
                </a:solidFill>
              </a:rPr>
              <a:t>Dar solvencia  a determinadas personas.</a:t>
            </a:r>
          </a:p>
          <a:p>
            <a:pPr marL="571500" indent="-571500" algn="just">
              <a:buFont typeface="Arial" charset="0"/>
              <a:buChar char="•"/>
            </a:pPr>
            <a:r>
              <a:rPr lang="es-ES_tradnl" sz="3200" dirty="0">
                <a:solidFill>
                  <a:schemeClr val="tx1"/>
                </a:solidFill>
              </a:rPr>
              <a:t>Se ocupa de difundir los siguientes medios</a:t>
            </a:r>
            <a:r>
              <a:rPr lang="es-ES_tradnl" sz="3200" dirty="0" smtClean="0">
                <a:solidFill>
                  <a:schemeClr val="tx1"/>
                </a:solidFill>
              </a:rPr>
              <a:t>.</a:t>
            </a:r>
          </a:p>
          <a:p>
            <a:pPr marL="571500" indent="-571500" algn="just">
              <a:buFont typeface="Arial" charset="0"/>
              <a:buChar char="•"/>
            </a:pPr>
            <a:endParaRPr lang="es-ES_tradnl" sz="32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S_tradnl" sz="3200" b="1" dirty="0">
                <a:solidFill>
                  <a:schemeClr val="tx1"/>
                </a:solidFill>
              </a:rPr>
              <a:t>Materiales: </a:t>
            </a:r>
            <a:r>
              <a:rPr lang="es-ES_tradnl" sz="3200" dirty="0">
                <a:solidFill>
                  <a:schemeClr val="tx1"/>
                </a:solidFill>
              </a:rPr>
              <a:t>pinceles, pigmento, telas</a:t>
            </a:r>
          </a:p>
          <a:p>
            <a:pPr marL="571500" indent="-571500" algn="just">
              <a:buFont typeface="Arial" charset="0"/>
              <a:buChar char="•"/>
            </a:pPr>
            <a:endParaRPr lang="es-ES_tradnl" sz="3200" dirty="0">
              <a:solidFill>
                <a:schemeClr val="tx1"/>
              </a:solidFill>
            </a:endParaRPr>
          </a:p>
          <a:p>
            <a:pPr algn="just"/>
            <a:endParaRPr lang="es-ES_tradnl" sz="3200" dirty="0">
              <a:solidFill>
                <a:schemeClr val="tx1"/>
              </a:solidFill>
            </a:endParaRPr>
          </a:p>
          <a:p>
            <a:pPr algn="just"/>
            <a:endParaRPr lang="es-ES_tradnl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501" y="2395601"/>
            <a:ext cx="4190360" cy="279134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81501" y="5806703"/>
            <a:ext cx="419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800" dirty="0"/>
              <a:t>https://</a:t>
            </a:r>
            <a:r>
              <a:rPr lang="es-ES_tradnl" sz="800" dirty="0" err="1"/>
              <a:t>www.google.com</a:t>
            </a:r>
            <a:r>
              <a:rPr lang="es-ES_tradnl" sz="800" dirty="0"/>
              <a:t>/</a:t>
            </a:r>
            <a:r>
              <a:rPr lang="es-ES_tradnl" sz="800" dirty="0" err="1"/>
              <a:t>search?q</a:t>
            </a:r>
            <a:r>
              <a:rPr lang="es-ES_tradnl" sz="800" dirty="0"/>
              <a:t>=</a:t>
            </a:r>
            <a:r>
              <a:rPr lang="es-ES_tradnl" sz="800" dirty="0" err="1"/>
              <a:t>materiales+de+arte&amp;tbm</a:t>
            </a:r>
            <a:r>
              <a:rPr lang="es-ES_tradnl" sz="800" dirty="0"/>
              <a:t>=</a:t>
            </a:r>
            <a:r>
              <a:rPr lang="es-ES_tradnl" sz="800" dirty="0" err="1"/>
              <a:t>isch&amp;ved</a:t>
            </a:r>
            <a:r>
              <a:rPr lang="es-ES_tradnl" sz="800" dirty="0"/>
              <a:t>=2ahUKEwj5yYfMysHqAhUHbqwKHXbACQ4Q2-cCegQIABAA&amp;oq=materiales+&amp;</a:t>
            </a:r>
            <a:r>
              <a:rPr lang="es-ES_tradnl" sz="800" dirty="0" err="1"/>
              <a:t>gs_lcp</a:t>
            </a:r>
            <a:r>
              <a:rPr lang="es-ES_tradnl" sz="800" dirty="0"/>
              <a:t>=CgNpbWcQARgAMgQIABBDMgQIABBDMgUIABCxAzIFCAAQsQMyBQgAELEDMgUIABCxAzIFCAAQsQMyBQgAELEDMgIIADICCAA6BwgAELEDEENQq6oIWLC4CGD_wAhoAHAAeACAAXaIAZ8JkgEEMC4xMZgBAKABAaoBC2d3cy13aXotaW1n&amp;sclient=</a:t>
            </a:r>
            <a:r>
              <a:rPr lang="es-ES_tradnl" sz="800" dirty="0" err="1"/>
              <a:t>img&amp;ei</a:t>
            </a:r>
            <a:r>
              <a:rPr lang="es-ES_tradnl" sz="800" dirty="0"/>
              <a:t>=A8sHX7m8LYfcsQX2gKdw&amp;bih=618&amp;biw=1133&amp;client=</a:t>
            </a:r>
            <a:r>
              <a:rPr lang="es-ES_tradnl" sz="800" dirty="0" err="1"/>
              <a:t>safari#imgrc</a:t>
            </a:r>
            <a:r>
              <a:rPr lang="es-ES_tradnl" sz="800" dirty="0"/>
              <a:t>=</a:t>
            </a:r>
            <a:r>
              <a:rPr lang="es-ES_tradnl" sz="800" dirty="0" err="1"/>
              <a:t>FnFQAZTPrJN_LM</a:t>
            </a:r>
            <a:endParaRPr lang="es-ES_tradnl" sz="800" dirty="0"/>
          </a:p>
        </p:txBody>
      </p:sp>
    </p:spTree>
    <p:extLst>
      <p:ext uri="{BB962C8B-B14F-4D97-AF65-F5344CB8AC3E}">
        <p14:creationId xmlns:p14="http://schemas.microsoft.com/office/powerpoint/2010/main" val="53160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111" y="750968"/>
            <a:ext cx="9568689" cy="1287399"/>
          </a:xfrm>
        </p:spPr>
        <p:txBody>
          <a:bodyPr>
            <a:noAutofit/>
          </a:bodyPr>
          <a:lstStyle/>
          <a:p>
            <a:pPr algn="just"/>
            <a:r>
              <a:rPr lang="es-ES_tradnl" sz="3200" b="1" dirty="0" smtClean="0">
                <a:solidFill>
                  <a:schemeClr val="tx1"/>
                </a:solidFill>
              </a:rPr>
              <a:t>Intelectuales </a:t>
            </a:r>
            <a:r>
              <a:rPr lang="es-ES_tradnl" sz="3200" b="1" dirty="0">
                <a:solidFill>
                  <a:schemeClr val="tx1"/>
                </a:solidFill>
              </a:rPr>
              <a:t>de producción: </a:t>
            </a:r>
            <a:r>
              <a:rPr lang="es-ES_tradnl" sz="3200" dirty="0">
                <a:solidFill>
                  <a:schemeClr val="tx1"/>
                </a:solidFill>
              </a:rPr>
              <a:t>distribuidos por academias y escuelas de arte</a:t>
            </a:r>
            <a:r>
              <a:rPr lang="es-ES_tradnl" sz="3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S_tradnl" sz="3200" dirty="0">
              <a:solidFill>
                <a:schemeClr val="tx1"/>
              </a:solidFill>
            </a:endParaRPr>
          </a:p>
          <a:p>
            <a:pPr algn="just"/>
            <a:endParaRPr lang="es-ES_tradnl" sz="3200" dirty="0">
              <a:solidFill>
                <a:schemeClr val="tx1"/>
              </a:solidFill>
            </a:endParaRPr>
          </a:p>
          <a:p>
            <a:pPr algn="just"/>
            <a:endParaRPr lang="es-ES_tradnl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9627" r="11094" b="-2346"/>
          <a:stretch/>
        </p:blipFill>
        <p:spPr>
          <a:xfrm>
            <a:off x="177984" y="2126028"/>
            <a:ext cx="5600701" cy="368422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261111" y="6263827"/>
            <a:ext cx="6096000" cy="3231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500" dirty="0"/>
              <a:t>https://</a:t>
            </a:r>
            <a:r>
              <a:rPr lang="es-ES_tradnl" sz="500" dirty="0" err="1"/>
              <a:t>www.google.com</a:t>
            </a:r>
            <a:r>
              <a:rPr lang="es-ES_tradnl" sz="500" dirty="0"/>
              <a:t>/</a:t>
            </a:r>
            <a:r>
              <a:rPr lang="es-ES_tradnl" sz="500" dirty="0" err="1"/>
              <a:t>search?q</a:t>
            </a:r>
            <a:r>
              <a:rPr lang="es-ES_tradnl" sz="500" dirty="0"/>
              <a:t>=</a:t>
            </a:r>
            <a:r>
              <a:rPr lang="es-ES_tradnl" sz="500" dirty="0" err="1"/>
              <a:t>academias+de+arte+y+escuelas</a:t>
            </a:r>
            <a:r>
              <a:rPr lang="es-ES_tradnl" sz="500" dirty="0"/>
              <a:t>+&amp;</a:t>
            </a:r>
            <a:r>
              <a:rPr lang="es-ES_tradnl" sz="500" dirty="0" err="1"/>
              <a:t>tbm</a:t>
            </a:r>
            <a:r>
              <a:rPr lang="es-ES_tradnl" sz="500" dirty="0"/>
              <a:t>=</a:t>
            </a:r>
            <a:r>
              <a:rPr lang="es-ES_tradnl" sz="500" dirty="0" err="1"/>
              <a:t>isch&amp;ved</a:t>
            </a:r>
            <a:r>
              <a:rPr lang="es-ES_tradnl" sz="500" dirty="0"/>
              <a:t>=2ahUKEwi_uZGPy8HqAhUSG6wKHSCWB8IQ2-cCegQIABAA&amp;oq=</a:t>
            </a:r>
            <a:r>
              <a:rPr lang="es-ES_tradnl" sz="500" dirty="0" err="1"/>
              <a:t>academias+de+arte+y+escuelas</a:t>
            </a:r>
            <a:r>
              <a:rPr lang="es-ES_tradnl" sz="500" dirty="0"/>
              <a:t>+&amp;</a:t>
            </a:r>
            <a:r>
              <a:rPr lang="es-ES_tradnl" sz="500" dirty="0" err="1"/>
              <a:t>gs_lcp</a:t>
            </a:r>
            <a:r>
              <a:rPr lang="es-ES_tradnl" sz="500" dirty="0"/>
              <a:t>=CgNpbWcQAzoECAAQQzoHCAAQsQMQQzoCCAA6BQgAELEDOgYIABAFEB46BggAEAgQHjoECAAQGDoECAAQHlD6-gdYxKwIYO6tCGgCcAB4AIABiQGIAYcakgEENS4yNpgBAKABAaoBC2d3cy13aXotaW1n&amp;sclient=</a:t>
            </a:r>
            <a:r>
              <a:rPr lang="es-ES_tradnl" sz="500" dirty="0" err="1"/>
              <a:t>img&amp;ei</a:t>
            </a:r>
            <a:r>
              <a:rPr lang="es-ES_tradnl" sz="500" dirty="0"/>
              <a:t>=kMsHX7-xGZK2sAWgrJ6QDA&amp;bih=618&amp;biw=1133&amp;client=safari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111" y="2126028"/>
            <a:ext cx="3409951" cy="340995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233755" y="6263827"/>
            <a:ext cx="36566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500" dirty="0"/>
              <a:t>https://</a:t>
            </a:r>
            <a:r>
              <a:rPr lang="es-ES_tradnl" sz="500" dirty="0" err="1"/>
              <a:t>www.google.com</a:t>
            </a:r>
            <a:r>
              <a:rPr lang="es-ES_tradnl" sz="500" dirty="0"/>
              <a:t>/</a:t>
            </a:r>
            <a:r>
              <a:rPr lang="es-ES_tradnl" sz="500" dirty="0" err="1"/>
              <a:t>search?q</a:t>
            </a:r>
            <a:r>
              <a:rPr lang="es-ES_tradnl" sz="500" dirty="0"/>
              <a:t>=</a:t>
            </a:r>
            <a:r>
              <a:rPr lang="es-ES_tradnl" sz="500" dirty="0" err="1"/>
              <a:t>academias+de+arte+y+escuelas</a:t>
            </a:r>
            <a:r>
              <a:rPr lang="es-ES_tradnl" sz="500" dirty="0"/>
              <a:t>+&amp;</a:t>
            </a:r>
            <a:r>
              <a:rPr lang="es-ES_tradnl" sz="500" dirty="0" err="1"/>
              <a:t>tbm</a:t>
            </a:r>
            <a:r>
              <a:rPr lang="es-ES_tradnl" sz="500" dirty="0"/>
              <a:t>=</a:t>
            </a:r>
            <a:r>
              <a:rPr lang="es-ES_tradnl" sz="500" dirty="0" err="1"/>
              <a:t>isch&amp;ved</a:t>
            </a:r>
            <a:r>
              <a:rPr lang="es-ES_tradnl" sz="500" dirty="0"/>
              <a:t>=2ahUKEwi_uZGPy8HqAhUSG6wKHSCWB8IQ2-cCegQIABAA&amp;oq=</a:t>
            </a:r>
            <a:r>
              <a:rPr lang="es-ES_tradnl" sz="500" dirty="0" err="1"/>
              <a:t>academias+de+arte+y+escuelas</a:t>
            </a:r>
            <a:r>
              <a:rPr lang="es-ES_tradnl" sz="500" dirty="0"/>
              <a:t>+&amp;</a:t>
            </a:r>
            <a:r>
              <a:rPr lang="es-ES_tradnl" sz="500" dirty="0" err="1"/>
              <a:t>gs_lcp</a:t>
            </a:r>
            <a:r>
              <a:rPr lang="es-ES_tradnl" sz="500" dirty="0"/>
              <a:t>=CgNpbWcQAzoECAAQQzoHCAAQsQMQQzoCCAA6BQgAELEDOgYIABAFEB46BggAEAgQHjoECAAQGDoECAAQHlD6-gdYxKwIYO6tCGgCcAB4AIABiQGIAYcakgEENS4yNpgBAKABAaoBC2d3cy13aXotaW1n&amp;sclient=</a:t>
            </a:r>
            <a:r>
              <a:rPr lang="es-ES_tradnl" sz="500" dirty="0" err="1"/>
              <a:t>img&amp;ei</a:t>
            </a:r>
            <a:r>
              <a:rPr lang="es-ES_tradnl" sz="500" dirty="0"/>
              <a:t>=kMsHX7-xGZK2sAWgrJ6QDA&amp;bih=618&amp;biw=1133&amp;client=</a:t>
            </a:r>
            <a:r>
              <a:rPr lang="es-ES_tradnl" sz="500" dirty="0" err="1"/>
              <a:t>safari#imgrc</a:t>
            </a:r>
            <a:r>
              <a:rPr lang="es-ES_tradnl" sz="500" dirty="0"/>
              <a:t>=K7e-LpegBFwHZM</a:t>
            </a:r>
          </a:p>
        </p:txBody>
      </p:sp>
    </p:spTree>
    <p:extLst>
      <p:ext uri="{BB962C8B-B14F-4D97-AF65-F5344CB8AC3E}">
        <p14:creationId xmlns:p14="http://schemas.microsoft.com/office/powerpoint/2010/main" val="922958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604</Words>
  <Application>Microsoft Macintosh PowerPoint</Application>
  <PresentationFormat>Panorámica</PresentationFormat>
  <Paragraphs>79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Calibri</vt:lpstr>
      <vt:lpstr>Arial</vt:lpstr>
      <vt:lpstr>Tema de Office</vt:lpstr>
      <vt:lpstr>1. 3. 2. Las artes plásticas</vt:lpstr>
      <vt:lpstr>Unidad I: “Arte y Sociedad” </vt:lpstr>
      <vt:lpstr>Resumen:</vt:lpstr>
      <vt:lpstr>Abstract</vt:lpstr>
      <vt:lpstr>¿Qué son las artes plásticas?</vt:lpstr>
      <vt:lpstr>Presentación de PowerPoint</vt:lpstr>
      <vt:lpstr>¿Qué es la producción?</vt:lpstr>
      <vt:lpstr>¿Qué es la distribución?</vt:lpstr>
      <vt:lpstr>Presentación de PowerPoint</vt:lpstr>
      <vt:lpstr>Presentación de PowerPoint</vt:lpstr>
      <vt:lpstr>Los Museos</vt:lpstr>
      <vt:lpstr>El Periodismo Cultural</vt:lpstr>
      <vt:lpstr>¿En qué consiste la apreciación artística?</vt:lpstr>
      <vt:lpstr>Conclusiones.</vt:lpstr>
      <vt:lpstr>Referencias: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 de Microsoft Office</cp:lastModifiedBy>
  <cp:revision>23</cp:revision>
  <dcterms:created xsi:type="dcterms:W3CDTF">2020-05-20T22:13:38Z</dcterms:created>
  <dcterms:modified xsi:type="dcterms:W3CDTF">2020-07-10T02:28:47Z</dcterms:modified>
</cp:coreProperties>
</file>