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7" r:id="rId4"/>
    <p:sldId id="272" r:id="rId5"/>
    <p:sldId id="273" r:id="rId6"/>
    <p:sldId id="275" r:id="rId7"/>
    <p:sldId id="276" r:id="rId8"/>
    <p:sldId id="277" r:id="rId9"/>
    <p:sldId id="278" r:id="rId10"/>
    <p:sldId id="279" r:id="rId11"/>
    <p:sldId id="263" r:id="rId1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81096"/>
    <a:srgbClr val="9F11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03/12/2019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03/12/2019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03/12/2019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1" y="1621525"/>
            <a:ext cx="6950504" cy="707886"/>
          </a:xfrm>
          <a:prstGeom prst="rect">
            <a:avLst/>
          </a:prstGeom>
        </p:spPr>
        <p:txBody>
          <a:bodyPr wrap="square">
            <a:spAutoFit/>
          </a:bodyPr>
          <a:lstStyle/>
          <a:p>
            <a:r>
              <a:rPr lang="es-MX" sz="4000" dirty="0" smtClean="0">
                <a:solidFill>
                  <a:srgbClr val="9F1195"/>
                </a:solidFill>
                <a:latin typeface="Arial Black" pitchFamily="34" charset="0"/>
              </a:rPr>
              <a:t>SÉ QUE PUEDO</a:t>
            </a:r>
            <a:endParaRPr lang="es-MX" sz="4000" dirty="0">
              <a:solidFill>
                <a:srgbClr val="9F1195"/>
              </a:solidFill>
              <a:latin typeface="Arial Black" pitchFamily="34" charset="0"/>
            </a:endParaRPr>
          </a:p>
        </p:txBody>
      </p:sp>
      <p:sp>
        <p:nvSpPr>
          <p:cNvPr id="8" name="Oval 8">
            <a:extLst>
              <a:ext uri="{FF2B5EF4-FFF2-40B4-BE49-F238E27FC236}">
                <a16:creationId xmlns:a16="http://schemas.microsoft.com/office/drawing/2014/main" xmlns="" id="{A542659A-4FA0-6F4D-B73D-B428747300F6}"/>
              </a:ext>
            </a:extLst>
          </p:cNvPr>
          <p:cNvSpPr/>
          <p:nvPr/>
        </p:nvSpPr>
        <p:spPr>
          <a:xfrm>
            <a:off x="2037144" y="2558005"/>
            <a:ext cx="2812647" cy="2507594"/>
          </a:xfrm>
          <a:prstGeom prst="ellipse">
            <a:avLst/>
          </a:prstGeom>
          <a:solidFill>
            <a:srgbClr val="A81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PERSEVERANCIA</a:t>
            </a:r>
            <a:endParaRPr lang="en-US" dirty="0"/>
          </a:p>
        </p:txBody>
      </p:sp>
      <p:pic>
        <p:nvPicPr>
          <p:cNvPr id="9" name="8 Imagen" descr="C:\Users\BECAS 3\AppData\Local\Microsoft\Windows\Temporary Internet Files\Content.IE5\UDP1W49J\1591799_stress_thumb_big[1].jpg"/>
          <p:cNvPicPr/>
          <p:nvPr/>
        </p:nvPicPr>
        <p:blipFill>
          <a:blip r:embed="rId5" cstate="print"/>
          <a:srcRect/>
          <a:stretch>
            <a:fillRect/>
          </a:stretch>
        </p:blipFill>
        <p:spPr bwMode="auto">
          <a:xfrm>
            <a:off x="2559862" y="2867621"/>
            <a:ext cx="1783538" cy="1446761"/>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A81096"/>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A81096"/>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rgbClr val="A81096"/>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520506" y="1350519"/>
            <a:ext cx="7976380" cy="3046988"/>
          </a:xfrm>
          <a:prstGeom prst="rect">
            <a:avLst/>
          </a:prstGeom>
        </p:spPr>
        <p:txBody>
          <a:bodyPr wrap="square">
            <a:spAutoFit/>
          </a:bodyPr>
          <a:lstStyle/>
          <a:p>
            <a:pPr algn="just"/>
            <a:r>
              <a:rPr lang="es-MX" sz="2400" dirty="0" smtClean="0">
                <a:solidFill>
                  <a:srgbClr val="9F1195"/>
                </a:solidFill>
                <a:latin typeface="Arial Black" pitchFamily="34" charset="0"/>
              </a:rPr>
              <a:t>CONTEXTO</a:t>
            </a:r>
          </a:p>
          <a:p>
            <a:pPr algn="just"/>
            <a:endParaRPr lang="es-MX" dirty="0" smtClean="0">
              <a:latin typeface="Arial Black" pitchFamily="34" charset="0"/>
            </a:endParaRPr>
          </a:p>
          <a:p>
            <a:pPr algn="just">
              <a:lnSpc>
                <a:spcPct val="150000"/>
              </a:lnSpc>
            </a:pPr>
            <a:r>
              <a:rPr lang="es-MX" sz="2000" dirty="0" smtClean="0">
                <a:solidFill>
                  <a:schemeClr val="accent2">
                    <a:lumMod val="60000"/>
                    <a:lumOff val="40000"/>
                  </a:schemeClr>
                </a:solidFill>
                <a:latin typeface="Arial Black" pitchFamily="34" charset="0"/>
              </a:rPr>
              <a:t>La incertidumbre social, económica, política y cultural incide directa e indirectamente en la mentalidad de los jóvenes, por ello es indispensable apoyarles en el desarrollo de su sentido de eficacia, para favorecer el logro de sus metas y su bienestar. </a:t>
            </a:r>
            <a:endParaRPr lang="es-MX" sz="2000" dirty="0">
              <a:solidFill>
                <a:schemeClr val="accent2">
                  <a:lumMod val="60000"/>
                  <a:lumOff val="40000"/>
                </a:schemeClr>
              </a:solidFill>
              <a:latin typeface="Arial Black"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323439"/>
          </a:xfrm>
          <a:prstGeom prst="rect">
            <a:avLst/>
          </a:prstGeom>
          <a:noFill/>
        </p:spPr>
        <p:txBody>
          <a:bodyPr wrap="square" rtlCol="0">
            <a:spAutoFit/>
          </a:bodyPr>
          <a:lstStyle/>
          <a:p>
            <a:r>
              <a:rPr lang="es-MX" sz="2000" dirty="0" smtClean="0">
                <a:solidFill>
                  <a:schemeClr val="accent2">
                    <a:lumMod val="60000"/>
                    <a:lumOff val="40000"/>
                  </a:schemeClr>
                </a:solidFill>
                <a:latin typeface="Arial Black" pitchFamily="34" charset="0"/>
              </a:rPr>
              <a:t>¿Cuál es el objetivo de la lección?</a:t>
            </a:r>
          </a:p>
          <a:p>
            <a:r>
              <a:rPr lang="es-MX" sz="2000" dirty="0" smtClean="0">
                <a:latin typeface="Arial Black" pitchFamily="34" charset="0"/>
              </a:rPr>
              <a:t> </a:t>
            </a:r>
            <a:r>
              <a:rPr lang="es-MX" sz="2000" dirty="0" smtClean="0"/>
              <a:t>Que el estudiante evalúe la posibilidad de lograr metas a largo plazo, como resultado de desarrollar una mentalidad de crecimiento, del esfuerzo sostenido y de un sentido de eficacia.</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97683"/>
            <a:ext cx="9015413" cy="646331"/>
          </a:xfrm>
          <a:prstGeom prst="rect">
            <a:avLst/>
          </a:prstGeom>
        </p:spPr>
        <p:txBody>
          <a:bodyPr wrap="square">
            <a:spAutoFit/>
          </a:bodyPr>
          <a:lstStyle/>
          <a:p>
            <a:pPr algn="r"/>
            <a:r>
              <a:rPr lang="es-MX" dirty="0" smtClean="0">
                <a:solidFill>
                  <a:srgbClr val="A81096"/>
                </a:solidFill>
                <a:latin typeface="Arial Black" pitchFamily="34" charset="0"/>
              </a:rPr>
              <a:t>¿Por qué es importante? </a:t>
            </a:r>
          </a:p>
          <a:p>
            <a:pPr algn="r"/>
            <a:r>
              <a:rPr lang="es-MX" dirty="0" smtClean="0"/>
              <a:t>Porque permite reconocer el sentido de eficacia como elemento crucial para alcanzar metas.</a:t>
            </a:r>
            <a:endParaRPr lang="es-MX" dirty="0">
              <a:latin typeface="Arial" pitchFamily="34" charset="0"/>
              <a:cs typeface="Arial" pitchFamily="34" charset="0"/>
            </a:endParaRPr>
          </a:p>
        </p:txBody>
      </p:sp>
      <p:sp>
        <p:nvSpPr>
          <p:cNvPr id="18" name="17 CuadroTexto"/>
          <p:cNvSpPr txBox="1"/>
          <p:nvPr/>
        </p:nvSpPr>
        <p:spPr>
          <a:xfrm>
            <a:off x="0" y="2517496"/>
            <a:ext cx="9015412" cy="4247317"/>
          </a:xfrm>
          <a:prstGeom prst="rect">
            <a:avLst/>
          </a:prstGeom>
          <a:noFill/>
        </p:spPr>
        <p:txBody>
          <a:bodyPr wrap="square" rtlCol="0">
            <a:spAutoFit/>
          </a:bodyPr>
          <a:lstStyle/>
          <a:p>
            <a:r>
              <a:rPr lang="es-MX" dirty="0" smtClean="0">
                <a:solidFill>
                  <a:srgbClr val="A81096"/>
                </a:solidFill>
                <a:latin typeface="Arial Black" pitchFamily="34" charset="0"/>
              </a:rPr>
              <a:t>Estructura de la sesión y recomendaciones específicas</a:t>
            </a:r>
            <a:endParaRPr lang="es-MX" dirty="0" smtClean="0">
              <a:latin typeface="Arial Black" pitchFamily="34" charset="0"/>
            </a:endParaRPr>
          </a:p>
          <a:p>
            <a:r>
              <a:rPr lang="es-MX" dirty="0" smtClean="0">
                <a:latin typeface="Arial" pitchFamily="34" charset="0"/>
                <a:cs typeface="Arial" pitchFamily="34" charset="0"/>
              </a:rPr>
              <a:t>Invita a los estudiantes a leer la introducción de la actividad.</a:t>
            </a:r>
          </a:p>
          <a:p>
            <a:endParaRPr lang="es-MX" dirty="0" smtClean="0">
              <a:latin typeface="Arial" pitchFamily="34" charset="0"/>
              <a:cs typeface="Arial" pitchFamily="34" charset="0"/>
            </a:endParaRPr>
          </a:p>
          <a:p>
            <a:r>
              <a:rPr lang="es-MX" b="1" i="1" dirty="0" smtClean="0">
                <a:solidFill>
                  <a:schemeClr val="accent2">
                    <a:lumMod val="60000"/>
                    <a:lumOff val="40000"/>
                  </a:schemeClr>
                </a:solidFill>
              </a:rPr>
              <a:t>“El propósito es lo que da a la vida significado”. C. H. </a:t>
            </a:r>
            <a:r>
              <a:rPr lang="es-MX" b="1" i="1" dirty="0" err="1" smtClean="0">
                <a:solidFill>
                  <a:schemeClr val="accent2">
                    <a:lumMod val="60000"/>
                    <a:lumOff val="40000"/>
                  </a:schemeClr>
                </a:solidFill>
              </a:rPr>
              <a:t>Parkhurst</a:t>
            </a:r>
            <a:r>
              <a:rPr lang="es-MX" b="1" i="1" dirty="0" smtClean="0">
                <a:solidFill>
                  <a:schemeClr val="accent2">
                    <a:lumMod val="60000"/>
                    <a:lumOff val="40000"/>
                  </a:schemeClr>
                </a:solidFill>
              </a:rPr>
              <a:t>.</a:t>
            </a:r>
          </a:p>
          <a:p>
            <a:endParaRPr lang="es-ES" b="1" i="1" dirty="0" smtClean="0">
              <a:solidFill>
                <a:schemeClr val="accent2">
                  <a:lumMod val="60000"/>
                  <a:lumOff val="40000"/>
                </a:schemeClr>
              </a:solidFill>
              <a:latin typeface="Arial Black" pitchFamily="34" charset="0"/>
            </a:endParaRPr>
          </a:p>
          <a:p>
            <a:pPr algn="just"/>
            <a:r>
              <a:rPr lang="es-MX" b="1" dirty="0" smtClean="0">
                <a:solidFill>
                  <a:srgbClr val="9F1195"/>
                </a:solidFill>
                <a:latin typeface="Arial Black" pitchFamily="34" charset="0"/>
                <a:cs typeface="Arial" pitchFamily="34" charset="0"/>
              </a:rPr>
              <a:t>Introducción</a:t>
            </a:r>
          </a:p>
          <a:p>
            <a:pPr algn="just"/>
            <a:r>
              <a:rPr lang="es-MX" dirty="0" smtClean="0"/>
              <a:t>¿Realmente puedo lograr mis metas?, ¿no me engañaré cuando creo lograrlas? En algunas ocasiones nuestro miedo nos traiciona y nos hace dudar sobre las capacidades para lograr las metas. El sentido de eficacia es aquel que te hace tener la certeza que puedes alcanzar tus metas, que eres capaz y te apoya a identificar cómo tienes que actuar para lograrlo. </a:t>
            </a:r>
          </a:p>
          <a:p>
            <a:pPr algn="just"/>
            <a:r>
              <a:rPr lang="es-MX" b="1" dirty="0" smtClean="0">
                <a:solidFill>
                  <a:srgbClr val="9F1195"/>
                </a:solidFill>
              </a:rPr>
              <a:t>El reto es</a:t>
            </a:r>
            <a:r>
              <a:rPr lang="es-MX" b="1" dirty="0" smtClean="0"/>
              <a:t> </a:t>
            </a:r>
            <a:r>
              <a:rPr lang="es-MX" dirty="0" smtClean="0"/>
              <a:t>evaluar la posibilidad de lograr metas a largo plazo, como resultado de desarrollar una mentalidad de crecimiento, del esfuerzo sostenido y de un sentido de eficacia.</a:t>
            </a:r>
          </a:p>
          <a:p>
            <a:pPr algn="just"/>
            <a:endParaRPr lang="es-ES" b="1" dirty="0" smtClean="0">
              <a:latin typeface="Arial" pitchFamily="34" charset="0"/>
              <a:cs typeface="Arial" pitchFamily="34" charset="0"/>
            </a:endParaRPr>
          </a:p>
          <a:p>
            <a:pPr algn="just"/>
            <a:r>
              <a:rPr lang="es-MX" dirty="0" smtClean="0"/>
              <a:t>Concepto clave </a:t>
            </a:r>
          </a:p>
          <a:p>
            <a:pPr algn="just"/>
            <a:r>
              <a:rPr lang="es-MX" b="1" dirty="0" smtClean="0"/>
              <a:t>Sentido de eficacia. </a:t>
            </a:r>
            <a:r>
              <a:rPr lang="es-MX" dirty="0" smtClean="0"/>
              <a:t>Es la certeza de lograr u obtener el resultado que se desea o se espera.</a:t>
            </a:r>
            <a:endParaRPr lang="es-MX" b="1" dirty="0">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6405"/>
            <a:ext cx="8379725" cy="6432530"/>
          </a:xfrm>
          <a:prstGeom prst="rect">
            <a:avLst/>
          </a:prstGeom>
          <a:noFill/>
        </p:spPr>
        <p:txBody>
          <a:bodyPr wrap="square" rtlCol="0">
            <a:spAutoFit/>
          </a:bodyPr>
          <a:lstStyle/>
          <a:p>
            <a:r>
              <a:rPr lang="es-MX" sz="1600" b="1" dirty="0" smtClean="0">
                <a:solidFill>
                  <a:srgbClr val="9F1195"/>
                </a:solidFill>
                <a:latin typeface="Arial" pitchFamily="34" charset="0"/>
                <a:cs typeface="Arial" pitchFamily="34" charset="0"/>
              </a:rPr>
              <a:t>Actividad 1:</a:t>
            </a:r>
            <a:r>
              <a:rPr lang="es-MX" sz="1600" dirty="0" smtClean="0">
                <a:latin typeface="Arial" pitchFamily="34" charset="0"/>
                <a:cs typeface="Arial" pitchFamily="34" charset="0"/>
              </a:rPr>
              <a:t> Pida a los estudiantes que, de forma individual, respondan de manera veraz y honesta el test. Para generar mayor confianza puede recordarles que no hay respuestas buenas o malas.</a:t>
            </a:r>
            <a:endParaRPr lang="es-ES" sz="2000" dirty="0" smtClean="0"/>
          </a:p>
          <a:p>
            <a:pPr marL="342900" indent="-342900">
              <a:buAutoNum type="alphaLcPeriod"/>
            </a:pPr>
            <a:r>
              <a:rPr lang="es-MX" sz="1600" dirty="0" smtClean="0">
                <a:solidFill>
                  <a:srgbClr val="9F1195"/>
                </a:solidFill>
                <a:latin typeface="Arial" pitchFamily="34" charset="0"/>
                <a:cs typeface="Arial" pitchFamily="34" charset="0"/>
              </a:rPr>
              <a:t>Individualmente y de acuerdo con tu opinión, marca con una X, la opción que represente lo que suele sucederte. </a:t>
            </a: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ES" sz="1600" dirty="0" smtClean="0">
              <a:latin typeface="Arial" pitchFamily="34" charset="0"/>
              <a:cs typeface="Arial" pitchFamily="34" charset="0"/>
            </a:endParaRPr>
          </a:p>
          <a:p>
            <a:pPr marL="342900" indent="-342900">
              <a:buAutoNum type="alphaLcPeriod"/>
            </a:pPr>
            <a:endParaRPr lang="es-MX" sz="1200" b="1" dirty="0" smtClean="0">
              <a:latin typeface="Arial" pitchFamily="34" charset="0"/>
              <a:cs typeface="Arial" pitchFamily="34" charset="0"/>
            </a:endParaRPr>
          </a:p>
        </p:txBody>
      </p:sp>
      <p:graphicFrame>
        <p:nvGraphicFramePr>
          <p:cNvPr id="7" name="6 Tabla"/>
          <p:cNvGraphicFramePr>
            <a:graphicFrameLocks noGrp="1"/>
          </p:cNvGraphicFramePr>
          <p:nvPr/>
        </p:nvGraphicFramePr>
        <p:xfrm>
          <a:off x="1592247" y="1333448"/>
          <a:ext cx="6096000" cy="741680"/>
        </p:xfrm>
        <a:graphic>
          <a:graphicData uri="http://schemas.openxmlformats.org/drawingml/2006/table">
            <a:tbl>
              <a:tblPr firstRow="1" bandRow="1">
                <a:tableStyleId>{9DCAF9ED-07DC-4A11-8D7F-57B35C25682E}</a:tableStyleId>
              </a:tblPr>
              <a:tblGrid>
                <a:gridCol w="1524000"/>
                <a:gridCol w="1524000"/>
                <a:gridCol w="1524000"/>
                <a:gridCol w="1524000"/>
              </a:tblGrid>
              <a:tr h="370840">
                <a:tc>
                  <a:txBody>
                    <a:bodyPr/>
                    <a:lstStyle/>
                    <a:p>
                      <a:pPr algn="ctr"/>
                      <a:r>
                        <a:rPr lang="es-ES" dirty="0" smtClean="0"/>
                        <a:t>1</a:t>
                      </a:r>
                      <a:endParaRPr lang="es-MX" dirty="0"/>
                    </a:p>
                  </a:txBody>
                  <a:tcPr/>
                </a:tc>
                <a:tc>
                  <a:txBody>
                    <a:bodyPr/>
                    <a:lstStyle/>
                    <a:p>
                      <a:pPr algn="ctr"/>
                      <a:r>
                        <a:rPr lang="es-ES" dirty="0" smtClean="0"/>
                        <a:t>2</a:t>
                      </a:r>
                      <a:endParaRPr lang="es-MX" dirty="0"/>
                    </a:p>
                  </a:txBody>
                  <a:tcPr/>
                </a:tc>
                <a:tc>
                  <a:txBody>
                    <a:bodyPr/>
                    <a:lstStyle/>
                    <a:p>
                      <a:pPr algn="ctr"/>
                      <a:r>
                        <a:rPr lang="es-ES" dirty="0" smtClean="0"/>
                        <a:t>3</a:t>
                      </a:r>
                      <a:endParaRPr lang="es-MX" dirty="0"/>
                    </a:p>
                  </a:txBody>
                  <a:tcPr/>
                </a:tc>
                <a:tc>
                  <a:txBody>
                    <a:bodyPr/>
                    <a:lstStyle/>
                    <a:p>
                      <a:pPr algn="ctr"/>
                      <a:r>
                        <a:rPr lang="es-ES" dirty="0" smtClean="0"/>
                        <a:t>4</a:t>
                      </a:r>
                      <a:endParaRPr lang="es-MX" dirty="0"/>
                    </a:p>
                  </a:txBody>
                  <a:tcPr/>
                </a:tc>
              </a:tr>
              <a:tr h="370840">
                <a:tc>
                  <a:txBody>
                    <a:bodyPr/>
                    <a:lstStyle/>
                    <a:p>
                      <a:pPr algn="ctr"/>
                      <a:r>
                        <a:rPr lang="es-MX" dirty="0" smtClean="0"/>
                        <a:t>Nunca</a:t>
                      </a:r>
                      <a:endParaRPr lang="es-MX" dirty="0"/>
                    </a:p>
                  </a:txBody>
                  <a:tcPr/>
                </a:tc>
                <a:tc>
                  <a:txBody>
                    <a:bodyPr/>
                    <a:lstStyle/>
                    <a:p>
                      <a:pPr algn="ctr"/>
                      <a:r>
                        <a:rPr lang="es-MX" dirty="0" smtClean="0"/>
                        <a:t>Casi nunca</a:t>
                      </a:r>
                      <a:endParaRPr lang="es-MX" dirty="0"/>
                    </a:p>
                  </a:txBody>
                  <a:tcPr/>
                </a:tc>
                <a:tc>
                  <a:txBody>
                    <a:bodyPr/>
                    <a:lstStyle/>
                    <a:p>
                      <a:pPr algn="ctr"/>
                      <a:r>
                        <a:rPr lang="es-MX" dirty="0" smtClean="0"/>
                        <a:t>Casi siempre </a:t>
                      </a:r>
                      <a:endParaRPr lang="es-MX" dirty="0"/>
                    </a:p>
                  </a:txBody>
                  <a:tcPr/>
                </a:tc>
                <a:tc>
                  <a:txBody>
                    <a:bodyPr/>
                    <a:lstStyle/>
                    <a:p>
                      <a:pPr algn="ctr"/>
                      <a:r>
                        <a:rPr lang="es-MX" dirty="0" smtClean="0"/>
                        <a:t>Siempre</a:t>
                      </a:r>
                      <a:endParaRPr lang="es-MX" dirty="0"/>
                    </a:p>
                  </a:txBody>
                  <a:tcPr/>
                </a:tc>
              </a:tr>
            </a:tbl>
          </a:graphicData>
        </a:graphic>
      </p:graphicFrame>
      <p:graphicFrame>
        <p:nvGraphicFramePr>
          <p:cNvPr id="8" name="7 Tabla"/>
          <p:cNvGraphicFramePr>
            <a:graphicFrameLocks noGrp="1"/>
          </p:cNvGraphicFramePr>
          <p:nvPr/>
        </p:nvGraphicFramePr>
        <p:xfrm>
          <a:off x="0" y="2079370"/>
          <a:ext cx="9143999" cy="4521200"/>
        </p:xfrm>
        <a:graphic>
          <a:graphicData uri="http://schemas.openxmlformats.org/drawingml/2006/table">
            <a:tbl>
              <a:tblPr firstRow="1" bandRow="1">
                <a:tableStyleId>{9DCAF9ED-07DC-4A11-8D7F-57B35C25682E}</a:tableStyleId>
              </a:tblPr>
              <a:tblGrid>
                <a:gridCol w="7166918"/>
                <a:gridCol w="479733"/>
                <a:gridCol w="508808"/>
                <a:gridCol w="494270"/>
                <a:gridCol w="494270"/>
              </a:tblGrid>
              <a:tr h="370840">
                <a:tc>
                  <a:txBody>
                    <a:bodyPr/>
                    <a:lstStyle/>
                    <a:p>
                      <a:pPr algn="ctr"/>
                      <a:r>
                        <a:rPr lang="es-MX" dirty="0" smtClean="0"/>
                        <a:t>Situación</a:t>
                      </a:r>
                      <a:endParaRPr lang="es-MX" dirty="0"/>
                    </a:p>
                  </a:txBody>
                  <a:tcPr/>
                </a:tc>
                <a:tc>
                  <a:txBody>
                    <a:bodyPr/>
                    <a:lstStyle/>
                    <a:p>
                      <a:pPr algn="ctr"/>
                      <a:r>
                        <a:rPr lang="es-ES" dirty="0" smtClean="0"/>
                        <a:t>1</a:t>
                      </a:r>
                      <a:endParaRPr lang="es-MX" dirty="0"/>
                    </a:p>
                  </a:txBody>
                  <a:tcPr/>
                </a:tc>
                <a:tc>
                  <a:txBody>
                    <a:bodyPr/>
                    <a:lstStyle/>
                    <a:p>
                      <a:pPr algn="ctr"/>
                      <a:r>
                        <a:rPr lang="es-ES" dirty="0" smtClean="0"/>
                        <a:t>2</a:t>
                      </a:r>
                      <a:endParaRPr lang="es-MX" dirty="0"/>
                    </a:p>
                  </a:txBody>
                  <a:tcPr/>
                </a:tc>
                <a:tc>
                  <a:txBody>
                    <a:bodyPr/>
                    <a:lstStyle/>
                    <a:p>
                      <a:pPr algn="ctr"/>
                      <a:r>
                        <a:rPr lang="es-ES" dirty="0" smtClean="0"/>
                        <a:t>3</a:t>
                      </a:r>
                      <a:endParaRPr lang="es-MX" dirty="0"/>
                    </a:p>
                  </a:txBody>
                  <a:tcPr/>
                </a:tc>
                <a:tc>
                  <a:txBody>
                    <a:bodyPr/>
                    <a:lstStyle/>
                    <a:p>
                      <a:pPr algn="ctr"/>
                      <a:r>
                        <a:rPr lang="es-ES" dirty="0" smtClean="0"/>
                        <a:t>4</a:t>
                      </a:r>
                      <a:endParaRPr lang="es-MX" dirty="0"/>
                    </a:p>
                  </a:txBody>
                  <a:tcPr/>
                </a:tc>
              </a:tr>
              <a:tr h="370840">
                <a:tc>
                  <a:txBody>
                    <a:bodyPr/>
                    <a:lstStyle/>
                    <a:p>
                      <a:r>
                        <a:rPr lang="es-MX" sz="1400" dirty="0" smtClean="0"/>
                        <a:t>1. Puedo encontrar la manera de alcanzar mis metas, a pesar de los obstáculos y retos que se presenten</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r h="370840">
                <a:tc>
                  <a:txBody>
                    <a:bodyPr/>
                    <a:lstStyle/>
                    <a:p>
                      <a:r>
                        <a:rPr lang="es-MX" sz="1400" dirty="0" smtClean="0"/>
                        <a:t>2. Puedo resolver problemas difíciles si me esfuerzo lo suficiente</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r h="370840">
                <a:tc>
                  <a:txBody>
                    <a:bodyPr/>
                    <a:lstStyle/>
                    <a:p>
                      <a:r>
                        <a:rPr lang="es-MX" sz="1400" dirty="0" smtClean="0"/>
                        <a:t>3. Me es fácil persistir en lo que me he propuesto hasta llegar a alcanzar mis metas. </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0840">
                <a:tc>
                  <a:txBody>
                    <a:bodyPr/>
                    <a:lstStyle/>
                    <a:p>
                      <a:r>
                        <a:rPr lang="es-MX" sz="1400" dirty="0" smtClean="0"/>
                        <a:t>4. Tengo confianza en que podría manejar eficazmente acontecimientos inesperados. </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0840">
                <a:tc>
                  <a:txBody>
                    <a:bodyPr/>
                    <a:lstStyle/>
                    <a:p>
                      <a:r>
                        <a:rPr lang="es-MX" sz="1400" dirty="0" smtClean="0"/>
                        <a:t>5. Gracias a mis cualidades puedo superar situaciones imprevistas.</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0840">
                <a:tc>
                  <a:txBody>
                    <a:bodyPr/>
                    <a:lstStyle/>
                    <a:p>
                      <a:r>
                        <a:rPr lang="es-MX" sz="1400" dirty="0" smtClean="0"/>
                        <a:t>6.  Cuando me encuentro en dificultades puedo permanecer tranquilo (a) porque cuento con las habilidades necesarias para manejar situaciones difíciles.</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0840">
                <a:tc>
                  <a:txBody>
                    <a:bodyPr/>
                    <a:lstStyle/>
                    <a:p>
                      <a:r>
                        <a:rPr lang="es-MX" sz="1400" dirty="0" smtClean="0"/>
                        <a:t>7. Venga lo que venga, por lo general soy capaz de manejarlo. </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r h="370840">
                <a:tc>
                  <a:txBody>
                    <a:bodyPr/>
                    <a:lstStyle/>
                    <a:p>
                      <a:r>
                        <a:rPr lang="es-MX" sz="1400" dirty="0" smtClean="0"/>
                        <a:t>8. Puedo resolver la mayoría de los problemas si me esfuerzo lo necesario.</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r h="370840">
                <a:tc>
                  <a:txBody>
                    <a:bodyPr/>
                    <a:lstStyle/>
                    <a:p>
                      <a:r>
                        <a:rPr lang="es-MX" sz="1400" dirty="0" smtClean="0"/>
                        <a:t>9. Si me encuentro en una situación difícil, generalmente se me ocurre qué debo hacer.</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r h="370840">
                <a:tc>
                  <a:txBody>
                    <a:bodyPr/>
                    <a:lstStyle/>
                    <a:p>
                      <a:r>
                        <a:rPr lang="es-MX" sz="1400" dirty="0" smtClean="0"/>
                        <a:t>10. Al estar frente a un problema, generalmente se me ocurren varias alternativas de cómo resolverlo.</a:t>
                      </a:r>
                      <a:endParaRPr lang="es-MX" sz="1400" dirty="0">
                        <a:latin typeface="Arial" pitchFamily="34" charset="0"/>
                        <a:cs typeface="Arial" pitchFamily="34" charset="0"/>
                      </a:endParaRP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0082757"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7622392" cy="6617196"/>
          </a:xfrm>
          <a:prstGeom prst="rect">
            <a:avLst/>
          </a:prstGeom>
          <a:noFill/>
        </p:spPr>
        <p:txBody>
          <a:bodyPr wrap="square" rtlCol="0">
            <a:spAutoFit/>
          </a:bodyPr>
          <a:lstStyle/>
          <a:p>
            <a:r>
              <a:rPr lang="es-MX" sz="2000" dirty="0" smtClean="0">
                <a:solidFill>
                  <a:srgbClr val="9F1195"/>
                </a:solidFill>
              </a:rPr>
              <a:t>b. Suma los puntos de tus respuestas. Los de la primera columna valen uno y así sucesivamente hasta los de la última que valen 4. Si obtuviste entre 30 y 40 puntos, es posible que tengas un sentido de eficacia fortalecido para alcanzar tus metas, pero si te encuentras por debajo de dicho puntaje, analiza las situaciones que más se te complican, para tratar de mejorarlas cuando se presenten. </a:t>
            </a:r>
          </a:p>
          <a:p>
            <a:endParaRPr lang="es-MX" sz="2000" dirty="0" smtClean="0"/>
          </a:p>
          <a:p>
            <a:r>
              <a:rPr lang="es-MX" sz="2000" dirty="0" smtClean="0">
                <a:solidFill>
                  <a:schemeClr val="accent2">
                    <a:lumMod val="60000"/>
                    <a:lumOff val="40000"/>
                  </a:schemeClr>
                </a:solidFill>
              </a:rPr>
              <a:t>c. Revisa las respuestas en las que hayas asignado menor puntuación y analiza las razones por las que lo consideras de esa manera. </a:t>
            </a: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endParaRPr lang="es-ES" sz="2000" b="1" cap="small" dirty="0" smtClean="0">
              <a:solidFill>
                <a:srgbClr val="FF0000"/>
              </a:solidFill>
            </a:endParaRPr>
          </a:p>
          <a:p>
            <a:pPr marL="342900" indent="-342900"/>
            <a:endParaRPr lang="es-ES" sz="2800" b="1" dirty="0" smtClean="0">
              <a:latin typeface="Arial" pitchFamily="34" charset="0"/>
              <a:cs typeface="Arial" pitchFamily="34" charset="0"/>
            </a:endParaRPr>
          </a:p>
          <a:p>
            <a:pPr marL="342900" indent="-342900"/>
            <a:r>
              <a:rPr lang="es-MX" sz="1100" b="1" dirty="0" smtClean="0">
                <a:latin typeface="Arial" pitchFamily="34" charset="0"/>
                <a:cs typeface="Arial" pitchFamily="34" charset="0"/>
              </a:rPr>
              <a:t>Adaptado de: Escala de </a:t>
            </a:r>
            <a:r>
              <a:rPr lang="es-MX" sz="1100" b="1" dirty="0" err="1" smtClean="0">
                <a:latin typeface="Arial" pitchFamily="34" charset="0"/>
                <a:cs typeface="Arial" pitchFamily="34" charset="0"/>
              </a:rPr>
              <a:t>Autoeficacia</a:t>
            </a:r>
            <a:r>
              <a:rPr lang="es-MX" sz="1100" b="1" dirty="0" smtClean="0">
                <a:latin typeface="Arial" pitchFamily="34" charset="0"/>
                <a:cs typeface="Arial" pitchFamily="34" charset="0"/>
              </a:rPr>
              <a:t> General de </a:t>
            </a:r>
            <a:r>
              <a:rPr lang="es-MX" sz="1100" b="1" dirty="0" err="1" smtClean="0">
                <a:latin typeface="Arial" pitchFamily="34" charset="0"/>
                <a:cs typeface="Arial" pitchFamily="34" charset="0"/>
              </a:rPr>
              <a:t>Baessler</a:t>
            </a:r>
            <a:r>
              <a:rPr lang="es-MX" sz="1100" b="1" dirty="0" smtClean="0">
                <a:latin typeface="Arial" pitchFamily="34" charset="0"/>
                <a:cs typeface="Arial" pitchFamily="34" charset="0"/>
              </a:rPr>
              <a:t> y </a:t>
            </a:r>
            <a:r>
              <a:rPr lang="es-MX" sz="1100" b="1" dirty="0" err="1" smtClean="0">
                <a:latin typeface="Arial" pitchFamily="34" charset="0"/>
                <a:cs typeface="Arial" pitchFamily="34" charset="0"/>
              </a:rPr>
              <a:t>Schwarcer</a:t>
            </a:r>
            <a:r>
              <a:rPr lang="es-MX" sz="1100" b="1" dirty="0" smtClean="0">
                <a:latin typeface="Arial" pitchFamily="34" charset="0"/>
                <a:cs typeface="Arial" pitchFamily="34" charset="0"/>
              </a:rPr>
              <a:t>, </a:t>
            </a:r>
            <a:r>
              <a:rPr lang="es-MX" sz="1100" b="1" dirty="0" err="1" smtClean="0">
                <a:latin typeface="Arial" pitchFamily="34" charset="0"/>
                <a:cs typeface="Arial" pitchFamily="34" charset="0"/>
              </a:rPr>
              <a:t>citasa</a:t>
            </a:r>
            <a:r>
              <a:rPr lang="es-MX" sz="1100" b="1" dirty="0" smtClean="0">
                <a:latin typeface="Arial" pitchFamily="34" charset="0"/>
                <a:cs typeface="Arial" pitchFamily="34" charset="0"/>
              </a:rPr>
              <a:t> en Rojas, M. (2014) Nivel de auto eficacia de los empleados de la Confederación Deportiva Autónoma de Guatemala”. Tesis de grado. Guatemala: Universidad Rafael </a:t>
            </a:r>
            <a:r>
              <a:rPr lang="es-MX" sz="1100" b="1" dirty="0" err="1" smtClean="0">
                <a:latin typeface="Arial" pitchFamily="34" charset="0"/>
                <a:cs typeface="Arial" pitchFamily="34" charset="0"/>
              </a:rPr>
              <a:t>Landívar</a:t>
            </a:r>
            <a:endParaRPr lang="es-ES" sz="1100" b="1" cap="small" dirty="0" smtClean="0">
              <a:solidFill>
                <a:srgbClr val="FF0000"/>
              </a:solidFill>
              <a:latin typeface="Arial" pitchFamily="34" charset="0"/>
              <a:cs typeface="Arial" pitchFamily="34" charset="0"/>
            </a:endParaRPr>
          </a:p>
          <a:p>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7494728" cy="4893647"/>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Actividad 2</a:t>
            </a:r>
            <a:r>
              <a:rPr lang="es-MX" sz="2000" dirty="0" smtClean="0">
                <a:latin typeface="Arial Black" pitchFamily="34" charset="0"/>
              </a:rPr>
              <a:t>:  </a:t>
            </a:r>
            <a:r>
              <a:rPr lang="es-MX" sz="2000" dirty="0" smtClean="0">
                <a:solidFill>
                  <a:schemeClr val="accent2">
                    <a:lumMod val="60000"/>
                    <a:lumOff val="40000"/>
                  </a:schemeClr>
                </a:solidFill>
                <a:latin typeface="Arial Black" pitchFamily="34" charset="0"/>
              </a:rPr>
              <a:t>Diálogo entre pares sobre el sen</a:t>
            </a:r>
            <a:r>
              <a:rPr lang="es-MX" sz="2000" dirty="0" smtClean="0">
                <a:solidFill>
                  <a:srgbClr val="FFFF00"/>
                </a:solidFill>
                <a:latin typeface="Arial Black" pitchFamily="34" charset="0"/>
              </a:rPr>
              <a:t>tido</a:t>
            </a:r>
            <a:r>
              <a:rPr lang="es-MX" sz="2000" dirty="0" smtClean="0">
                <a:solidFill>
                  <a:schemeClr val="accent2">
                    <a:lumMod val="60000"/>
                    <a:lumOff val="40000"/>
                  </a:schemeClr>
                </a:solidFill>
                <a:latin typeface="Arial Black" pitchFamily="34" charset="0"/>
              </a:rPr>
              <a:t> de eficacia</a:t>
            </a:r>
          </a:p>
          <a:p>
            <a:endParaRPr lang="es-ES" sz="2000" dirty="0" smtClean="0">
              <a:latin typeface="Arial Black" pitchFamily="34" charset="0"/>
            </a:endParaRPr>
          </a:p>
          <a:p>
            <a:pPr>
              <a:buFont typeface="Arial" pitchFamily="34" charset="0"/>
              <a:buChar char="•"/>
            </a:pPr>
            <a:r>
              <a:rPr lang="es-MX" sz="2000" dirty="0" smtClean="0"/>
              <a:t>Organice a los estudiantes en parejas y vigile que compartan sus puntuaciones de forma respetuosa y tolerante. </a:t>
            </a:r>
          </a:p>
          <a:p>
            <a:r>
              <a:rPr lang="es-MX" sz="2000" dirty="0" smtClean="0"/>
              <a:t>• Ponga atención ante cualquier situación que pudiera alterar el estado emocional de los estudiantes. Verifique que escriban sus respuestas en el cuaderno.</a:t>
            </a:r>
          </a:p>
          <a:p>
            <a:endParaRPr lang="es-MX" sz="2000" dirty="0" smtClean="0"/>
          </a:p>
          <a:p>
            <a:endParaRPr lang="es-MX" sz="2000" dirty="0" smtClean="0">
              <a:latin typeface="Arial Black" pitchFamily="34" charset="0"/>
            </a:endParaRPr>
          </a:p>
          <a:p>
            <a:pPr marL="342900" indent="-342900">
              <a:buAutoNum type="alphaLcPeriod"/>
            </a:pPr>
            <a:r>
              <a:rPr lang="es-MX" b="1" dirty="0" smtClean="0">
                <a:solidFill>
                  <a:srgbClr val="A81096"/>
                </a:solidFill>
                <a:latin typeface="Arial" pitchFamily="34" charset="0"/>
                <a:cs typeface="Arial" pitchFamily="34" charset="0"/>
              </a:rPr>
              <a:t>Reúnete en pareja y comparen los resultados de sus test.</a:t>
            </a:r>
          </a:p>
          <a:p>
            <a:pPr marL="342900" indent="-342900">
              <a:buAutoNum type="alphaLcPeriod"/>
            </a:pPr>
            <a:endParaRPr lang="es-MX" b="1" dirty="0" smtClean="0">
              <a:solidFill>
                <a:srgbClr val="A81096"/>
              </a:solidFill>
              <a:latin typeface="Arial" pitchFamily="34" charset="0"/>
              <a:cs typeface="Arial" pitchFamily="34" charset="0"/>
            </a:endParaRPr>
          </a:p>
          <a:p>
            <a:pPr marL="342900" indent="-342900">
              <a:buAutoNum type="alphaLcPeriod"/>
            </a:pPr>
            <a:r>
              <a:rPr lang="es-MX" b="1" dirty="0" smtClean="0">
                <a:solidFill>
                  <a:srgbClr val="A81096"/>
                </a:solidFill>
                <a:latin typeface="Arial" pitchFamily="34" charset="0"/>
                <a:cs typeface="Arial" pitchFamily="34" charset="0"/>
              </a:rPr>
              <a:t>Dialoguen y realicen recomendaciones entre ustedes para fortalecer su sentido de eficacia. </a:t>
            </a:r>
          </a:p>
          <a:p>
            <a:endParaRPr lang="es-ES" sz="2000" dirty="0" smtClean="0"/>
          </a:p>
          <a:p>
            <a:endParaRPr lang="es-MX" sz="2000" b="1" cap="small" dirty="0">
              <a:solidFill>
                <a:srgbClr val="FF0000"/>
              </a:solidFill>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9" y="273697"/>
            <a:ext cx="7227442" cy="2369880"/>
          </a:xfrm>
          <a:prstGeom prst="rect">
            <a:avLst/>
          </a:prstGeom>
          <a:noFill/>
        </p:spPr>
        <p:txBody>
          <a:bodyPr wrap="square" rtlCol="0">
            <a:spAutoFit/>
          </a:bodyPr>
          <a:lstStyle/>
          <a:p>
            <a:r>
              <a:rPr lang="es-MX" sz="2800" b="1" cap="small" dirty="0" smtClean="0">
                <a:solidFill>
                  <a:srgbClr val="A81096"/>
                </a:solidFill>
                <a:latin typeface="Arial Black" pitchFamily="34" charset="0"/>
              </a:rPr>
              <a:t>REAFIRMO Y ORDENO</a:t>
            </a:r>
          </a:p>
          <a:p>
            <a:endParaRPr lang="es-ES" sz="2000" b="1" cap="small" dirty="0" smtClean="0">
              <a:solidFill>
                <a:srgbClr val="FF0000"/>
              </a:solidFill>
            </a:endParaRPr>
          </a:p>
          <a:p>
            <a:pPr algn="just"/>
            <a:r>
              <a:rPr lang="es-MX" sz="2000" dirty="0" smtClean="0"/>
              <a:t>El sentido de eficacia implica aumentar el nivel de certeza que tienes para lograr tus metas y aspiraciones. Por tal motivo, realiza actividades individuales y en equipo relacionadas con el arte, la cultura, la ciencia y el deporte que sean de tu interés, y que te impliquen poner a prueba tu sentido de eficacia.</a:t>
            </a:r>
            <a:endParaRPr lang="es-ES" sz="2000" b="1" cap="small" dirty="0" smtClean="0">
              <a:solidFill>
                <a:srgbClr val="FF0000"/>
              </a:solidFill>
            </a:endParaRPr>
          </a:p>
        </p:txBody>
      </p:sp>
    </p:spTree>
    <p:extLst>
      <p:ext uri="{BB962C8B-B14F-4D97-AF65-F5344CB8AC3E}">
        <p14:creationId xmlns="" xmlns:p14="http://schemas.microsoft.com/office/powerpoint/2010/main"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A81096"/>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A81096"/>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4744134"/>
          </a:xfrm>
          <a:prstGeom prst="rect">
            <a:avLst/>
          </a:prstGeom>
        </p:spPr>
        <p:txBody>
          <a:bodyPr vert="horz" wrap="square" lIns="0" tIns="62753" rIns="0" bIns="0" rtlCol="0">
            <a:spAutoFit/>
          </a:bodyPr>
          <a:lstStyle/>
          <a:p>
            <a:pPr marR="5080" algn="just">
              <a:spcBef>
                <a:spcPts val="100"/>
              </a:spcBef>
            </a:pPr>
            <a:r>
              <a:rPr lang="es-MX" sz="2800" dirty="0" smtClean="0"/>
              <a:t>Coloquen banderines en la escuela con frases referentes al sentido de eficacia, con la finalidad de transmitir que todos podemos lograr lo que nos proponemos.</a:t>
            </a:r>
            <a:endParaRPr lang="es-MX" sz="2400" dirty="0" smtClean="0"/>
          </a:p>
          <a:p>
            <a:pPr marR="5080">
              <a:spcBef>
                <a:spcPts val="100"/>
              </a:spcBef>
            </a:pPr>
            <a:endParaRPr lang="es-MX" sz="2400" dirty="0" smtClean="0"/>
          </a:p>
          <a:p>
            <a:pPr marR="5080">
              <a:spcBef>
                <a:spcPts val="100"/>
              </a:spcBef>
            </a:pPr>
            <a:endParaRPr lang="es-ES" sz="2400" dirty="0" smtClean="0"/>
          </a:p>
          <a:p>
            <a:pPr marR="5080">
              <a:spcBef>
                <a:spcPts val="100"/>
              </a:spcBef>
            </a:pPr>
            <a:endParaRPr lang="es-ES" sz="2400" dirty="0" smtClean="0"/>
          </a:p>
          <a:p>
            <a:pPr marR="5080">
              <a:spcBef>
                <a:spcPts val="100"/>
              </a:spcBef>
            </a:pPr>
            <a:endParaRPr lang="es-MX" sz="2400" dirty="0" smtClean="0"/>
          </a:p>
          <a:p>
            <a:pPr marR="5080">
              <a:spcBef>
                <a:spcPts val="100"/>
              </a:spcBef>
            </a:pPr>
            <a:r>
              <a:rPr lang="es-MX" sz="2400" dirty="0" smtClean="0"/>
              <a:t>Te recomendamos ver la película Mente Indomable (</a:t>
            </a:r>
            <a:r>
              <a:rPr lang="es-MX" sz="2400" dirty="0" err="1" smtClean="0"/>
              <a:t>Gus</a:t>
            </a:r>
            <a:r>
              <a:rPr lang="es-MX" sz="2400" dirty="0" smtClean="0"/>
              <a:t> Van </a:t>
            </a:r>
            <a:r>
              <a:rPr lang="es-MX" sz="2400" dirty="0" err="1" smtClean="0"/>
              <a:t>Sant</a:t>
            </a:r>
            <a:r>
              <a:rPr lang="es-MX" sz="2400" dirty="0" smtClean="0"/>
              <a:t>, 1997) en la que se cuenta la historia de </a:t>
            </a:r>
            <a:r>
              <a:rPr lang="es-MX" sz="2400" dirty="0" err="1" smtClean="0"/>
              <a:t>Will</a:t>
            </a:r>
            <a:r>
              <a:rPr lang="es-MX" sz="2400" dirty="0" smtClean="0"/>
              <a:t>, un joven brillante que no confiaba en sí mismo y consideraba que no podía lograr grandes cosas, hasta que una situación y un buen terapeuta, Sean </a:t>
            </a:r>
            <a:r>
              <a:rPr lang="es-MX" sz="2400" dirty="0" err="1" smtClean="0"/>
              <a:t>Maguire</a:t>
            </a:r>
            <a:r>
              <a:rPr lang="es-MX" sz="2400" dirty="0" smtClean="0"/>
              <a:t>, lo acompaña hasta desplegar esta seguridad.</a:t>
            </a:r>
            <a:endParaRPr lang="en-US" sz="2400" b="1" i="1"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685793" y="2511188"/>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A81096"/>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A81096"/>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65183"/>
            <a:ext cx="7634514"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48294"/>
          <a:ext cx="9144000" cy="5921209"/>
        </p:xfrm>
        <a:graphic>
          <a:graphicData uri="http://schemas.openxmlformats.org/drawingml/2006/table">
            <a:tbl>
              <a:tblPr firstRow="1" bandRow="1">
                <a:tableStyleId>{5DA37D80-6434-44D0-A028-1B22A696006F}</a:tableStyleId>
              </a:tblPr>
              <a:tblGrid>
                <a:gridCol w="3429000"/>
                <a:gridCol w="1524000"/>
                <a:gridCol w="1219200"/>
                <a:gridCol w="838200"/>
                <a:gridCol w="914400"/>
                <a:gridCol w="1219200"/>
              </a:tblGrid>
              <a:tr h="550848">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sz="1600" dirty="0" smtClean="0"/>
                        <a:t>Al menos un 50% de los estudiantes reconocieron la importancia del desarrollo del sentido de eficacia para lograr metas.</a:t>
                      </a:r>
                      <a:endParaRPr lang="es-MX" sz="1600"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34944">
                <a:tc>
                  <a:txBody>
                    <a:bodyPr/>
                    <a:lstStyle/>
                    <a:p>
                      <a:r>
                        <a:rPr lang="es-MX" sz="1600" dirty="0" smtClean="0"/>
                        <a:t>Los estudiantes mostraron interés y se involucraron en la actividad.</a:t>
                      </a:r>
                      <a:endParaRPr lang="es-MX" sz="1600"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22825">
                <a:tc>
                  <a:txBody>
                    <a:bodyPr/>
                    <a:lstStyle/>
                    <a:p>
                      <a:r>
                        <a:rPr lang="es-MX" sz="1600" dirty="0" smtClean="0"/>
                        <a:t>Se logró un clima de confianza en el grupo.</a:t>
                      </a:r>
                      <a:endParaRPr lang="es-MX" sz="1600" dirty="0"/>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r>
              <a:tr h="577656">
                <a:tc gridSpan="6">
                  <a:txBody>
                    <a:bodyPr/>
                    <a:lstStyle/>
                    <a:p>
                      <a:r>
                        <a:rPr lang="es-MX" dirty="0" smtClean="0"/>
                        <a:t>¿Qué funcionó bien y qué efectos positivos se observaron al realizar la actividad</a:t>
                      </a:r>
                      <a:r>
                        <a:rPr lang="es-MX" dirty="0" smtClean="0"/>
                        <a:t>?</a:t>
                      </a:r>
                    </a:p>
                    <a:p>
                      <a:endParaRPr lang="es-ES" dirty="0" smtClean="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0843">
                <a:tc gridSpan="6">
                  <a:txBody>
                    <a:bodyPr/>
                    <a:lstStyle/>
                    <a:p>
                      <a:r>
                        <a:rPr lang="es-MX" dirty="0" smtClean="0"/>
                        <a:t>Descripción de dificultades y áreas de </a:t>
                      </a:r>
                      <a:r>
                        <a:rPr lang="es-MX" dirty="0" smtClean="0"/>
                        <a:t>oportunidad</a:t>
                      </a:r>
                    </a:p>
                    <a:p>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712</TotalTime>
  <Words>1044</Words>
  <Application>Microsoft Office PowerPoint</Application>
  <PresentationFormat>Presentación en pantalla (4:3)</PresentationFormat>
  <Paragraphs>128</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41</cp:revision>
  <dcterms:created xsi:type="dcterms:W3CDTF">2018-01-29T17:15:52Z</dcterms:created>
  <dcterms:modified xsi:type="dcterms:W3CDTF">2019-12-03T20:28:59Z</dcterms:modified>
</cp:coreProperties>
</file>