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67" r:id="rId4"/>
    <p:sldId id="272" r:id="rId5"/>
    <p:sldId id="273" r:id="rId6"/>
    <p:sldId id="276" r:id="rId7"/>
    <p:sldId id="278" r:id="rId8"/>
    <p:sldId id="279" r:id="rId9"/>
    <p:sldId id="280" r:id="rId10"/>
    <p:sldId id="263" r:id="rId1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 xmlns:p14="http://schemas.microsoft.com/office/powerpoint/2010/main"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a:p>
        </p:txBody>
      </p:sp>
    </p:spTree>
    <p:extLst>
      <p:ext uri="{BB962C8B-B14F-4D97-AF65-F5344CB8AC3E}">
        <p14:creationId xmlns="" xmlns:p14="http://schemas.microsoft.com/office/powerpoint/2010/main" val="4834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 xmlns:p14="http://schemas.microsoft.com/office/powerpoint/2010/main"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3063" y="-14058"/>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sp>
        <p:nvSpPr>
          <p:cNvPr id="40" name="Triángulo isósceles 39"/>
          <p:cNvSpPr/>
          <p:nvPr/>
        </p:nvSpPr>
        <p:spPr>
          <a:xfrm rot="9802839">
            <a:off x="6247153" y="5979337"/>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3" name="Imagen 42"/>
          <p:cNvPicPr>
            <a:picLocks noChangeAspect="1"/>
          </p:cNvPicPr>
          <p:nvPr/>
        </p:nvPicPr>
        <p:blipFill>
          <a:blip r:embed="rId4"/>
          <a:stretch>
            <a:fillRect/>
          </a:stretch>
        </p:blipFill>
        <p:spPr>
          <a:xfrm>
            <a:off x="2222695" y="5201026"/>
            <a:ext cx="2477892" cy="1408570"/>
          </a:xfrm>
          <a:prstGeom prst="rect">
            <a:avLst/>
          </a:prstGeom>
        </p:spPr>
      </p:pic>
      <p:sp>
        <p:nvSpPr>
          <p:cNvPr id="29" name="28 Rectángulo"/>
          <p:cNvSpPr/>
          <p:nvPr/>
        </p:nvSpPr>
        <p:spPr>
          <a:xfrm>
            <a:off x="153980" y="956434"/>
            <a:ext cx="7991213" cy="2308324"/>
          </a:xfrm>
          <a:prstGeom prst="rect">
            <a:avLst/>
          </a:prstGeom>
        </p:spPr>
        <p:txBody>
          <a:bodyPr wrap="square">
            <a:spAutoFit/>
          </a:bodyPr>
          <a:lstStyle/>
          <a:p>
            <a:r>
              <a:rPr lang="es-MX" sz="4800" dirty="0" smtClean="0">
                <a:solidFill>
                  <a:srgbClr val="C00000"/>
                </a:solidFill>
                <a:latin typeface="Arial Black" pitchFamily="34" charset="0"/>
              </a:rPr>
              <a:t>Mas vale paso que dure y no trote que canse</a:t>
            </a:r>
            <a:endParaRPr lang="es-MX" sz="4800" dirty="0">
              <a:solidFill>
                <a:srgbClr val="C00000"/>
              </a:solidFill>
              <a:latin typeface="Arial Black" pitchFamily="34" charset="0"/>
            </a:endParaRPr>
          </a:p>
        </p:txBody>
      </p:sp>
      <p:sp>
        <p:nvSpPr>
          <p:cNvPr id="8" name="Oval 8">
            <a:extLst>
              <a:ext uri="{FF2B5EF4-FFF2-40B4-BE49-F238E27FC236}">
                <a16:creationId xmlns:a16="http://schemas.microsoft.com/office/drawing/2014/main" xmlns="" id="{A542659A-4FA0-6F4D-B73D-B428747300F6}"/>
              </a:ext>
            </a:extLst>
          </p:cNvPr>
          <p:cNvSpPr/>
          <p:nvPr/>
        </p:nvSpPr>
        <p:spPr>
          <a:xfrm>
            <a:off x="2037144" y="2558005"/>
            <a:ext cx="2812647" cy="250759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err="1" smtClean="0"/>
              <a:t>Perseverancia</a:t>
            </a:r>
            <a:endParaRPr lang="en-US" dirty="0"/>
          </a:p>
        </p:txBody>
      </p:sp>
      <p:pic>
        <p:nvPicPr>
          <p:cNvPr id="10" name="9 Imagen" descr="C:\Users\BECAS 3\AppData\Local\Microsoft\Windows\Temporary Internet Files\Content.IE5\UDP1W49J\1591799_stress_thumb_big[1].jpg"/>
          <p:cNvPicPr/>
          <p:nvPr/>
        </p:nvPicPr>
        <p:blipFill>
          <a:blip r:embed="rId5" cstate="print"/>
          <a:srcRect/>
          <a:stretch>
            <a:fillRect/>
          </a:stretch>
        </p:blipFill>
        <p:spPr bwMode="auto">
          <a:xfrm>
            <a:off x="2559862" y="2867621"/>
            <a:ext cx="1783538" cy="1446761"/>
          </a:xfrm>
          <a:prstGeom prst="rect">
            <a:avLst/>
          </a:prstGeom>
          <a:noFill/>
          <a:ln w="9525">
            <a:noFill/>
            <a:miter lim="800000"/>
            <a:headEnd/>
            <a:tailEnd/>
          </a:ln>
        </p:spPr>
      </p:pic>
    </p:spTree>
    <p:extLst>
      <p:ext uri="{BB962C8B-B14F-4D97-AF65-F5344CB8AC3E}">
        <p14:creationId xmlns="" xmlns:p14="http://schemas.microsoft.com/office/powerpoint/2010/main"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 xmlns:p14="http://schemas.microsoft.com/office/powerpoint/2010/main"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0" y="112535"/>
            <a:ext cx="8496885" cy="4585871"/>
          </a:xfrm>
          <a:prstGeom prst="rect">
            <a:avLst/>
          </a:prstGeom>
        </p:spPr>
        <p:txBody>
          <a:bodyPr wrap="square">
            <a:spAutoFit/>
          </a:bodyPr>
          <a:lstStyle/>
          <a:p>
            <a:pPr algn="just"/>
            <a:endParaRPr lang="es-MX" sz="2400" dirty="0" smtClean="0">
              <a:latin typeface="Arial Black" pitchFamily="34" charset="0"/>
            </a:endParaRPr>
          </a:p>
          <a:p>
            <a:pPr algn="just"/>
            <a:r>
              <a:rPr lang="es-MX" sz="2800" dirty="0" smtClean="0">
                <a:solidFill>
                  <a:srgbClr val="C00000"/>
                </a:solidFill>
                <a:latin typeface="Arial Black" pitchFamily="34" charset="0"/>
              </a:rPr>
              <a:t>CONTEXTO</a:t>
            </a:r>
          </a:p>
          <a:p>
            <a:pPr algn="just">
              <a:lnSpc>
                <a:spcPct val="150000"/>
              </a:lnSpc>
            </a:pPr>
            <a:endParaRPr lang="es-MX" sz="2000" dirty="0" smtClean="0">
              <a:latin typeface="Arial" pitchFamily="34" charset="0"/>
              <a:cs typeface="Arial" pitchFamily="34" charset="0"/>
            </a:endParaRPr>
          </a:p>
          <a:p>
            <a:pPr algn="just">
              <a:lnSpc>
                <a:spcPct val="150000"/>
              </a:lnSpc>
            </a:pPr>
            <a:r>
              <a:rPr lang="es-ES" sz="2000" dirty="0" smtClean="0"/>
              <a:t>Una de las dificultades que los estudiantes pueden experimentar en la consecución de sus metas, es en</a:t>
            </a:r>
            <a:r>
              <a:rPr lang="es-MX" sz="2000" dirty="0" err="1" smtClean="0"/>
              <a:t>frentarse</a:t>
            </a:r>
            <a:r>
              <a:rPr lang="es-MX" sz="2000" dirty="0" smtClean="0"/>
              <a:t> a sostener el esfuerzo a través del tiempo. La forma en que se conciban a sí mismos es un factor fundamental para sentirse o no capaces de lograrlo. En ese sentido, es importante, además de que las metas sean realmente significativas para ellos, retroalimentarlos </a:t>
            </a:r>
            <a:r>
              <a:rPr lang="es-MX" sz="2000" dirty="0" err="1" smtClean="0"/>
              <a:t>haciendoles</a:t>
            </a:r>
            <a:r>
              <a:rPr lang="es-MX" sz="2000" dirty="0" smtClean="0"/>
              <a:t> saber que usted, como docente considera que son capaces de alcanzar sus objetivos, y qué esfuerzos deberán realizar en adelante. </a:t>
            </a:r>
            <a:endParaRPr lang="es-MX" sz="2000" dirty="0">
              <a:latin typeface="Arial" pitchFamily="34" charset="0"/>
              <a:cs typeface="Arial" pitchFamily="34" charset="0"/>
            </a:endParaRPr>
          </a:p>
        </p:txBody>
      </p:sp>
    </p:spTree>
    <p:extLst>
      <p:ext uri="{BB962C8B-B14F-4D97-AF65-F5344CB8AC3E}">
        <p14:creationId xmlns="" xmlns:p14="http://schemas.microsoft.com/office/powerpoint/2010/main"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12889"/>
            <a:ext cx="7047914" cy="1631216"/>
          </a:xfrm>
          <a:prstGeom prst="rect">
            <a:avLst/>
          </a:prstGeom>
          <a:noFill/>
        </p:spPr>
        <p:txBody>
          <a:bodyPr wrap="square" rtlCol="0">
            <a:spAutoFit/>
          </a:bodyPr>
          <a:lstStyle/>
          <a:p>
            <a:r>
              <a:rPr lang="es-MX" sz="2000" dirty="0" smtClean="0">
                <a:solidFill>
                  <a:srgbClr val="C00000"/>
                </a:solidFill>
                <a:latin typeface="Arial Black" pitchFamily="34" charset="0"/>
              </a:rPr>
              <a:t>¿Cuál es el objetivo de la lección?</a:t>
            </a:r>
          </a:p>
          <a:p>
            <a:r>
              <a:rPr lang="es-MX" sz="2000" dirty="0" smtClean="0">
                <a:latin typeface="Arial Black" pitchFamily="34" charset="0"/>
              </a:rPr>
              <a:t> </a:t>
            </a:r>
            <a:r>
              <a:rPr lang="es-MX" sz="2000" dirty="0" smtClean="0"/>
              <a:t>Que los estudiantes identifiquen los elementos del curso que les ayudarán a mantener la motivación, el interés y el esfuerzo a lo largo del tiempo para alcanzar metas de largo plazo, a pesar de la adversidad y los retos que se puedan presentar.</a:t>
            </a:r>
            <a:endParaRPr lang="es-MX" sz="20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1497683"/>
            <a:ext cx="9015413" cy="984885"/>
          </a:xfrm>
          <a:prstGeom prst="rect">
            <a:avLst/>
          </a:prstGeom>
        </p:spPr>
        <p:txBody>
          <a:bodyPr wrap="square">
            <a:spAutoFit/>
          </a:bodyPr>
          <a:lstStyle/>
          <a:p>
            <a:pPr algn="r"/>
            <a:r>
              <a:rPr lang="es-MX" dirty="0" smtClean="0">
                <a:solidFill>
                  <a:srgbClr val="C00000"/>
                </a:solidFill>
                <a:latin typeface="Arial Black" pitchFamily="34" charset="0"/>
              </a:rPr>
              <a:t>¿Por qué es importante? </a:t>
            </a:r>
          </a:p>
          <a:p>
            <a:pPr algn="r"/>
            <a:r>
              <a:rPr lang="es-MX" sz="2000" dirty="0" smtClean="0"/>
              <a:t>Porque reconocerán las implicaciones de sostener el esfuerzo para alcanzar metas a largo plazo.</a:t>
            </a:r>
            <a:r>
              <a:rPr lang="es-MX" sz="2000" dirty="0" smtClean="0">
                <a:latin typeface="Arial" pitchFamily="34" charset="0"/>
                <a:cs typeface="Arial" pitchFamily="34" charset="0"/>
              </a:rPr>
              <a:t>.</a:t>
            </a:r>
            <a:r>
              <a:rPr lang="es-MX" dirty="0" smtClean="0">
                <a:latin typeface="Arial" pitchFamily="34" charset="0"/>
                <a:cs typeface="Arial" pitchFamily="34" charset="0"/>
              </a:rPr>
              <a:t> </a:t>
            </a:r>
            <a:endParaRPr lang="es-MX" dirty="0">
              <a:latin typeface="Arial" pitchFamily="34" charset="0"/>
              <a:cs typeface="Arial" pitchFamily="34" charset="0"/>
            </a:endParaRPr>
          </a:p>
        </p:txBody>
      </p:sp>
      <p:sp>
        <p:nvSpPr>
          <p:cNvPr id="18" name="17 CuadroTexto"/>
          <p:cNvSpPr txBox="1"/>
          <p:nvPr/>
        </p:nvSpPr>
        <p:spPr>
          <a:xfrm>
            <a:off x="0" y="2517496"/>
            <a:ext cx="9015412" cy="4247317"/>
          </a:xfrm>
          <a:prstGeom prst="rect">
            <a:avLst/>
          </a:prstGeom>
          <a:noFill/>
        </p:spPr>
        <p:txBody>
          <a:bodyPr wrap="square" rtlCol="0">
            <a:spAutoFit/>
          </a:bodyPr>
          <a:lstStyle/>
          <a:p>
            <a:r>
              <a:rPr lang="es-MX" dirty="0" smtClean="0">
                <a:solidFill>
                  <a:srgbClr val="C00000"/>
                </a:solidFill>
                <a:latin typeface="Arial Black" pitchFamily="34" charset="0"/>
              </a:rPr>
              <a:t>Estructura de la sesión y recomendaciones específicas</a:t>
            </a:r>
          </a:p>
          <a:p>
            <a:endParaRPr lang="es-MX" dirty="0" smtClean="0">
              <a:latin typeface="Arial Black" pitchFamily="34" charset="0"/>
            </a:endParaRPr>
          </a:p>
          <a:p>
            <a:r>
              <a:rPr lang="es-MX" dirty="0" smtClean="0">
                <a:solidFill>
                  <a:srgbClr val="C00000"/>
                </a:solidFill>
                <a:latin typeface="Arial Black" pitchFamily="34" charset="0"/>
              </a:rPr>
              <a:t>Presentación</a:t>
            </a:r>
          </a:p>
          <a:p>
            <a:r>
              <a:rPr lang="es-MX" dirty="0" smtClean="0">
                <a:latin typeface="Arial" pitchFamily="34" charset="0"/>
                <a:cs typeface="Arial" pitchFamily="34" charset="0"/>
              </a:rPr>
              <a:t> Invita a los estudiantes a leer la introducción de la actividad y el Reto es.</a:t>
            </a:r>
          </a:p>
          <a:p>
            <a:endParaRPr lang="es-ES" dirty="0" smtClean="0">
              <a:latin typeface="Arial Black" pitchFamily="34" charset="0"/>
            </a:endParaRPr>
          </a:p>
          <a:p>
            <a:pPr algn="just"/>
            <a:r>
              <a:rPr lang="es-MX" sz="2000" b="1" dirty="0" smtClean="0">
                <a:solidFill>
                  <a:srgbClr val="C00000"/>
                </a:solidFill>
                <a:latin typeface="Arial Black" pitchFamily="34" charset="0"/>
                <a:cs typeface="Arial" pitchFamily="34" charset="0"/>
              </a:rPr>
              <a:t>Introducción</a:t>
            </a:r>
          </a:p>
          <a:p>
            <a:pPr algn="just"/>
            <a:r>
              <a:rPr lang="es-MX" sz="2000" dirty="0" smtClean="0"/>
              <a:t>Para alcanzar tus metas a largo plazo, requerirás de un esfuerzo sostenido. En ocasiones puedes sentirte desmotivado o cansado, y necesites hacer una pausa y hacer ajustes o replantear tus metas. Incluso puedes descansar o reconsiderar lo que has hecho hasta el momento. Es importante que los pasos que sigas hacia tu meta sean claros y específicos, así como evaluar tus avances para orientarte en el camino. El reto es identificar los elementos de la actividad que te ayudarán a mantener la motivación, el interés y el esfuerzo a lo largo del tiempo para alcanzar metas de largo plazo, a pesar de la adversidad y los retos que se puedan presentar.</a:t>
            </a:r>
            <a:endParaRPr lang="es-MX" sz="2000" b="1" dirty="0">
              <a:latin typeface="Arial" pitchFamily="34" charset="0"/>
              <a:cs typeface="Arial" pitchFamily="34" charset="0"/>
            </a:endParaRPr>
          </a:p>
        </p:txBody>
      </p:sp>
    </p:spTree>
    <p:extLst>
      <p:ext uri="{BB962C8B-B14F-4D97-AF65-F5344CB8AC3E}">
        <p14:creationId xmlns="" xmlns:p14="http://schemas.microsoft.com/office/powerpoint/2010/main" val="3568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42 Llamada rectangular redondeada"/>
          <p:cNvSpPr/>
          <p:nvPr/>
        </p:nvSpPr>
        <p:spPr>
          <a:xfrm>
            <a:off x="253214" y="3727938"/>
            <a:ext cx="2433710" cy="11535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8813" y="-21336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272982" y="145583"/>
            <a:ext cx="8702205" cy="1200329"/>
          </a:xfrm>
          <a:prstGeom prst="rect">
            <a:avLst/>
          </a:prstGeom>
          <a:noFill/>
        </p:spPr>
        <p:txBody>
          <a:bodyPr wrap="square" rtlCol="0">
            <a:spAutoFit/>
          </a:bodyPr>
          <a:lstStyle/>
          <a:p>
            <a:r>
              <a:rPr lang="es-MX" sz="2000" dirty="0" smtClean="0">
                <a:solidFill>
                  <a:srgbClr val="C00000"/>
                </a:solidFill>
                <a:latin typeface="Arial Black" pitchFamily="34" charset="0"/>
              </a:rPr>
              <a:t>Actividad 1: Formen equipos de 4-5 personas. </a:t>
            </a:r>
          </a:p>
          <a:p>
            <a:pPr>
              <a:buFontTx/>
              <a:buChar char="-"/>
            </a:pPr>
            <a:endParaRPr lang="es-ES" sz="1200" i="1" dirty="0" smtClean="0">
              <a:cs typeface="Arial" pitchFamily="34" charset="0"/>
            </a:endParaRP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 </a:t>
            </a:r>
            <a:endParaRPr lang="es-MX" sz="2000" b="1" cap="small" dirty="0">
              <a:solidFill>
                <a:srgbClr val="FF0000"/>
              </a:solidFill>
              <a:latin typeface="Arial" pitchFamily="34" charset="0"/>
              <a:cs typeface="Arial" pitchFamily="34" charset="0"/>
            </a:endParaRPr>
          </a:p>
        </p:txBody>
      </p:sp>
      <p:pic>
        <p:nvPicPr>
          <p:cNvPr id="1065" name="Picture 41" descr="C:\Users\BECAS 3\AppData\Local\Microsoft\Windows\Temporary Internet Files\Content.IE5\XQVOUYMH\diverse-group-of-students-working-on-project-vector-clipart[1].png"/>
          <p:cNvPicPr>
            <a:picLocks noChangeAspect="1" noChangeArrowheads="1"/>
          </p:cNvPicPr>
          <p:nvPr/>
        </p:nvPicPr>
        <p:blipFill>
          <a:blip r:embed="rId4"/>
          <a:srcRect/>
          <a:stretch>
            <a:fillRect/>
          </a:stretch>
        </p:blipFill>
        <p:spPr bwMode="auto">
          <a:xfrm>
            <a:off x="6701276" y="4685714"/>
            <a:ext cx="2273911" cy="1709223"/>
          </a:xfrm>
          <a:prstGeom prst="rect">
            <a:avLst/>
          </a:prstGeom>
          <a:noFill/>
        </p:spPr>
      </p:pic>
      <p:sp>
        <p:nvSpPr>
          <p:cNvPr id="12" name="11 Rectángulo"/>
          <p:cNvSpPr/>
          <p:nvPr/>
        </p:nvSpPr>
        <p:spPr>
          <a:xfrm>
            <a:off x="272982" y="1143566"/>
            <a:ext cx="8702205" cy="4093428"/>
          </a:xfrm>
          <a:prstGeom prst="rect">
            <a:avLst/>
          </a:prstGeom>
        </p:spPr>
        <p:txBody>
          <a:bodyPr wrap="square">
            <a:spAutoFit/>
          </a:bodyPr>
          <a:lstStyle/>
          <a:p>
            <a:pPr marL="457200" indent="-457200">
              <a:buAutoNum type="alphaLcPeriod"/>
            </a:pPr>
            <a:r>
              <a:rPr lang="es-MX" sz="2000" dirty="0" smtClean="0">
                <a:latin typeface="Arial" pitchFamily="34" charset="0"/>
                <a:cs typeface="Arial" pitchFamily="34" charset="0"/>
              </a:rPr>
              <a:t>Entre todos, compartan una meta a largo plazo y hablen de los esfuerzos que implican para ustedes a nivel emocional, social y físico. Escríbanlo aquí o en su cuaderno. </a:t>
            </a:r>
          </a:p>
          <a:p>
            <a:pPr marL="457200" indent="-457200"/>
            <a:r>
              <a:rPr lang="es-ES" sz="2000" dirty="0" smtClean="0">
                <a:latin typeface="Arial" pitchFamily="34" charset="0"/>
                <a:cs typeface="Arial" pitchFamily="34" charset="0"/>
              </a:rPr>
              <a:t>_____________________________________________________________________________________________________________________</a:t>
            </a:r>
          </a:p>
          <a:p>
            <a:pPr marL="457200" indent="-457200">
              <a:buAutoNum type="alphaLcPeriod"/>
            </a:pPr>
            <a:endParaRPr lang="es-MX" sz="2000" dirty="0" smtClean="0">
              <a:latin typeface="Arial" pitchFamily="34" charset="0"/>
              <a:cs typeface="Arial" pitchFamily="34" charset="0"/>
            </a:endParaRPr>
          </a:p>
          <a:p>
            <a:pPr marL="457200" indent="-457200"/>
            <a:r>
              <a:rPr lang="es-MX" sz="2000" dirty="0" smtClean="0">
                <a:latin typeface="Arial" pitchFamily="34" charset="0"/>
                <a:cs typeface="Arial" pitchFamily="34" charset="0"/>
              </a:rPr>
              <a:t>b. Comenten qué han hecho para continuar esforzándose por alcanzarlas y escriban estas estrategias en forma de recomendaciones, en una hoja de </a:t>
            </a:r>
            <a:r>
              <a:rPr lang="es-MX" sz="2000" dirty="0" err="1" smtClean="0">
                <a:latin typeface="Arial" pitchFamily="34" charset="0"/>
                <a:cs typeface="Arial" pitchFamily="34" charset="0"/>
              </a:rPr>
              <a:t>rotafolios</a:t>
            </a:r>
            <a:r>
              <a:rPr lang="es-MX" sz="2000" dirty="0" smtClean="0">
                <a:latin typeface="Arial" pitchFamily="34" charset="0"/>
                <a:cs typeface="Arial" pitchFamily="34" charset="0"/>
              </a:rPr>
              <a:t> o cartulina. </a:t>
            </a:r>
          </a:p>
          <a:p>
            <a:pPr marL="457200" indent="-457200"/>
            <a:r>
              <a:rPr lang="es-MX" sz="2000" dirty="0" smtClean="0">
                <a:latin typeface="Arial" pitchFamily="34" charset="0"/>
                <a:cs typeface="Arial" pitchFamily="34" charset="0"/>
              </a:rPr>
              <a:t>c. Coloquen la hoja en un lugar visible y compartan entre todos los equipos sus estrategias para sostener el esfuerzo a través del tiempo y lograr sus metas a largo plazo. </a:t>
            </a:r>
          </a:p>
          <a:p>
            <a:pPr marL="457200" indent="-457200"/>
            <a:endParaRPr lang="es-MX" sz="2000" dirty="0" smtClean="0">
              <a:latin typeface="Arial" pitchFamily="34" charset="0"/>
              <a:cs typeface="Arial" pitchFamily="34" charset="0"/>
            </a:endParaRPr>
          </a:p>
        </p:txBody>
      </p:sp>
      <p:sp>
        <p:nvSpPr>
          <p:cNvPr id="8" name="7 CuadroTexto"/>
          <p:cNvSpPr txBox="1"/>
          <p:nvPr/>
        </p:nvSpPr>
        <p:spPr>
          <a:xfrm>
            <a:off x="4627083" y="5993176"/>
            <a:ext cx="2203373"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9" y="98474"/>
            <a:ext cx="4582716" cy="5447645"/>
          </a:xfrm>
          <a:prstGeom prst="rect">
            <a:avLst/>
          </a:prstGeom>
          <a:noFill/>
        </p:spPr>
        <p:txBody>
          <a:bodyPr wrap="square" rtlCol="0">
            <a:spAutoFit/>
          </a:bodyPr>
          <a:lstStyle/>
          <a:p>
            <a:r>
              <a:rPr lang="es-MX" sz="2800" dirty="0" smtClean="0">
                <a:solidFill>
                  <a:srgbClr val="C00000"/>
                </a:solidFill>
                <a:latin typeface="Arial Black" pitchFamily="34" charset="0"/>
              </a:rPr>
              <a:t>Actividad 2:</a:t>
            </a:r>
            <a:r>
              <a:rPr lang="es-MX" sz="2800" dirty="0" smtClean="0">
                <a:latin typeface="Arial Black" pitchFamily="34" charset="0"/>
              </a:rPr>
              <a:t> </a:t>
            </a:r>
          </a:p>
          <a:p>
            <a:pPr marL="457200" indent="-457200"/>
            <a:endParaRPr lang="es-MX" sz="2000" dirty="0" smtClean="0">
              <a:latin typeface="Arial" pitchFamily="34" charset="0"/>
              <a:cs typeface="Arial" pitchFamily="34" charset="0"/>
            </a:endParaRPr>
          </a:p>
          <a:p>
            <a:pPr marL="457200" indent="-457200"/>
            <a:r>
              <a:rPr lang="es-MX" sz="2000" dirty="0" smtClean="0">
                <a:latin typeface="Arial" pitchFamily="34" charset="0"/>
                <a:cs typeface="Arial" pitchFamily="34" charset="0"/>
              </a:rPr>
              <a:t>• Después de haber leído las estrategias de todos los equipos, seguramente encontraste algunas nuevas que puedan serte de utilidad en ocasiones futuras. Escribe en tu cuaderno la que te haya llamado más la atención y tenla a la mano para cuando la necesites. </a:t>
            </a:r>
          </a:p>
          <a:p>
            <a:pPr marL="457200" indent="-457200"/>
            <a:endParaRPr lang="es-MX" sz="2000" dirty="0" smtClean="0">
              <a:latin typeface="Arial" pitchFamily="34" charset="0"/>
              <a:cs typeface="Arial" pitchFamily="34" charset="0"/>
            </a:endParaRPr>
          </a:p>
          <a:p>
            <a:pPr marL="457200" indent="-457200"/>
            <a:r>
              <a:rPr lang="es-MX" sz="2000" dirty="0" smtClean="0">
                <a:latin typeface="Arial" pitchFamily="34" charset="0"/>
                <a:cs typeface="Arial" pitchFamily="34" charset="0"/>
              </a:rPr>
              <a:t>• ¿Qué diferencia observan entre esforzarse una vez, y esforzarse a lo largo del tiempo para alcanzar sus metas? Reflexionen y comenten entre todos</a:t>
            </a:r>
            <a:endParaRPr lang="es-MX" sz="2000" dirty="0">
              <a:latin typeface="Arial" pitchFamily="34" charset="0"/>
              <a:cs typeface="Arial" pitchFamily="34" charset="0"/>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Rectángulo 10"/>
          <p:cNvSpPr/>
          <p:nvPr/>
        </p:nvSpPr>
        <p:spPr>
          <a:xfrm>
            <a:off x="5495705" y="1052786"/>
            <a:ext cx="1705195" cy="109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10"/>
          <p:cNvSpPr/>
          <p:nvPr/>
        </p:nvSpPr>
        <p:spPr>
          <a:xfrm>
            <a:off x="5495705" y="10527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Pergamino vertical"/>
          <p:cNvSpPr/>
          <p:nvPr/>
        </p:nvSpPr>
        <p:spPr>
          <a:xfrm>
            <a:off x="4515730" y="1612112"/>
            <a:ext cx="4499684" cy="497156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r>
              <a:rPr lang="es-ES" dirty="0" smtClean="0"/>
              <a:t>ESTRATEGIAS: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s-MX" dirty="0"/>
          </a:p>
        </p:txBody>
      </p:sp>
    </p:spTree>
    <p:extLst>
      <p:ext uri="{BB962C8B-B14F-4D97-AF65-F5344CB8AC3E}">
        <p14:creationId xmlns="" xmlns:p14="http://schemas.microsoft.com/office/powerpoint/2010/main"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426097"/>
            <a:ext cx="8458200" cy="6063198"/>
          </a:xfrm>
          <a:prstGeom prst="rect">
            <a:avLst/>
          </a:prstGeom>
          <a:noFill/>
        </p:spPr>
        <p:txBody>
          <a:bodyPr wrap="square" rtlCol="0">
            <a:spAutoFit/>
          </a:bodyPr>
          <a:lstStyle/>
          <a:p>
            <a:r>
              <a:rPr lang="es-MX" sz="2400" b="1" cap="small" dirty="0" smtClean="0">
                <a:solidFill>
                  <a:srgbClr val="FF0000"/>
                </a:solidFill>
                <a:latin typeface="Arial Black" pitchFamily="34" charset="0"/>
              </a:rPr>
              <a:t>RESUMEN</a:t>
            </a:r>
          </a:p>
          <a:p>
            <a:endParaRPr lang="es-ES" sz="2000" b="1" cap="small" dirty="0" smtClean="0">
              <a:solidFill>
                <a:srgbClr val="FF0000"/>
              </a:solidFill>
            </a:endParaRPr>
          </a:p>
          <a:p>
            <a:endParaRPr lang="es-ES" sz="2000" b="1" cap="small" dirty="0" smtClean="0">
              <a:solidFill>
                <a:srgbClr val="FF0000"/>
              </a:solidFill>
            </a:endParaRPr>
          </a:p>
          <a:p>
            <a:pPr algn="just"/>
            <a:r>
              <a:rPr lang="es-MX" sz="1600" i="1" dirty="0" smtClean="0">
                <a:latin typeface="Arial" pitchFamily="34" charset="0"/>
                <a:cs typeface="Arial" pitchFamily="34" charset="0"/>
              </a:rPr>
              <a:t>Pregunta si a alguien le gustaría leerlo. En caso de que nadie se anime, léelo tú mismo.</a:t>
            </a:r>
          </a:p>
          <a:p>
            <a:pPr algn="just"/>
            <a:endParaRPr lang="es-ES" sz="2000" dirty="0" smtClean="0">
              <a:latin typeface="Arial" pitchFamily="34" charset="0"/>
              <a:cs typeface="Arial" pitchFamily="34" charset="0"/>
            </a:endParaRPr>
          </a:p>
          <a:p>
            <a:pPr algn="just"/>
            <a:r>
              <a:rPr lang="es-MX" sz="2400" dirty="0" smtClean="0">
                <a:latin typeface="Arial" pitchFamily="34" charset="0"/>
                <a:cs typeface="Arial" pitchFamily="34" charset="0"/>
              </a:rPr>
              <a:t>Las metas a largo plazo requieren de un esfuerzo sostenido tanto en lo emocional, como en lo social y lo físico, por lo que es importante contar con estrategias para continuar esforzándote hacia tus objetivos. </a:t>
            </a:r>
          </a:p>
          <a:p>
            <a:pPr algn="just"/>
            <a:endParaRPr lang="es-MX" sz="2400" dirty="0" smtClean="0">
              <a:latin typeface="Arial" pitchFamily="34" charset="0"/>
              <a:cs typeface="Arial" pitchFamily="34" charset="0"/>
            </a:endParaRPr>
          </a:p>
          <a:p>
            <a:pPr algn="just"/>
            <a:r>
              <a:rPr lang="es-MX" sz="2400" dirty="0" smtClean="0">
                <a:latin typeface="Arial" pitchFamily="34" charset="0"/>
                <a:cs typeface="Arial" pitchFamily="34" charset="0"/>
              </a:rPr>
              <a:t>Recordar tu meta, cómo te sentirás al llegar ahí y evaluar tus avances puede ser muy útil para reconocer tus esfuerzos y motivarte a continuar. Recuerda que aunque realizar un esfuerzo sostenido requiere mucha más paciencia, dedicación y claridad que un esfuerzo momentáneo, los resultados a largo plazo pueden darte grandes satisfacciones.</a:t>
            </a:r>
            <a:endParaRPr lang="es-ES" sz="2400" b="1" cap="small" dirty="0" smtClean="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685800" y="533400"/>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lang="es-ES" sz="1900" dirty="0" smtClean="0"/>
          </a:p>
          <a:p>
            <a:endParaRPr lang="es-ES" sz="1900" dirty="0" smtClean="0"/>
          </a:p>
          <a:p>
            <a:endParaRPr lang="es-ES" sz="1900" dirty="0" smtClean="0"/>
          </a:p>
          <a:p>
            <a:endParaRPr lang="es-ES" sz="1900" dirty="0" smtClean="0"/>
          </a:p>
          <a:p>
            <a:endParaRPr lang="es-ES" sz="1900" dirty="0" smtClean="0"/>
          </a:p>
          <a:p>
            <a:endParaRPr lang="es-ES" sz="1900" dirty="0" smtClean="0"/>
          </a:p>
          <a:p>
            <a:endParaRPr lang="es-ES" sz="1900" dirty="0" smtClean="0"/>
          </a:p>
          <a:p>
            <a:endParaRPr lang="es-ES" sz="1900" dirty="0" smtClean="0"/>
          </a:p>
          <a:p>
            <a:endParaRPr lang="es-ES" sz="1900" dirty="0" smtClean="0"/>
          </a:p>
          <a:p>
            <a:endParaRPr lang="es-ES" sz="1900" dirty="0" smtClean="0"/>
          </a:p>
          <a:p>
            <a:endParaRPr lang="es-ES" sz="1900" dirty="0" smtClean="0"/>
          </a:p>
          <a:p>
            <a:endParaRPr lang="es-ES" sz="1900" dirty="0" smtClean="0"/>
          </a:p>
          <a:p>
            <a:endParaRPr lang="es-ES" sz="1900" dirty="0" smtClean="0"/>
          </a:p>
          <a:p>
            <a:endParaRPr lang="es-ES" sz="1900" dirty="0" smtClean="0"/>
          </a:p>
          <a:p>
            <a:r>
              <a:rPr lang="es-MX" sz="2000" dirty="0" smtClean="0">
                <a:latin typeface="Arial" pitchFamily="34" charset="0"/>
                <a:cs typeface="Arial" pitchFamily="34" charset="0"/>
              </a:rPr>
              <a:t>Te invitamos a ver el filme “Hombres de honor ” (2000) del director George </a:t>
            </a:r>
            <a:r>
              <a:rPr lang="es-MX" sz="2000" dirty="0" err="1" smtClean="0">
                <a:latin typeface="Arial" pitchFamily="34" charset="0"/>
                <a:cs typeface="Arial" pitchFamily="34" charset="0"/>
              </a:rPr>
              <a:t>Tillman</a:t>
            </a:r>
            <a:r>
              <a:rPr lang="es-MX" sz="2000" dirty="0" smtClean="0">
                <a:latin typeface="Arial" pitchFamily="34" charset="0"/>
                <a:cs typeface="Arial" pitchFamily="34" charset="0"/>
              </a:rPr>
              <a:t> Jr.. Ahí encontrarás una historia de perseverancia para alcanzar sus sueños, a pesar de las adversidades.</a:t>
            </a:r>
            <a:endParaRPr sz="1900" dirty="0">
              <a:latin typeface="Arial" pitchFamily="34" charset="0"/>
              <a:cs typeface="Arial" pitchFamily="34" charset="0"/>
            </a:endParaRPr>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rgbClr val="C00000"/>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a16="http://schemas.microsoft.com/office/drawing/2014/main" xmlns="" id="{7AA2F7C0-3915-F041-9113-36F645B9863A}"/>
              </a:ext>
            </a:extLst>
          </p:cNvPr>
          <p:cNvSpPr txBox="1"/>
          <p:nvPr/>
        </p:nvSpPr>
        <p:spPr>
          <a:xfrm>
            <a:off x="228600" y="457200"/>
            <a:ext cx="8534400" cy="3461732"/>
          </a:xfrm>
          <a:prstGeom prst="rect">
            <a:avLst/>
          </a:prstGeom>
        </p:spPr>
        <p:txBody>
          <a:bodyPr vert="horz" wrap="square" lIns="0" tIns="62753" rIns="0" bIns="0" rtlCol="0">
            <a:spAutoFit/>
          </a:bodyPr>
          <a:lstStyle/>
          <a:p>
            <a:pPr marR="5080" algn="just">
              <a:spcBef>
                <a:spcPts val="100"/>
              </a:spcBef>
            </a:pPr>
            <a:r>
              <a:rPr lang="es-MX" sz="2800" dirty="0" smtClean="0"/>
              <a:t>Siembra algunas semillas en casa. Puede ser en un frasco, lata o maceta. Investiga los cuidados de la planta que decidas sembrar y riégala periódicamente. Observa su crecimiento y, si es posible, regístralo en un cuaderno o en fotografías. Pon atención a tus pensamientos y emociones según resulte el proceso de tu planta y disfruta los resultados de tu esfuerzo sostenido al cuidarla. </a:t>
            </a:r>
            <a:endParaRPr lang="en-US" sz="2000" spc="-15" dirty="0" smtClean="0">
              <a:latin typeface="Soberana Sans" panose="02000000000000000000" pitchFamily="2" charset="77"/>
              <a:cs typeface="Soberana Sans"/>
            </a:endParaRPr>
          </a:p>
          <a:p>
            <a:pPr marR="5080">
              <a:spcBef>
                <a:spcPts val="100"/>
              </a:spcBef>
            </a:pPr>
            <a:endParaRPr lang="es-MX" sz="2400" dirty="0" smtClean="0"/>
          </a:p>
        </p:txBody>
      </p:sp>
      <p:sp>
        <p:nvSpPr>
          <p:cNvPr id="9" name="object 10">
            <a:extLst>
              <a:ext uri="{FF2B5EF4-FFF2-40B4-BE49-F238E27FC236}">
                <a16:creationId xmlns:a16="http://schemas.microsoft.com/office/drawing/2014/main" xmlns="" id="{29700AC3-8E6B-3242-A3F9-D407FB9AF115}"/>
              </a:ext>
            </a:extLst>
          </p:cNvPr>
          <p:cNvSpPr/>
          <p:nvPr/>
        </p:nvSpPr>
        <p:spPr>
          <a:xfrm>
            <a:off x="304800" y="3864854"/>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pPr marL="14941" algn="r">
              <a:spcBef>
                <a:spcPts val="117"/>
              </a:spcBef>
            </a:pPr>
            <a:r>
              <a:rPr lang="es-ES" sz="2400" b="1" spc="-5" dirty="0" smtClean="0">
                <a:solidFill>
                  <a:srgbClr val="FFFFFF"/>
                </a:solidFill>
                <a:latin typeface="Soberana Sans"/>
                <a:cs typeface="Soberana Sans"/>
              </a:rPr>
              <a:t>¿Quieres saber más?</a:t>
            </a:r>
            <a:endParaRPr lang="es-ES" sz="2400" dirty="0">
              <a:latin typeface="Soberana Sans"/>
              <a:cs typeface="Soberana Sans"/>
            </a:endParaRPr>
          </a:p>
        </p:txBody>
      </p:sp>
    </p:spTree>
    <p:extLst>
      <p:ext uri="{BB962C8B-B14F-4D97-AF65-F5344CB8AC3E}">
        <p14:creationId xmlns:p14="http://schemas.microsoft.com/office/powerpoint/2010/main" xmlns="" val="23487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0" y="456281"/>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6">
              <a:lumMod val="75000"/>
            </a:schemeClr>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685800" y="-76200"/>
            <a:ext cx="7634514" cy="384419"/>
          </a:xfrm>
          <a:prstGeom prst="rect">
            <a:avLst/>
          </a:prstGeom>
        </p:spPr>
        <p:txBody>
          <a:bodyPr vert="horz" wrap="square" lIns="0" tIns="14941" rIns="0" bIns="0" rtlCol="0">
            <a:spAutoFit/>
          </a:bodyPr>
          <a:lstStyle/>
          <a:p>
            <a:pPr marL="14941">
              <a:spcBef>
                <a:spcPts val="117"/>
              </a:spcBef>
            </a:pPr>
            <a:r>
              <a:rPr lang="es-MX" sz="2400" b="1" spc="-5" dirty="0" smtClean="0">
                <a:solidFill>
                  <a:srgbClr val="FFFFFF"/>
                </a:solidFill>
                <a:latin typeface="Soberana Sans"/>
                <a:cs typeface="Soberana Sans"/>
              </a:rPr>
              <a:t>Evaluación de la sesión    Prepa:     Grupo:      Turno:</a:t>
            </a:r>
            <a:endParaRPr lang="es-MX" sz="2400" dirty="0">
              <a:latin typeface="Soberana Sans"/>
              <a:cs typeface="Soberana Sans"/>
            </a:endParaRPr>
          </a:p>
        </p:txBody>
      </p:sp>
      <p:graphicFrame>
        <p:nvGraphicFramePr>
          <p:cNvPr id="10" name="9 Tabla"/>
          <p:cNvGraphicFramePr>
            <a:graphicFrameLocks noGrp="1"/>
          </p:cNvGraphicFramePr>
          <p:nvPr/>
        </p:nvGraphicFramePr>
        <p:xfrm>
          <a:off x="0" y="859311"/>
          <a:ext cx="9144000" cy="6375465"/>
        </p:xfrm>
        <a:graphic>
          <a:graphicData uri="http://schemas.openxmlformats.org/drawingml/2006/table">
            <a:tbl>
              <a:tblPr firstRow="1" bandRow="1">
                <a:tableStyleId>{93296810-A885-4BE3-A3E7-6D5BEEA58F35}</a:tableStyleId>
              </a:tblPr>
              <a:tblGrid>
                <a:gridCol w="3429000"/>
                <a:gridCol w="1524000"/>
                <a:gridCol w="1219200"/>
                <a:gridCol w="838200"/>
                <a:gridCol w="914400"/>
                <a:gridCol w="1219200"/>
              </a:tblGrid>
              <a:tr h="627965">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981230">
                <a:tc>
                  <a:txBody>
                    <a:bodyPr/>
                    <a:lstStyle/>
                    <a:p>
                      <a:r>
                        <a:rPr lang="es-MX" dirty="0" smtClean="0"/>
                        <a:t>Al menos un 50% de los estudiantes reconoció las implicaciones de sostener el esfuerzo para alcanzar metas a largo plazo</a:t>
                      </a:r>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r>
              <a:tr h="641182">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49995">
                <a:tc>
                  <a:txBody>
                    <a:bodyPr/>
                    <a:lstStyle/>
                    <a:p>
                      <a:r>
                        <a:rPr lang="es-MX" dirty="0" smtClean="0"/>
                        <a:t>Se logró un clima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38979">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16944">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6586">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p>
                    <a:p>
                      <a:r>
                        <a:rPr lang="es-ES" sz="1800" dirty="0" smtClean="0"/>
                        <a:t>5.</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p14="http://schemas.microsoft.com/office/powerpoint/2010/main" xmlns="" val="2348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xmlns=""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8" name="object 8">
            <a:extLst>
              <a:ext uri="{FF2B5EF4-FFF2-40B4-BE49-F238E27FC236}">
                <a16:creationId xmlns:a16="http://schemas.microsoft.com/office/drawing/2014/main" xmlns=""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19" name="object 8">
            <a:extLst>
              <a:ext uri="{FF2B5EF4-FFF2-40B4-BE49-F238E27FC236}">
                <a16:creationId xmlns:a16="http://schemas.microsoft.com/office/drawing/2014/main" xmlns=""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pic>
        <p:nvPicPr>
          <p:cNvPr id="3" name="Imagen 2">
            <a:extLst>
              <a:ext uri="{FF2B5EF4-FFF2-40B4-BE49-F238E27FC236}">
                <a16:creationId xmlns:a16="http://schemas.microsoft.com/office/drawing/2014/main" xmlns="" id="{1DF1F269-802B-7143-93E7-6C65E080850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1371600"/>
            <a:ext cx="5591200" cy="5500532"/>
          </a:xfrm>
          <a:prstGeom prst="rect">
            <a:avLst/>
          </a:prstGeom>
          <a:solidFill>
            <a:srgbClr val="C00000"/>
          </a:solidFill>
        </p:spPr>
      </p:pic>
      <p:sp>
        <p:nvSpPr>
          <p:cNvPr id="15" name="object 10">
            <a:extLst>
              <a:ext uri="{FF2B5EF4-FFF2-40B4-BE49-F238E27FC236}">
                <a16:creationId xmlns:a16="http://schemas.microsoft.com/office/drawing/2014/main" xmlns="" id="{1C3E75F3-53B5-C147-A4CD-E3E61C64C996}"/>
              </a:ext>
            </a:extLst>
          </p:cNvPr>
          <p:cNvSpPr txBox="1"/>
          <p:nvPr/>
        </p:nvSpPr>
        <p:spPr>
          <a:xfrm rot="60000">
            <a:off x="1072786" y="540753"/>
            <a:ext cx="6040965" cy="738664"/>
          </a:xfrm>
          <a:prstGeom prst="rect">
            <a:avLst/>
          </a:prstGeom>
        </p:spPr>
        <p:txBody>
          <a:bodyPr vert="horz" wrap="square" lIns="0" tIns="0" rIns="0" bIns="0" rtlCol="0">
            <a:spAutoFit/>
          </a:bodyPr>
          <a:lstStyle/>
          <a:p>
            <a:r>
              <a:rPr lang="es-ES" sz="2400" dirty="0">
                <a:latin typeface="Soberana Sans"/>
                <a:cs typeface="Soberana Sans"/>
              </a:rPr>
              <a:t>Escribe en</a:t>
            </a:r>
            <a:r>
              <a:rPr sz="2400" dirty="0">
                <a:latin typeface="Soberana Sans"/>
                <a:cs typeface="Soberana Sans"/>
              </a:rPr>
              <a:t> </a:t>
            </a:r>
            <a:r>
              <a:rPr lang="es-ES" sz="2400" dirty="0" smtClean="0">
                <a:latin typeface="Soberana Sans"/>
                <a:cs typeface="Soberana Sans"/>
              </a:rPr>
              <a:t>tres</a:t>
            </a:r>
            <a:r>
              <a:rPr sz="2400" dirty="0" smtClean="0">
                <a:latin typeface="Soberana Sans"/>
                <a:cs typeface="Soberana Sans"/>
              </a:rPr>
              <a:t> </a:t>
            </a:r>
            <a:r>
              <a:rPr sz="2400" dirty="0" err="1" smtClean="0">
                <a:latin typeface="Soberana Sans"/>
                <a:cs typeface="Soberana Sans"/>
              </a:rPr>
              <a:t>minuto</a:t>
            </a:r>
            <a:r>
              <a:rPr lang="es-ES" sz="2400" dirty="0" smtClean="0">
                <a:latin typeface="Soberana Sans"/>
                <a:cs typeface="Soberana Sans"/>
              </a:rPr>
              <a:t>s qué </a:t>
            </a:r>
            <a:r>
              <a:rPr lang="es-ES" sz="2400" dirty="0">
                <a:latin typeface="Soberana Sans"/>
                <a:cs typeface="Soberana Sans"/>
              </a:rPr>
              <a:t>te llevas de la </a:t>
            </a:r>
            <a:r>
              <a:rPr lang="es-ES" sz="2400" dirty="0" smtClean="0">
                <a:latin typeface="Soberana Sans"/>
                <a:cs typeface="Soberana Sans"/>
              </a:rPr>
              <a:t>Actividad</a:t>
            </a:r>
            <a:endParaRPr sz="2400" dirty="0">
              <a:latin typeface="Soberana Sans"/>
              <a:cs typeface="Soberana Sans"/>
            </a:endParaRPr>
          </a:p>
        </p:txBody>
      </p:sp>
    </p:spTree>
    <p:extLst>
      <p:ext uri="{BB962C8B-B14F-4D97-AF65-F5344CB8AC3E}">
        <p14:creationId xmlns:p14="http://schemas.microsoft.com/office/powerpoint/2010/main" xmlns="" val="3964262655"/>
      </p:ext>
    </p:extLst>
  </p:cSld>
  <p:clrMapOvr>
    <a:masterClrMapping/>
  </p:clrMapOvr>
</p:sld>
</file>

<file path=ppt/theme/theme1.xml><?xml version="1.0" encoding="utf-8"?>
<a:theme xmlns:a="http://schemas.openxmlformats.org/drawingml/2006/main" name="Tema de Office">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753</TotalTime>
  <Words>897</Words>
  <Application>Microsoft Office PowerPoint</Application>
  <PresentationFormat>Presentación en pantalla (4:3)</PresentationFormat>
  <Paragraphs>88</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51</cp:revision>
  <dcterms:created xsi:type="dcterms:W3CDTF">2018-01-29T17:15:52Z</dcterms:created>
  <dcterms:modified xsi:type="dcterms:W3CDTF">2020-02-20T20:38:58Z</dcterms:modified>
</cp:coreProperties>
</file>