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77" r:id="rId4"/>
    <p:sldId id="272" r:id="rId5"/>
    <p:sldId id="273" r:id="rId6"/>
    <p:sldId id="278" r:id="rId7"/>
    <p:sldId id="279" r:id="rId8"/>
    <p:sldId id="280" r:id="rId9"/>
    <p:sldId id="263" r:id="rId1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F294-A093-4906-B057-188830E97444}" type="datetimeFigureOut">
              <a:rPr lang="es-MX" smtClean="0"/>
              <a:pPr/>
              <a:t>20/02/2020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1813E-31F9-44AA-AE03-3C2EE4B0D7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10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813E-31F9-44AA-AE03-3C2EE4B0D73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8340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382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290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1188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393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007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767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051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98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860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942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5588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7C9F-BC5B-F245-B2A8-F2AE4A563301}" type="datetimeFigureOut">
              <a:rPr lang="es-ES_tradnl" smtClean="0"/>
              <a:pPr/>
              <a:t>20/02/2020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6634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3" y="-80669"/>
            <a:ext cx="8874268" cy="6858000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0" y="5800725"/>
            <a:ext cx="9401175" cy="1057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redondeado 35"/>
          <p:cNvSpPr/>
          <p:nvPr/>
        </p:nvSpPr>
        <p:spPr>
          <a:xfrm>
            <a:off x="1042461" y="2200275"/>
            <a:ext cx="3658126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¿Para qué soy bueno (a)? 1.4 ¿En qué me gustaría mejorar? </a:t>
            </a:r>
            <a:endParaRPr lang="es-MX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0" y="159411"/>
            <a:ext cx="1239467" cy="1420854"/>
          </a:xfrm>
          <a:prstGeom prst="rect">
            <a:avLst/>
          </a:prstGeom>
        </p:spPr>
      </p:pic>
      <p:sp>
        <p:nvSpPr>
          <p:cNvPr id="40" name="Triángulo isósceles 39"/>
          <p:cNvSpPr/>
          <p:nvPr/>
        </p:nvSpPr>
        <p:spPr>
          <a:xfrm rot="9802839">
            <a:off x="6466663" y="6000162"/>
            <a:ext cx="547167" cy="71383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973" y="6086336"/>
            <a:ext cx="1646187" cy="670169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153980" y="2200275"/>
            <a:ext cx="7611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PUEDO ALCANZAR </a:t>
            </a:r>
            <a:r>
              <a:rPr lang="es-MX" sz="480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MIS METAS </a:t>
            </a:r>
            <a:endParaRPr lang="es-MX" sz="48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Picture 2" descr="C:\Users\BECAS 3\AppData\Local\Microsoft\Windows\Temporary Internet Files\Content.IE5\1C1B17PN\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7569" y="4267200"/>
            <a:ext cx="1112628" cy="1447800"/>
          </a:xfrm>
          <a:prstGeom prst="rect">
            <a:avLst/>
          </a:prstGeom>
          <a:noFill/>
        </p:spPr>
      </p:pic>
      <p:sp>
        <p:nvSpPr>
          <p:cNvPr id="10" name="Oval 8">
            <a:extLst>
              <a:ext uri="{FF2B5EF4-FFF2-40B4-BE49-F238E27FC236}">
                <a16:creationId xmlns="" xmlns:a16="http://schemas.microsoft.com/office/drawing/2014/main" id="{A542659A-4FA0-6F4D-B73D-B428747300F6}"/>
              </a:ext>
            </a:extLst>
          </p:cNvPr>
          <p:cNvSpPr/>
          <p:nvPr/>
        </p:nvSpPr>
        <p:spPr>
          <a:xfrm>
            <a:off x="1678329" y="3715476"/>
            <a:ext cx="2720051" cy="26353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PERSEVERANCIA</a:t>
            </a:r>
            <a:endParaRPr lang="en-US" dirty="0"/>
          </a:p>
        </p:txBody>
      </p:sp>
      <p:pic>
        <p:nvPicPr>
          <p:cNvPr id="12" name="9 Imagen" descr="C:\Users\BECAS 3\AppData\Local\Microsoft\Windows\Temporary Internet Files\Content.IE5\UDP1W49J\1591799_stress_thumb_big[1]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7149" y="4033952"/>
            <a:ext cx="1752600" cy="136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664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" y="237977"/>
            <a:ext cx="7723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¿Cuál es el objetivo de la lección?</a:t>
            </a:r>
          </a:p>
          <a:p>
            <a:r>
              <a:rPr lang="es-MX" sz="2000" dirty="0" smtClean="0">
                <a:latin typeface="Arial Black" pitchFamily="34" charset="0"/>
              </a:rPr>
              <a:t> </a:t>
            </a:r>
            <a:r>
              <a:rPr lang="es-MX" sz="2000" dirty="0" smtClean="0"/>
              <a:t>Que el estudiante defina metas significativas y factibles a mediano y largo plazo, basadas en el reconocimiento de sus logros pasados y en una visión futura de sí mismo.</a:t>
            </a:r>
            <a:endParaRPr lang="es-MX" sz="20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96665" y="2472166"/>
            <a:ext cx="285992" cy="234322"/>
            <a:chOff x="5137870" y="6179731"/>
            <a:chExt cx="442243" cy="358525"/>
          </a:xfrm>
        </p:grpSpPr>
        <p:grpSp>
          <p:nvGrpSpPr>
            <p:cNvPr id="9" name="Grupo 8"/>
            <p:cNvGrpSpPr/>
            <p:nvPr/>
          </p:nvGrpSpPr>
          <p:grpSpPr>
            <a:xfrm>
              <a:off x="5137870" y="6179731"/>
              <a:ext cx="79723" cy="236868"/>
              <a:chOff x="1694453" y="1088740"/>
              <a:chExt cx="432048" cy="900100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1694453" y="1088740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1694453" y="1772816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Elipse 12"/>
            <p:cNvSpPr/>
            <p:nvPr/>
          </p:nvSpPr>
          <p:spPr>
            <a:xfrm>
              <a:off x="5508106" y="6446136"/>
              <a:ext cx="72007" cy="92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174971" y="6182305"/>
              <a:ext cx="2453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-1" y="1413275"/>
            <a:ext cx="90154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¿Por qué es importante? </a:t>
            </a:r>
          </a:p>
          <a:p>
            <a:r>
              <a:rPr lang="es-MX" sz="2000" dirty="0" smtClean="0"/>
              <a:t>Porque analizarán sus metas para distinguir aquellas que son alcanzables, significativas e importantes.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2433088"/>
            <a:ext cx="90154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CONTEXTO</a:t>
            </a:r>
          </a:p>
          <a:p>
            <a:endParaRPr lang="es-MX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>
                <a:solidFill>
                  <a:schemeClr val="accent4">
                    <a:lumMod val="75000"/>
                  </a:schemeClr>
                </a:solidFill>
              </a:rPr>
              <a:t>Cuando los estudiantes se plantean metas importantes y alcanzables para su vida, les permite asumir los retos en su actuar cotidiano con mayor entusiasmo y motivación. Por ello, es importante que consideren en la planeación estratégica de su futuro, el análisis de su(s) meta(s).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/>
              <a:t>Solicite a los estudiantes que lean la introducción, la cita y “El reto es”. </a:t>
            </a:r>
          </a:p>
          <a:p>
            <a:pPr algn="just"/>
            <a:r>
              <a:rPr lang="es-MX" sz="2000" b="1" dirty="0" smtClean="0"/>
              <a:t>• Recapitule el texto de la introducción y haga un ejercicio de reflexión, puede preguntar al grupo cómo distinguen las metas significativas de las que no lo son.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04716" y="0"/>
            <a:ext cx="7419977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Introducción</a:t>
            </a:r>
          </a:p>
          <a:p>
            <a:pPr algn="just"/>
            <a:endParaRPr lang="es-MX" dirty="0" smtClean="0">
              <a:latin typeface="Arial Black" pitchFamily="34" charset="0"/>
            </a:endParaRPr>
          </a:p>
          <a:p>
            <a:pPr algn="just"/>
            <a:r>
              <a:rPr lang="es-MX" sz="2000" dirty="0" smtClean="0"/>
              <a:t>¿Por qué algunas veces es más difícil alcanzar las metas? Lograrlas implica asumir y enfrentar retos, pero si estos son muy sencillos o difíciles, tu ánimo podría decaer, y la frustración aparecer. Antes de fijarte una meta valórala con cuidado e identifica si la puedes lograr y el esfuerzo que requiere. </a:t>
            </a:r>
          </a:p>
          <a:p>
            <a:pPr algn="just"/>
            <a:endParaRPr lang="es-ES" sz="2000" dirty="0" smtClean="0"/>
          </a:p>
          <a:p>
            <a:pPr algn="just"/>
            <a:endParaRPr lang="es-MX" sz="2000" dirty="0" smtClean="0"/>
          </a:p>
          <a:p>
            <a:pPr algn="just"/>
            <a:r>
              <a:rPr lang="es-MX" sz="2000" b="1" dirty="0" smtClean="0">
                <a:solidFill>
                  <a:schemeClr val="accent4">
                    <a:lumMod val="50000"/>
                  </a:schemeClr>
                </a:solidFill>
              </a:rPr>
              <a:t>El reto es </a:t>
            </a:r>
            <a:r>
              <a:rPr lang="es-MX" sz="2000" dirty="0" smtClean="0">
                <a:solidFill>
                  <a:schemeClr val="accent4">
                    <a:lumMod val="50000"/>
                  </a:schemeClr>
                </a:solidFill>
              </a:rPr>
              <a:t>definir metas significativas y factibles a mediano y largo plazo, basadas en el reconocimiento de sus logros pasados y en una visión futura de sí mismo.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i="1" dirty="0" smtClean="0"/>
              <a:t>“Empieza haciendo lo necesario, después lo posible, y de repente te encontrarás haciendo lo imposible”. Francisco de Asís.</a:t>
            </a: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chemeClr val="accent4">
                    <a:lumMod val="50000"/>
                  </a:schemeClr>
                </a:solidFill>
              </a:rPr>
              <a:t>CONCEPTO CLAVE :  </a:t>
            </a:r>
          </a:p>
          <a:p>
            <a:pPr algn="just"/>
            <a:r>
              <a:rPr lang="es-MX" sz="2000" b="1" dirty="0" smtClean="0"/>
              <a:t>Valoración de metas</a:t>
            </a:r>
            <a:r>
              <a:rPr lang="es-MX" sz="2000" dirty="0" smtClean="0"/>
              <a:t>: Aprecio que siente una persona por sus metas o aspiraciones y que lo motivan a alcanzarlas.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93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0297" y="6405"/>
            <a:ext cx="799674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Actividad 1:</a:t>
            </a:r>
            <a:r>
              <a:rPr lang="es-MX" sz="2000" dirty="0" smtClean="0">
                <a:latin typeface="Arial Black" pitchFamily="34" charset="0"/>
              </a:rPr>
              <a:t> </a:t>
            </a:r>
            <a:r>
              <a:rPr lang="es-MX" sz="2000" dirty="0" smtClean="0"/>
              <a:t>Análisis de factibilidad y trascendencia de metas.</a:t>
            </a:r>
          </a:p>
          <a:p>
            <a:pPr marL="457200" indent="-457200">
              <a:buAutoNum type="alphaLcParenR"/>
            </a:pPr>
            <a:r>
              <a:rPr lang="es-MX" sz="2000" dirty="0" smtClean="0"/>
              <a:t>Pida a los estudiantes que de forma individual lean los cuatro casos.</a:t>
            </a:r>
          </a:p>
          <a:p>
            <a:pPr marL="457200" indent="-457200">
              <a:buAutoNum type="alphaLcParenR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s-MX" sz="2000" dirty="0" smtClean="0"/>
              <a:t>b) Relaciona las columnas de acuerdo al tipo de metas de cada estudiante. </a:t>
            </a:r>
          </a:p>
          <a:p>
            <a:pPr marL="457200" indent="-457200">
              <a:buAutoNum type="alphaLcParenR"/>
            </a:pPr>
            <a:endParaRPr lang="es-ES" sz="2000" dirty="0" smtClean="0"/>
          </a:p>
          <a:p>
            <a:pPr marL="457200" indent="-457200">
              <a:buAutoNum type="alphaLcParenR"/>
            </a:pPr>
            <a:endParaRPr lang="es-ES" sz="2000" dirty="0" smtClean="0"/>
          </a:p>
          <a:p>
            <a:pPr marL="457200" indent="-457200">
              <a:buAutoNum type="alphaLcParenR"/>
            </a:pPr>
            <a:endParaRPr lang="es-ES" sz="2000" dirty="0" smtClean="0"/>
          </a:p>
          <a:p>
            <a:pPr marL="457200" indent="-457200">
              <a:buAutoNum type="alphaLcParenR"/>
            </a:pPr>
            <a:endParaRPr lang="es-ES" sz="2000" dirty="0" smtClean="0"/>
          </a:p>
          <a:p>
            <a:pPr marL="457200" indent="-457200"/>
            <a:endParaRPr lang="es-ES" sz="2000" dirty="0" smtClean="0"/>
          </a:p>
          <a:p>
            <a:pPr marL="457200" indent="-457200"/>
            <a:r>
              <a:rPr lang="es-MX" sz="2000" dirty="0" smtClean="0"/>
              <a:t>c) Elige a uno de los jóvenes de los casos anteriores y responde las siguientes preguntas: </a:t>
            </a:r>
          </a:p>
          <a:p>
            <a:pPr marL="457200" indent="-457200"/>
            <a:r>
              <a:rPr lang="es-MX" sz="2000" dirty="0" smtClean="0"/>
              <a:t>¿Cuáles crees que fueron sus aprendizajes?__________________________</a:t>
            </a:r>
          </a:p>
          <a:p>
            <a:pPr marL="457200" indent="-457200"/>
            <a:r>
              <a:rPr lang="es-MX" sz="2000" dirty="0" smtClean="0"/>
              <a:t>¿Cuál crees que fue su comportamiento ante esa situación?_____________</a:t>
            </a:r>
          </a:p>
          <a:p>
            <a:pPr marL="457200" indent="-457200"/>
            <a:r>
              <a:rPr lang="es-MX" sz="2000" dirty="0" smtClean="0"/>
              <a:t>¿Cómo crees que se sintió? ______________________________________</a:t>
            </a:r>
          </a:p>
          <a:p>
            <a:pPr marL="457200" indent="-457200">
              <a:buAutoNum type="alphaLcParenR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/>
              <a:t> </a:t>
            </a:r>
            <a:endParaRPr lang="es-MX" sz="20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7464" y="791570"/>
          <a:ext cx="8119578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59789"/>
                <a:gridCol w="4059789"/>
              </a:tblGrid>
              <a:tr h="687203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Caso 1</a:t>
                      </a:r>
                    </a:p>
                    <a:p>
                      <a:r>
                        <a:rPr lang="es-MX" sz="1400" dirty="0" smtClean="0"/>
                        <a:t>Nancy presentó su primera exposición de pintura, tras años de dedicarse arduamente a estudiar este arte.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Caso 2 </a:t>
                      </a:r>
                    </a:p>
                    <a:p>
                      <a:r>
                        <a:rPr lang="es-MX" sz="1400" dirty="0" smtClean="0"/>
                        <a:t>Ricardo realizó por segunda vez su examen para ingresar a la licenciatura, pero cuando publicaron los resultados se dio cuenta que no había sido seleccionado.</a:t>
                      </a:r>
                      <a:endParaRPr lang="es-MX" sz="1400" dirty="0"/>
                    </a:p>
                  </a:txBody>
                  <a:tcPr/>
                </a:tc>
              </a:tr>
              <a:tr h="687203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Caso 3 </a:t>
                      </a:r>
                    </a:p>
                    <a:p>
                      <a:r>
                        <a:rPr lang="es-MX" sz="1400" dirty="0" smtClean="0"/>
                        <a:t>Claudia logró comerse los 10 pastelillos que se había propuesto para romper su marca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Caso 4 </a:t>
                      </a:r>
                    </a:p>
                    <a:p>
                      <a:r>
                        <a:rPr lang="es-MX" sz="1400" dirty="0" smtClean="0"/>
                        <a:t>Samuel intentó escalar la montaña cercana a su casa, pero no lo logró.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4025" y="3154826"/>
          <a:ext cx="8551388" cy="14833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77575"/>
                <a:gridCol w="6673813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a) Nancy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(     ) No logró una meta significativa e importante.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b) Ricardo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(     ) No logró una meta poco significativa y</a:t>
                      </a:r>
                      <a:r>
                        <a:rPr lang="es-ES" sz="1400" baseline="0" dirty="0" smtClean="0"/>
                        <a:t> escasamente</a:t>
                      </a:r>
                      <a:r>
                        <a:rPr lang="es-ES" sz="1400" dirty="0" smtClean="0"/>
                        <a:t> importante.</a:t>
                      </a:r>
                      <a:endParaRPr lang="es-MX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c) Claudia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(     ) Alcanzó una meta significativa e importante.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d) Samuel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(    ) Alcanzó una meta poco significativa y</a:t>
                      </a:r>
                      <a:r>
                        <a:rPr lang="es-ES" sz="1400" baseline="0" dirty="0" smtClean="0"/>
                        <a:t> escasamente</a:t>
                      </a:r>
                      <a:r>
                        <a:rPr lang="es-ES" sz="1400" dirty="0" smtClean="0"/>
                        <a:t> importante.</a:t>
                      </a:r>
                      <a:endParaRPr lang="es-MX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-7663"/>
            <a:ext cx="870790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Actividad 2: Análisis de metas.</a:t>
            </a:r>
          </a:p>
          <a:p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s-MX" dirty="0" smtClean="0">
                <a:solidFill>
                  <a:schemeClr val="accent4">
                    <a:lumMod val="75000"/>
                  </a:schemeClr>
                </a:solidFill>
              </a:rPr>
              <a:t>Escribe cuatro metas de acuerdo con las siguientes especificaciones:</a:t>
            </a:r>
          </a:p>
          <a:p>
            <a:pPr marL="342900" indent="-342900"/>
            <a:r>
              <a:rPr lang="es-ES" b="1" dirty="0" smtClean="0">
                <a:latin typeface="Arial" pitchFamily="34" charset="0"/>
                <a:cs typeface="Arial" pitchFamily="34" charset="0"/>
              </a:rPr>
              <a:t>     1. Meta significativa e importante que hayas alcanzado: __________________________________________________</a:t>
            </a:r>
          </a:p>
          <a:p>
            <a:pPr marL="342900" indent="-342900"/>
            <a:r>
              <a:rPr lang="es-ES" b="1" dirty="0" smtClean="0">
                <a:latin typeface="Arial" pitchFamily="34" charset="0"/>
                <a:cs typeface="Arial" pitchFamily="34" charset="0"/>
              </a:rPr>
              <a:t>      2. Meta poco significativa y escasamente importante que hayas alcanzado: ________________________________________________________________</a:t>
            </a:r>
          </a:p>
          <a:p>
            <a:pPr marL="342900" indent="-342900"/>
            <a:r>
              <a:rPr lang="es-ES" b="1" dirty="0" smtClean="0">
                <a:latin typeface="Arial" pitchFamily="34" charset="0"/>
                <a:cs typeface="Arial" pitchFamily="34" charset="0"/>
              </a:rPr>
              <a:t>      3. Meta significativa e importante que no hayas alcanzado: ________________________________________________________________</a:t>
            </a:r>
          </a:p>
          <a:p>
            <a:pPr marL="342900" indent="-342900"/>
            <a:r>
              <a:rPr lang="es-ES" b="1" dirty="0" smtClean="0">
                <a:latin typeface="Arial" pitchFamily="34" charset="0"/>
                <a:cs typeface="Arial" pitchFamily="34" charset="0"/>
              </a:rPr>
              <a:t>      4. Meta poco significativa y escasamente importante que no hayas alcanzado: ______________________________________________________</a:t>
            </a:r>
          </a:p>
          <a:p>
            <a:pPr marL="342900" indent="-342900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solidFill>
                  <a:schemeClr val="accent4">
                    <a:lumMod val="75000"/>
                  </a:schemeClr>
                </a:solidFill>
              </a:rPr>
              <a:t>b. Si lo deseas, comparte tus respuestas con el grupo</a:t>
            </a:r>
          </a:p>
          <a:p>
            <a:endParaRPr lang="es-ES" sz="2000" b="1" cap="small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cap="small" dirty="0" smtClean="0">
              <a:latin typeface="Arial" pitchFamily="34" charset="0"/>
              <a:cs typeface="Arial" pitchFamily="34" charset="0"/>
            </a:endParaRPr>
          </a:p>
          <a:p>
            <a:endParaRPr lang="es-ES" sz="2000" b="1" cap="small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600" b="1" i="1" dirty="0" smtClean="0">
                <a:latin typeface="Arial" pitchFamily="34" charset="0"/>
                <a:cs typeface="Arial" pitchFamily="34" charset="0"/>
              </a:rPr>
              <a:t>Pregunte, en el caso de las metas que alcanzaron, ¿cuál de ellas les costó más trabajo y por qué? </a:t>
            </a:r>
          </a:p>
          <a:p>
            <a:r>
              <a:rPr lang="es-MX" sz="1600" b="1" i="1" dirty="0" smtClean="0">
                <a:latin typeface="Arial" pitchFamily="34" charset="0"/>
                <a:cs typeface="Arial" pitchFamily="34" charset="0"/>
              </a:rPr>
              <a:t>• Pregunte, en el caso de las metas que no lograron, ¿qué sintieron en cada una y por qué? </a:t>
            </a:r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295423" y="239151"/>
            <a:ext cx="7371470" cy="6093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RESUMEN: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smtClean="0"/>
              <a:t>Proponerse metas significativas y alcanzables nos permite darnos cuenta de las capacidades y motivaciones con las que contamos para lograrlas. 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TU VIDA DIARIA</a:t>
            </a:r>
          </a:p>
          <a:p>
            <a:pPr algn="just"/>
            <a:r>
              <a:rPr lang="es-MX" dirty="0" smtClean="0"/>
              <a:t>En función de la meta significativa e importante que escribiste en la Actividad 2, elabora una frase que te motivó para lograrla. Recuerda que: “Ni tanto que queme al santo, ni tanto que no lo alumbre”.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r"/>
            <a:r>
              <a:rPr lang="es-MX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¿QUIERES SABER MÁS?</a:t>
            </a:r>
          </a:p>
          <a:p>
            <a:pPr algn="r"/>
            <a:r>
              <a:rPr lang="es-MX" dirty="0" smtClean="0"/>
              <a:t>Escucha la canción La fábula de los tres hermanos, de Silvio Rodríguez, en la cual se plantea la necesidad de generar un equilibrio entre las metas que se desean alcanzar y las acciones que se emprenden para lograrlas.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756074" y="1209813"/>
            <a:ext cx="5259339" cy="36625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ESCRIBE ¿Qué te llevas de esta actividad?</a:t>
            </a:r>
          </a:p>
          <a:p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ES" dirty="0" smtClean="0"/>
          </a:p>
        </p:txBody>
      </p:sp>
      <p:pic>
        <p:nvPicPr>
          <p:cNvPr id="1026" name="Picture 2" descr="C:\Users\BECAS 3\AppData\Local\Microsoft\Windows\Temporary Internet Files\Content.IE5\8APRSCA2\los_colegas._istock_000015793608smal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989889"/>
            <a:ext cx="3668236" cy="3340640"/>
          </a:xfrm>
          <a:prstGeom prst="rect">
            <a:avLst/>
          </a:prstGeom>
          <a:noFill/>
        </p:spPr>
      </p:pic>
      <p:pic>
        <p:nvPicPr>
          <p:cNvPr id="1030" name="Picture 6" descr="C:\Users\BECAS 3\AppData\Local\Microsoft\Windows\Temporary Internet Files\Content.IE5\CCPOBORB\sunset-821011_64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5659"/>
            <a:ext cx="3668237" cy="244167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067033" y="5390866"/>
            <a:ext cx="494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i="1" dirty="0" smtClean="0"/>
              <a:t>Pida a los estudiantes que escriban en su cuaderno, o donde estén realizando las actividades, los aprendizajes más significativos de la variación.</a:t>
            </a:r>
            <a:endParaRPr lang="es-MX" sz="1600" b="1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" y="2687329"/>
            <a:ext cx="342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Imágenes  prediseñadas </a:t>
            </a:r>
            <a:r>
              <a:rPr lang="es-ES" sz="1000" dirty="0" smtClean="0"/>
              <a:t>de office Online</a:t>
            </a:r>
            <a:endParaRPr lang="es-MX" sz="1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xmlns="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xmlns="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xmlns="" id="{442181FA-95F4-AD46-A6C4-B05EF93DD585}"/>
              </a:ext>
            </a:extLst>
          </p:cNvPr>
          <p:cNvSpPr/>
          <p:nvPr/>
        </p:nvSpPr>
        <p:spPr>
          <a:xfrm>
            <a:off x="0" y="467298"/>
            <a:ext cx="9144000" cy="6096000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r>
              <a:rPr lang="es-MX" sz="2000" dirty="0" smtClean="0"/>
              <a:t>De acuerdo a las siguientes afirmaciones, seleccione la opción que refleje su opinión</a:t>
            </a:r>
            <a:endParaRPr sz="1900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29700AC3-8E6B-3242-A3F9-D407FB9AF115}"/>
              </a:ext>
            </a:extLst>
          </p:cNvPr>
          <p:cNvSpPr/>
          <p:nvPr/>
        </p:nvSpPr>
        <p:spPr>
          <a:xfrm>
            <a:off x="685800" y="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xmlns="" id="{E754D0E2-1A68-F040-940E-A10FFF65897C}"/>
              </a:ext>
            </a:extLst>
          </p:cNvPr>
          <p:cNvSpPr txBox="1"/>
          <p:nvPr/>
        </p:nvSpPr>
        <p:spPr>
          <a:xfrm>
            <a:off x="685800" y="-76200"/>
            <a:ext cx="7634514" cy="38441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MX" sz="24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Evaluación de la sesión    Prepa:     Grupo:      Turno:</a:t>
            </a:r>
            <a:endParaRPr lang="es-MX" sz="2400" dirty="0">
              <a:latin typeface="Soberana Sans"/>
              <a:cs typeface="Soberana San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0" y="837281"/>
          <a:ext cx="9144000" cy="62102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524000"/>
                <a:gridCol w="1219200"/>
                <a:gridCol w="838200"/>
                <a:gridCol w="914400"/>
                <a:gridCol w="1219200"/>
              </a:tblGrid>
              <a:tr h="572878">
                <a:tc>
                  <a:txBody>
                    <a:bodyPr/>
                    <a:lstStyle/>
                    <a:p>
                      <a:r>
                        <a:rPr lang="es-MX" dirty="0" smtClean="0"/>
                        <a:t>Rubro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Neutral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de acuerdo</a:t>
                      </a:r>
                      <a:endParaRPr lang="es-MX" sz="1600" dirty="0"/>
                    </a:p>
                  </a:txBody>
                  <a:tcPr/>
                </a:tc>
              </a:tr>
              <a:tr h="1004835">
                <a:tc>
                  <a:txBody>
                    <a:bodyPr/>
                    <a:lstStyle/>
                    <a:p>
                      <a:r>
                        <a:rPr lang="es-MX" dirty="0" smtClean="0"/>
                        <a:t>Al menos un 50% de los estudiantes lograron reconocer la importancia de establecer metas </a:t>
                      </a:r>
                      <a:r>
                        <a:rPr lang="es-MX" dirty="0" err="1" smtClean="0"/>
                        <a:t>signicativas</a:t>
                      </a:r>
                      <a:r>
                        <a:rPr lang="es-MX" dirty="0" smtClean="0"/>
                        <a:t> y factibles.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33838">
                <a:tc>
                  <a:txBody>
                    <a:bodyPr/>
                    <a:lstStyle/>
                    <a:p>
                      <a:r>
                        <a:rPr lang="es-MX" dirty="0" smtClean="0"/>
                        <a:t>Los estudiantes mostraron interés y se involucraron en la actividad.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54770">
                <a:tc>
                  <a:txBody>
                    <a:bodyPr/>
                    <a:lstStyle/>
                    <a:p>
                      <a:r>
                        <a:rPr lang="es-MX" dirty="0" smtClean="0"/>
                        <a:t>Se logró un clima de confianza en el grupo.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27113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¿Qué funcionó bien y qué efectos positivos se observaron al realizar la actividad?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83046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Descripción de dificultades y áreas de oportunidad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85027">
                <a:tc gridSpan="6">
                  <a:txBody>
                    <a:bodyPr/>
                    <a:lstStyle/>
                    <a:p>
                      <a:r>
                        <a:rPr lang="es-MX" sz="1800" dirty="0" smtClean="0"/>
                        <a:t>¿Qué alumnos no</a:t>
                      </a:r>
                      <a:r>
                        <a:rPr lang="es-MX" sz="1800" baseline="0" dirty="0" smtClean="0"/>
                        <a:t> realiz</a:t>
                      </a:r>
                      <a:r>
                        <a:rPr lang="es-MX" sz="1800" dirty="0" smtClean="0"/>
                        <a:t>aron la actividad? </a:t>
                      </a:r>
                    </a:p>
                    <a:p>
                      <a:r>
                        <a:rPr lang="es-ES" sz="1800" dirty="0" smtClean="0"/>
                        <a:t>1.</a:t>
                      </a:r>
                    </a:p>
                    <a:p>
                      <a:r>
                        <a:rPr lang="es-ES" sz="1800" dirty="0" smtClean="0"/>
                        <a:t>2.</a:t>
                      </a:r>
                    </a:p>
                    <a:p>
                      <a:r>
                        <a:rPr lang="es-ES" sz="1800" dirty="0" smtClean="0"/>
                        <a:t>3.</a:t>
                      </a:r>
                    </a:p>
                    <a:p>
                      <a:r>
                        <a:rPr lang="es-ES" sz="1800" dirty="0" smtClean="0"/>
                        <a:t>4.</a:t>
                      </a:r>
                    </a:p>
                    <a:p>
                      <a:r>
                        <a:rPr lang="es-ES" sz="1800" dirty="0" smtClean="0"/>
                        <a:t>5.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87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68643" y="2394909"/>
            <a:ext cx="292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cap="small" dirty="0">
                <a:solidFill>
                  <a:schemeClr val="accent4">
                    <a:lumMod val="50000"/>
                  </a:schemeClr>
                </a:solidFill>
              </a:rPr>
              <a:t>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3635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941</Words>
  <Application>Microsoft Office PowerPoint</Application>
  <PresentationFormat>Presentación en pantalla (4:3)</PresentationFormat>
  <Paragraphs>123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TUTORIAS ELIZABETH</cp:lastModifiedBy>
  <cp:revision>45</cp:revision>
  <dcterms:created xsi:type="dcterms:W3CDTF">2018-01-29T17:15:52Z</dcterms:created>
  <dcterms:modified xsi:type="dcterms:W3CDTF">2020-02-20T18:27:29Z</dcterms:modified>
</cp:coreProperties>
</file>