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7" r:id="rId4"/>
    <p:sldId id="272" r:id="rId5"/>
    <p:sldId id="273" r:id="rId6"/>
    <p:sldId id="276" r:id="rId7"/>
    <p:sldId id="277" r:id="rId8"/>
    <p:sldId id="278" r:id="rId9"/>
    <p:sldId id="279" r:id="rId10"/>
    <p:sldId id="263" r:id="rId11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FF294-A093-4906-B057-188830E97444}" type="datetimeFigureOut">
              <a:rPr lang="es-MX" smtClean="0"/>
              <a:pPr/>
              <a:t>07/01/2020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1813E-31F9-44AA-AE03-3C2EE4B0D7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1011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1813E-31F9-44AA-AE03-3C2EE4B0D737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83401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1813E-31F9-44AA-AE03-3C2EE4B0D737}" type="slidenum">
              <a:rPr lang="es-MX" smtClean="0"/>
              <a:pPr/>
              <a:t>6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07/01/2020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63821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07/01/2020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62907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07/01/2020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811883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07/01/2020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63931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07/01/2020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10077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07/01/2020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8767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07/01/2020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0515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07/01/2020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9884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07/01/2020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8604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07/01/2020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69428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7C9F-BC5B-F245-B2A8-F2AE4A563301}" type="datetimeFigureOut">
              <a:rPr lang="es-ES_tradnl" smtClean="0"/>
              <a:pPr/>
              <a:t>07/01/2020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55887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B7C9F-BC5B-F245-B2A8-F2AE4A563301}" type="datetimeFigureOut">
              <a:rPr lang="es-ES_tradnl" smtClean="0"/>
              <a:pPr/>
              <a:t>07/01/2020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62D0D-EFA7-9347-A3B4-AEB478BD5E5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66344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063" y="-14058"/>
            <a:ext cx="8874268" cy="6858000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0" y="5800725"/>
            <a:ext cx="9401175" cy="1057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6" name="Rectángulo redondeado 35"/>
          <p:cNvSpPr/>
          <p:nvPr/>
        </p:nvSpPr>
        <p:spPr>
          <a:xfrm>
            <a:off x="1042461" y="2200275"/>
            <a:ext cx="3658126" cy="2514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¿Para qué soy bueno (a)? 1.4 ¿En qué me gustaría mejorar? </a:t>
            </a:r>
            <a:endParaRPr lang="es-MX" dirty="0"/>
          </a:p>
        </p:txBody>
      </p:sp>
      <p:sp>
        <p:nvSpPr>
          <p:cNvPr id="40" name="Triángulo isósceles 39"/>
          <p:cNvSpPr/>
          <p:nvPr/>
        </p:nvSpPr>
        <p:spPr>
          <a:xfrm rot="9802839">
            <a:off x="6247153" y="5979337"/>
            <a:ext cx="547167" cy="71383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695" y="5201026"/>
            <a:ext cx="2477892" cy="1408570"/>
          </a:xfrm>
          <a:prstGeom prst="rect">
            <a:avLst/>
          </a:prstGeom>
        </p:spPr>
      </p:pic>
      <p:sp>
        <p:nvSpPr>
          <p:cNvPr id="29" name="28 Rectángulo"/>
          <p:cNvSpPr/>
          <p:nvPr/>
        </p:nvSpPr>
        <p:spPr>
          <a:xfrm>
            <a:off x="153981" y="1621525"/>
            <a:ext cx="6950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ES TIEMPO DE DECIDIR</a:t>
            </a:r>
            <a:endParaRPr lang="es-MX" sz="4000" b="1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="" xmlns:a16="http://schemas.microsoft.com/office/drawing/2014/main" id="{A542659A-4FA0-6F4D-B73D-B428747300F6}"/>
              </a:ext>
            </a:extLst>
          </p:cNvPr>
          <p:cNvSpPr/>
          <p:nvPr/>
        </p:nvSpPr>
        <p:spPr>
          <a:xfrm>
            <a:off x="2037144" y="2558005"/>
            <a:ext cx="2812647" cy="250759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1400" dirty="0" smtClean="0">
                <a:latin typeface="Arial Black" pitchFamily="34" charset="0"/>
              </a:rPr>
              <a:t>Toma Responsable de Decisiones</a:t>
            </a:r>
            <a:endParaRPr lang="en-US" sz="1400" dirty="0">
              <a:latin typeface="Arial Black" pitchFamily="34" charset="0"/>
            </a:endParaRPr>
          </a:p>
        </p:txBody>
      </p:sp>
      <p:pic>
        <p:nvPicPr>
          <p:cNvPr id="10" name="9 Imagen" descr="C:\Users\BECAS 3\AppData\Local\Microsoft\Windows\Temporary Internet Files\Content.IE5\0IGUQ6HK\decidir-entre-infinitos-caminos[1]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7920" y="2987040"/>
            <a:ext cx="2150287" cy="120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66646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068643" y="2394909"/>
            <a:ext cx="2928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cap="small" dirty="0"/>
              <a:t>Gracias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363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520506" y="695199"/>
            <a:ext cx="797638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CONTEXTO</a:t>
            </a:r>
          </a:p>
          <a:p>
            <a:pPr algn="just"/>
            <a:endParaRPr lang="es-MX" dirty="0" smtClean="0">
              <a:latin typeface="Arial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En la etapa formativa, es recomendable orientar en la toma responsable de decisiones. Esto implica también mostrar la importancia del tiempo: si se trata de una decisión a largo, mediano o corto plazo. Es importante transmitir las características de las decisiones según su temporalidad: las decisiones a largo plazo requieren de un esfuerzo continuo y paciencia para que los resultados sean evidentes. Las que se toman a mediano plazo muchas veces ayudan a alcanzar una meta mayor. Y las que se toman de  forma inmediata y sin reflexión previa, pueden ser determinantes en la vida.</a:t>
            </a:r>
            <a:endParaRPr lang="es-MX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93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2889"/>
            <a:ext cx="704791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00B0F0"/>
                </a:solidFill>
                <a:latin typeface="Arial Black" pitchFamily="34" charset="0"/>
              </a:rPr>
              <a:t>¿Cuál es el objetivo de la lección?</a:t>
            </a:r>
          </a:p>
          <a:p>
            <a:pPr algn="just"/>
            <a:r>
              <a:rPr lang="es-MX" sz="2000" dirty="0" smtClean="0">
                <a:latin typeface="Arial Black" pitchFamily="34" charset="0"/>
              </a:rPr>
              <a:t> </a:t>
            </a:r>
            <a:r>
              <a:rPr lang="es-MX" dirty="0" smtClean="0"/>
              <a:t>Que los estudiantes identifiquen elementos del curso que les ayudarán a tomar decisiones de manera consciente, autónoma, responsable y ética ante diversas situaciones de su vida, con el n de promover el bienestar individual y colectivo.</a:t>
            </a:r>
            <a:endParaRPr lang="es-MX" b="1" cap="sm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996665" y="2472166"/>
            <a:ext cx="285992" cy="234322"/>
            <a:chOff x="5137870" y="6179731"/>
            <a:chExt cx="442243" cy="358525"/>
          </a:xfrm>
        </p:grpSpPr>
        <p:grpSp>
          <p:nvGrpSpPr>
            <p:cNvPr id="9" name="Grupo 8"/>
            <p:cNvGrpSpPr/>
            <p:nvPr/>
          </p:nvGrpSpPr>
          <p:grpSpPr>
            <a:xfrm>
              <a:off x="5137870" y="6179731"/>
              <a:ext cx="79723" cy="236868"/>
              <a:chOff x="1694453" y="1088740"/>
              <a:chExt cx="432048" cy="900100"/>
            </a:xfrm>
          </p:grpSpPr>
          <p:sp>
            <p:nvSpPr>
              <p:cNvPr id="15" name="Elipse 14"/>
              <p:cNvSpPr/>
              <p:nvPr/>
            </p:nvSpPr>
            <p:spPr>
              <a:xfrm>
                <a:off x="1694453" y="1088740"/>
                <a:ext cx="432048" cy="216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6" name="Elipse 15"/>
              <p:cNvSpPr/>
              <p:nvPr/>
            </p:nvSpPr>
            <p:spPr>
              <a:xfrm>
                <a:off x="1694453" y="1772816"/>
                <a:ext cx="432048" cy="216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3" name="Elipse 12"/>
            <p:cNvSpPr/>
            <p:nvPr/>
          </p:nvSpPr>
          <p:spPr>
            <a:xfrm>
              <a:off x="5508106" y="6446136"/>
              <a:ext cx="72007" cy="92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5174971" y="6182305"/>
              <a:ext cx="245318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-1" y="1497683"/>
            <a:ext cx="9015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dirty="0" smtClean="0">
                <a:solidFill>
                  <a:srgbClr val="00B0F0"/>
                </a:solidFill>
                <a:latin typeface="Arial Black" pitchFamily="34" charset="0"/>
              </a:rPr>
              <a:t>¿Por qué es importante? </a:t>
            </a:r>
          </a:p>
          <a:p>
            <a:pPr algn="r"/>
            <a:r>
              <a:rPr lang="es-MX" dirty="0" smtClean="0"/>
              <a:t>Porque identificarán la importancia de la temporalidad en la toma de decisiones y sus alcances.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0" y="2319376"/>
            <a:ext cx="90154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B0F0"/>
                </a:solidFill>
                <a:latin typeface="Arial Black" pitchFamily="34" charset="0"/>
              </a:rPr>
              <a:t>Estructura de la sesión y recomendaciones específicas</a:t>
            </a:r>
          </a:p>
          <a:p>
            <a:endParaRPr lang="es-MX" dirty="0" smtClean="0">
              <a:latin typeface="Arial Black" pitchFamily="34" charset="0"/>
            </a:endParaRPr>
          </a:p>
          <a:p>
            <a:r>
              <a:rPr lang="es-MX" dirty="0" smtClean="0">
                <a:solidFill>
                  <a:srgbClr val="00B0F0"/>
                </a:solidFill>
                <a:latin typeface="Arial Black" pitchFamily="34" charset="0"/>
              </a:rPr>
              <a:t>Presentación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 Invita a los estudiantes a leer la introducción de la actividad.</a:t>
            </a:r>
          </a:p>
          <a:p>
            <a:endParaRPr lang="es-ES" dirty="0" smtClean="0">
              <a:latin typeface="Arial Black" pitchFamily="34" charset="0"/>
            </a:endParaRPr>
          </a:p>
          <a:p>
            <a:pPr algn="just"/>
            <a:r>
              <a:rPr lang="es-MX" b="1" dirty="0" smtClean="0">
                <a:solidFill>
                  <a:srgbClr val="00B0F0"/>
                </a:solidFill>
                <a:latin typeface="Arial Black" pitchFamily="34" charset="0"/>
                <a:cs typeface="Arial" pitchFamily="34" charset="0"/>
              </a:rPr>
              <a:t>Introducción:  ES TIEMPO DE DECIDIR</a:t>
            </a:r>
          </a:p>
          <a:p>
            <a:pPr algn="just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Tomar una decisión implica considerar el tiempo que ésta supondrá para ti, si es a largo, mediano o largo plazo.</a:t>
            </a:r>
          </a:p>
          <a:p>
            <a:pPr algn="just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Las decisiones a largo plazo requieren de un esfuerzo continuo y paciencia para que los resultados sean evidentes. Las que se toman a mediano plazo muchas veces ayudan a alcanzar una meta mayor. Y las que tomas de forma inmediata y sin reflexionarlo mucho, pueden ser determinantes en tu vida.</a:t>
            </a:r>
          </a:p>
          <a:p>
            <a:pPr algn="just"/>
            <a:endParaRPr lang="es-ES" sz="1600" b="1" dirty="0" smtClean="0">
              <a:latin typeface="Arial Black" pitchFamily="34" charset="0"/>
              <a:cs typeface="Arial" pitchFamily="34" charset="0"/>
            </a:endParaRPr>
          </a:p>
          <a:p>
            <a:pPr algn="just"/>
            <a:r>
              <a:rPr lang="es-ES" sz="1600" b="1" dirty="0" smtClean="0">
                <a:latin typeface="Arial Black" pitchFamily="34" charset="0"/>
                <a:cs typeface="Arial" pitchFamily="34" charset="0"/>
              </a:rPr>
              <a:t>El Reto es identificar elementos de la actividad que te ayudaran a tomar decisiones de manera consciente, autónoma, responsable y ética ante diversas situaciones de tu vida, con el fin de promover el bienestar individual y colectivo.</a:t>
            </a:r>
            <a:endParaRPr lang="es-MX" sz="16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4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00297" y="6405"/>
            <a:ext cx="7996744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00B0F0"/>
                </a:solidFill>
                <a:latin typeface="Arial Black" pitchFamily="34" charset="0"/>
              </a:rPr>
              <a:t>Actividad 1: Decisiones a corto, mediano y largo plazo. </a:t>
            </a:r>
          </a:p>
          <a:p>
            <a:r>
              <a:rPr lang="es-MX" sz="2000" dirty="0" smtClean="0"/>
              <a:t>Tras una breve introducción explicando la temporalidad en la toma decisiones, hable de la importancia de analizar a profundidad el impacto de éstas en la vida de los estudiantes.</a:t>
            </a:r>
          </a:p>
          <a:p>
            <a:endParaRPr lang="es-MX" sz="2000" dirty="0" smtClean="0"/>
          </a:p>
          <a:p>
            <a:pPr marL="457200" indent="-457200">
              <a:buAutoNum type="alphaLcParenR"/>
            </a:pPr>
            <a:r>
              <a:rPr lang="es-MX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Escribe tres decisiones </a:t>
            </a:r>
            <a:r>
              <a:rPr lang="es-MX" sz="2000" dirty="0" smtClean="0">
                <a:solidFill>
                  <a:srgbClr val="00B0F0"/>
                </a:solidFill>
              </a:rPr>
              <a:t>(corto, mediano y largo plazo) que hayan tenido un impacto significativo en sus vidas.</a:t>
            </a:r>
          </a:p>
          <a:p>
            <a:pPr marL="457200" indent="-457200"/>
            <a:r>
              <a:rPr lang="es-ES" sz="2000" dirty="0" smtClean="0">
                <a:latin typeface="Arial" pitchFamily="34" charset="0"/>
                <a:cs typeface="Arial" pitchFamily="34" charset="0"/>
              </a:rPr>
              <a:t>CORTO      _____________________________________________</a:t>
            </a:r>
          </a:p>
          <a:p>
            <a:pPr marL="457200" indent="-457200"/>
            <a:r>
              <a:rPr lang="es-ES" sz="2000" dirty="0" smtClean="0">
                <a:latin typeface="Arial" pitchFamily="34" charset="0"/>
                <a:cs typeface="Arial" pitchFamily="34" charset="0"/>
              </a:rPr>
              <a:t>MEDIANO  _____________________________________________</a:t>
            </a:r>
          </a:p>
          <a:p>
            <a:pPr marL="457200" indent="-457200"/>
            <a:r>
              <a:rPr lang="es-ES" sz="2000" dirty="0" smtClean="0">
                <a:latin typeface="Arial" pitchFamily="34" charset="0"/>
                <a:cs typeface="Arial" pitchFamily="34" charset="0"/>
              </a:rPr>
              <a:t>LARGO      ____________________________________________</a:t>
            </a:r>
          </a:p>
          <a:p>
            <a:pPr marL="457200" indent="-457200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s-ES" sz="2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s-ES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) E</a:t>
            </a:r>
            <a:r>
              <a:rPr lang="es-MX" sz="2000" dirty="0" smtClean="0">
                <a:solidFill>
                  <a:srgbClr val="00B0F0"/>
                </a:solidFill>
              </a:rPr>
              <a:t>xplica brevemente cuál de las decisiones fue más difícil de tomar, y cuál más fácil. Y de qué manera impactó cada una de ellas en tu vida</a:t>
            </a:r>
          </a:p>
          <a:p>
            <a:pPr marL="457200" indent="-457200"/>
            <a:r>
              <a:rPr lang="es-ES" sz="2000" dirty="0" smtClean="0">
                <a:latin typeface="Arial" pitchFamily="34" charset="0"/>
                <a:cs typeface="Arial" pitchFamily="34" charset="0"/>
              </a:rPr>
              <a:t>_______________________________________________________________________________________________________________________________________________________________</a:t>
            </a:r>
          </a:p>
          <a:p>
            <a:pPr marL="457200" indent="-457200"/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s-MX" sz="2000" dirty="0" smtClean="0"/>
              <a:t>Cierre la actividad invitándoles a reflexionar sobre el tema con más tiempo en otros espacios, para poder determinar la temporalidad en la toma de decisiones y los efectos de hacerlo. </a:t>
            </a:r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s-MX" sz="2000" b="1" cap="sm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4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5888" y="273697"/>
            <a:ext cx="68945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00B0F0"/>
                </a:solidFill>
                <a:latin typeface="Arial Black" pitchFamily="34" charset="0"/>
              </a:rPr>
              <a:t>Actividad 2: Reflexión grupal</a:t>
            </a:r>
          </a:p>
          <a:p>
            <a:endParaRPr lang="es-MX" sz="2000" dirty="0" smtClean="0">
              <a:latin typeface="Arial Black" pitchFamily="34" charset="0"/>
            </a:endParaRPr>
          </a:p>
          <a:p>
            <a:pPr algn="just"/>
            <a:r>
              <a:rPr lang="es-MX" sz="2400" dirty="0" smtClean="0">
                <a:latin typeface="Arial" pitchFamily="34" charset="0"/>
                <a:cs typeface="Arial" pitchFamily="34" charset="0"/>
              </a:rPr>
              <a:t>Solicite a los alumnos que comenten sus respuestas a la actividad anterior. </a:t>
            </a:r>
          </a:p>
          <a:p>
            <a:pPr algn="just"/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• Dé pie al diálogo sobre la temporalidad en la toma de decisiones. </a:t>
            </a:r>
          </a:p>
          <a:p>
            <a:pPr algn="just"/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4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s-MX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Entre todos, hagan una lista final de puntos a tomar en cuenta sobre cada tipo de decisión: a largo, mediano y corto plazo.</a:t>
            </a:r>
            <a:endParaRPr lang="es-MX" sz="2400" b="1" cap="small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ángulo 10"/>
          <p:cNvSpPr/>
          <p:nvPr/>
        </p:nvSpPr>
        <p:spPr>
          <a:xfrm>
            <a:off x="5343305" y="900386"/>
            <a:ext cx="158643" cy="94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5684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041" y="585788"/>
            <a:ext cx="818372" cy="5761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6909" y="273697"/>
            <a:ext cx="722744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0070C0"/>
                </a:solidFill>
                <a:latin typeface="Arial Black" pitchFamily="34" charset="0"/>
              </a:rPr>
              <a:t>REAFIRMO Y ORDENO </a:t>
            </a:r>
          </a:p>
          <a:p>
            <a:endParaRPr lang="es-ES" sz="2000" b="1" cap="small" dirty="0" smtClean="0">
              <a:solidFill>
                <a:srgbClr val="FF0000"/>
              </a:solidFill>
            </a:endParaRPr>
          </a:p>
          <a:p>
            <a:pPr algn="just"/>
            <a:r>
              <a:rPr lang="es-MX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La temporalidad de las decisiones es un factor importante para definir aquello que quieres decidir. Tomar en cuenta los resultados esperados y el posible impacto en tu vida a largo, mediano y corto plazo puede ayudarte a hacerlo adecuadamente. En este curso abordaremos los distintos tipos de decisiones y sus características.</a:t>
            </a:r>
            <a:endParaRPr lang="es-ES" sz="2800" b="1" cap="small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4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>
            <a:extLst>
              <a:ext uri="{FF2B5EF4-FFF2-40B4-BE49-F238E27FC236}">
                <a16:creationId xmlns:a16="http://schemas.microsoft.com/office/drawing/2014/main" xmlns="" id="{AD660D75-67BB-664B-BFD1-C1277D46D824}"/>
              </a:ext>
            </a:extLst>
          </p:cNvPr>
          <p:cNvSpPr/>
          <p:nvPr/>
        </p:nvSpPr>
        <p:spPr>
          <a:xfrm>
            <a:off x="838200" y="-7257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900" dirty="0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xmlns="" id="{E1C22324-154A-D94C-B08B-1ECFD16FE7E3}"/>
              </a:ext>
            </a:extLst>
          </p:cNvPr>
          <p:cNvSpPr/>
          <p:nvPr/>
        </p:nvSpPr>
        <p:spPr>
          <a:xfrm>
            <a:off x="6281057" y="6495143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900" dirty="0"/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xmlns="" id="{442181FA-95F4-AD46-A6C4-B05EF93DD585}"/>
              </a:ext>
            </a:extLst>
          </p:cNvPr>
          <p:cNvSpPr/>
          <p:nvPr/>
        </p:nvSpPr>
        <p:spPr>
          <a:xfrm>
            <a:off x="0" y="533400"/>
            <a:ext cx="8320307" cy="5055208"/>
          </a:xfrm>
          <a:custGeom>
            <a:avLst/>
            <a:gdLst/>
            <a:ahLst/>
            <a:cxnLst/>
            <a:rect l="l" t="t" r="r" b="b"/>
            <a:pathLst>
              <a:path w="2256154" h="3878579">
                <a:moveTo>
                  <a:pt x="0" y="3878148"/>
                </a:moveTo>
                <a:lnTo>
                  <a:pt x="2256002" y="3878148"/>
                </a:lnTo>
                <a:lnTo>
                  <a:pt x="2256002" y="0"/>
                </a:lnTo>
                <a:lnTo>
                  <a:pt x="0" y="0"/>
                </a:lnTo>
                <a:lnTo>
                  <a:pt x="0" y="38781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 sz="1900" dirty="0"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xmlns="" id="{29700AC3-8E6B-3242-A3F9-D407FB9AF115}"/>
              </a:ext>
            </a:extLst>
          </p:cNvPr>
          <p:cNvSpPr/>
          <p:nvPr/>
        </p:nvSpPr>
        <p:spPr>
          <a:xfrm>
            <a:off x="685800" y="0"/>
            <a:ext cx="7634514" cy="464335"/>
          </a:xfrm>
          <a:custGeom>
            <a:avLst/>
            <a:gdLst/>
            <a:ahLst/>
            <a:cxnLst/>
            <a:rect l="l" t="t" r="r" b="b"/>
            <a:pathLst>
              <a:path w="2256154" h="318134">
                <a:moveTo>
                  <a:pt x="2116302" y="0"/>
                </a:moveTo>
                <a:lnTo>
                  <a:pt x="139700" y="0"/>
                </a:lnTo>
                <a:lnTo>
                  <a:pt x="58935" y="2182"/>
                </a:lnTo>
                <a:lnTo>
                  <a:pt x="17462" y="17462"/>
                </a:lnTo>
                <a:lnTo>
                  <a:pt x="2182" y="58935"/>
                </a:lnTo>
                <a:lnTo>
                  <a:pt x="0" y="139700"/>
                </a:lnTo>
                <a:lnTo>
                  <a:pt x="0" y="317804"/>
                </a:lnTo>
                <a:lnTo>
                  <a:pt x="2256002" y="317804"/>
                </a:lnTo>
                <a:lnTo>
                  <a:pt x="2256002" y="139700"/>
                </a:lnTo>
                <a:lnTo>
                  <a:pt x="2253819" y="58935"/>
                </a:lnTo>
                <a:lnTo>
                  <a:pt x="2238540" y="17462"/>
                </a:lnTo>
                <a:lnTo>
                  <a:pt x="2197066" y="2182"/>
                </a:lnTo>
                <a:lnTo>
                  <a:pt x="2116302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1900" dirty="0"/>
          </a:p>
        </p:txBody>
      </p:sp>
      <p:sp>
        <p:nvSpPr>
          <p:cNvPr id="6" name="object 34">
            <a:extLst>
              <a:ext uri="{FF2B5EF4-FFF2-40B4-BE49-F238E27FC236}">
                <a16:creationId xmlns:a16="http://schemas.microsoft.com/office/drawing/2014/main" xmlns="" id="{E754D0E2-1A68-F040-940E-A10FFF65897C}"/>
              </a:ext>
            </a:extLst>
          </p:cNvPr>
          <p:cNvSpPr txBox="1"/>
          <p:nvPr/>
        </p:nvSpPr>
        <p:spPr>
          <a:xfrm>
            <a:off x="943708" y="-76200"/>
            <a:ext cx="5147383" cy="445974"/>
          </a:xfrm>
          <a:prstGeom prst="rect">
            <a:avLst/>
          </a:prstGeom>
        </p:spPr>
        <p:txBody>
          <a:bodyPr vert="horz" wrap="square" lIns="0" tIns="14941" rIns="0" bIns="0" rtlCol="0">
            <a:spAutoFit/>
          </a:bodyPr>
          <a:lstStyle/>
          <a:p>
            <a:pPr marL="14941">
              <a:spcBef>
                <a:spcPts val="117"/>
              </a:spcBef>
            </a:pPr>
            <a:r>
              <a:rPr lang="es-ES" sz="2800" b="1" spc="-5" dirty="0" smtClean="0">
                <a:solidFill>
                  <a:srgbClr val="FFFFFF"/>
                </a:solidFill>
                <a:latin typeface="Soberana Sans"/>
                <a:cs typeface="Soberana Sans"/>
              </a:rPr>
              <a:t>Para tu vida diaria</a:t>
            </a:r>
            <a:endParaRPr sz="2800" dirty="0">
              <a:latin typeface="Soberana Sans"/>
              <a:cs typeface="Soberana Sans"/>
            </a:endParaRPr>
          </a:p>
        </p:txBody>
      </p:sp>
      <p:sp>
        <p:nvSpPr>
          <p:cNvPr id="7" name="object 35">
            <a:extLst>
              <a:ext uri="{FF2B5EF4-FFF2-40B4-BE49-F238E27FC236}">
                <a16:creationId xmlns:a16="http://schemas.microsoft.com/office/drawing/2014/main" xmlns="" id="{7AA2F7C0-3915-F041-9113-36F645B9863A}"/>
              </a:ext>
            </a:extLst>
          </p:cNvPr>
          <p:cNvSpPr txBox="1"/>
          <p:nvPr/>
        </p:nvSpPr>
        <p:spPr>
          <a:xfrm>
            <a:off x="228600" y="457200"/>
            <a:ext cx="8534400" cy="5262225"/>
          </a:xfrm>
          <a:prstGeom prst="rect">
            <a:avLst/>
          </a:prstGeom>
        </p:spPr>
        <p:txBody>
          <a:bodyPr vert="horz" wrap="square" lIns="0" tIns="62753" rIns="0" bIns="0" rtlCol="0">
            <a:spAutoFit/>
          </a:bodyPr>
          <a:lstStyle/>
          <a:p>
            <a:pPr marR="5080" algn="just">
              <a:spcBef>
                <a:spcPts val="100"/>
              </a:spcBef>
            </a:pPr>
            <a:r>
              <a:rPr lang="es-MX" sz="2800" dirty="0" smtClean="0"/>
              <a:t>Pon atención a las decisiones a corto plazo que tomas durante una semana y su posible impacto en tu vida en el futuro. Reflexiona acerca de qué te gustaría cambiar sobre ellas y comparte con tu familia tus observaciones. Puedes invitarles a hacer lo mismo.</a:t>
            </a:r>
            <a:endParaRPr lang="es-MX" sz="2400" dirty="0" smtClean="0"/>
          </a:p>
          <a:p>
            <a:pPr marR="5080">
              <a:spcBef>
                <a:spcPts val="100"/>
              </a:spcBef>
            </a:pPr>
            <a:endParaRPr lang="es-MX" sz="2400" dirty="0" smtClean="0"/>
          </a:p>
          <a:p>
            <a:pPr marR="5080">
              <a:spcBef>
                <a:spcPts val="100"/>
              </a:spcBef>
            </a:pPr>
            <a:endParaRPr lang="es-ES" sz="2400" dirty="0" smtClean="0"/>
          </a:p>
          <a:p>
            <a:pPr marR="5080">
              <a:spcBef>
                <a:spcPts val="100"/>
              </a:spcBef>
            </a:pPr>
            <a:endParaRPr lang="es-ES" sz="2400" dirty="0" smtClean="0"/>
          </a:p>
          <a:p>
            <a:pPr marR="5080">
              <a:spcBef>
                <a:spcPts val="100"/>
              </a:spcBef>
            </a:pPr>
            <a:endParaRPr lang="es-ES" sz="2400" dirty="0" smtClean="0"/>
          </a:p>
          <a:p>
            <a:pPr marR="5080">
              <a:spcBef>
                <a:spcPts val="100"/>
              </a:spcBef>
            </a:pPr>
            <a:endParaRPr lang="es-MX" sz="2400" dirty="0" smtClean="0"/>
          </a:p>
          <a:p>
            <a:pPr marR="5080">
              <a:spcBef>
                <a:spcPts val="100"/>
              </a:spcBef>
            </a:pPr>
            <a:r>
              <a:rPr lang="es-MX" sz="2400" dirty="0" smtClean="0"/>
              <a:t>Descubrirás la temporalidad de las decisiones y sus efectos en la película inglesa “Billy </a:t>
            </a:r>
            <a:r>
              <a:rPr lang="es-MX" sz="2400" dirty="0" err="1" smtClean="0"/>
              <a:t>Elliot</a:t>
            </a:r>
            <a:r>
              <a:rPr lang="es-MX" sz="2400" dirty="0" smtClean="0"/>
              <a:t>” (2000) del director Stephen </a:t>
            </a:r>
            <a:r>
              <a:rPr lang="es-MX" sz="2400" dirty="0" err="1" smtClean="0"/>
              <a:t>Daldry</a:t>
            </a:r>
            <a:endParaRPr lang="es-MX" sz="2400" dirty="0" smtClean="0"/>
          </a:p>
          <a:p>
            <a:pPr marR="5080">
              <a:spcBef>
                <a:spcPts val="100"/>
              </a:spcBef>
            </a:pPr>
            <a:endParaRPr lang="en-US" sz="2400" b="1" i="1" spc="-15" dirty="0">
              <a:latin typeface="Soberana Sans" panose="02000000000000000000" pitchFamily="2" charset="77"/>
              <a:cs typeface="Soberana Sans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xmlns="" id="{29700AC3-8E6B-3242-A3F9-D407FB9AF115}"/>
              </a:ext>
            </a:extLst>
          </p:cNvPr>
          <p:cNvSpPr/>
          <p:nvPr/>
        </p:nvSpPr>
        <p:spPr>
          <a:xfrm>
            <a:off x="228600" y="3869435"/>
            <a:ext cx="7634514" cy="464335"/>
          </a:xfrm>
          <a:custGeom>
            <a:avLst/>
            <a:gdLst/>
            <a:ahLst/>
            <a:cxnLst/>
            <a:rect l="l" t="t" r="r" b="b"/>
            <a:pathLst>
              <a:path w="2256154" h="318134">
                <a:moveTo>
                  <a:pt x="2116302" y="0"/>
                </a:moveTo>
                <a:lnTo>
                  <a:pt x="139700" y="0"/>
                </a:lnTo>
                <a:lnTo>
                  <a:pt x="58935" y="2182"/>
                </a:lnTo>
                <a:lnTo>
                  <a:pt x="17462" y="17462"/>
                </a:lnTo>
                <a:lnTo>
                  <a:pt x="2182" y="58935"/>
                </a:lnTo>
                <a:lnTo>
                  <a:pt x="0" y="139700"/>
                </a:lnTo>
                <a:lnTo>
                  <a:pt x="0" y="317804"/>
                </a:lnTo>
                <a:lnTo>
                  <a:pt x="2256002" y="317804"/>
                </a:lnTo>
                <a:lnTo>
                  <a:pt x="2256002" y="139700"/>
                </a:lnTo>
                <a:lnTo>
                  <a:pt x="2253819" y="58935"/>
                </a:lnTo>
                <a:lnTo>
                  <a:pt x="2238540" y="17462"/>
                </a:lnTo>
                <a:lnTo>
                  <a:pt x="2197066" y="2182"/>
                </a:lnTo>
                <a:lnTo>
                  <a:pt x="2116302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marL="14941" algn="r">
              <a:spcBef>
                <a:spcPts val="117"/>
              </a:spcBef>
            </a:pPr>
            <a:r>
              <a:rPr lang="es-ES" sz="2400" b="1" spc="-5" dirty="0" smtClean="0">
                <a:solidFill>
                  <a:srgbClr val="FFFFFF"/>
                </a:solidFill>
                <a:latin typeface="Soberana Sans"/>
                <a:cs typeface="Soberana Sans"/>
              </a:rPr>
              <a:t>¿Quieres saber más?</a:t>
            </a:r>
            <a:endParaRPr lang="es-ES" sz="2400" dirty="0">
              <a:latin typeface="Soberana Sans"/>
              <a:cs typeface="Soberana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78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>
            <a:extLst>
              <a:ext uri="{FF2B5EF4-FFF2-40B4-BE49-F238E27FC236}">
                <a16:creationId xmlns:a16="http://schemas.microsoft.com/office/drawing/2014/main" xmlns="" id="{AD660D75-67BB-664B-BFD1-C1277D46D824}"/>
              </a:ext>
            </a:extLst>
          </p:cNvPr>
          <p:cNvSpPr/>
          <p:nvPr/>
        </p:nvSpPr>
        <p:spPr>
          <a:xfrm>
            <a:off x="838200" y="-7257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xmlns="" id="{E1C22324-154A-D94C-B08B-1ECFD16FE7E3}"/>
              </a:ext>
            </a:extLst>
          </p:cNvPr>
          <p:cNvSpPr/>
          <p:nvPr/>
        </p:nvSpPr>
        <p:spPr>
          <a:xfrm>
            <a:off x="6281057" y="6495143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xmlns="" id="{442181FA-95F4-AD46-A6C4-B05EF93DD585}"/>
              </a:ext>
            </a:extLst>
          </p:cNvPr>
          <p:cNvSpPr/>
          <p:nvPr/>
        </p:nvSpPr>
        <p:spPr>
          <a:xfrm>
            <a:off x="0" y="467298"/>
            <a:ext cx="9144000" cy="6096000"/>
          </a:xfrm>
          <a:custGeom>
            <a:avLst/>
            <a:gdLst/>
            <a:ahLst/>
            <a:cxnLst/>
            <a:rect l="l" t="t" r="r" b="b"/>
            <a:pathLst>
              <a:path w="2256154" h="3878579">
                <a:moveTo>
                  <a:pt x="0" y="3878148"/>
                </a:moveTo>
                <a:lnTo>
                  <a:pt x="2256002" y="3878148"/>
                </a:lnTo>
                <a:lnTo>
                  <a:pt x="2256002" y="0"/>
                </a:lnTo>
                <a:lnTo>
                  <a:pt x="0" y="0"/>
                </a:lnTo>
                <a:lnTo>
                  <a:pt x="0" y="38781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r>
              <a:rPr lang="es-MX" sz="2000" dirty="0" smtClean="0"/>
              <a:t>De acuerdo a las siguientes afirmaciones, seleccione la opción que refleje su opinión</a:t>
            </a:r>
            <a:endParaRPr sz="1900" dirty="0"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xmlns="" id="{29700AC3-8E6B-3242-A3F9-D407FB9AF115}"/>
              </a:ext>
            </a:extLst>
          </p:cNvPr>
          <p:cNvSpPr/>
          <p:nvPr/>
        </p:nvSpPr>
        <p:spPr>
          <a:xfrm>
            <a:off x="685800" y="0"/>
            <a:ext cx="7634514" cy="464335"/>
          </a:xfrm>
          <a:custGeom>
            <a:avLst/>
            <a:gdLst/>
            <a:ahLst/>
            <a:cxnLst/>
            <a:rect l="l" t="t" r="r" b="b"/>
            <a:pathLst>
              <a:path w="2256154" h="318134">
                <a:moveTo>
                  <a:pt x="2116302" y="0"/>
                </a:moveTo>
                <a:lnTo>
                  <a:pt x="139700" y="0"/>
                </a:lnTo>
                <a:lnTo>
                  <a:pt x="58935" y="2182"/>
                </a:lnTo>
                <a:lnTo>
                  <a:pt x="17462" y="17462"/>
                </a:lnTo>
                <a:lnTo>
                  <a:pt x="2182" y="58935"/>
                </a:lnTo>
                <a:lnTo>
                  <a:pt x="0" y="139700"/>
                </a:lnTo>
                <a:lnTo>
                  <a:pt x="0" y="317804"/>
                </a:lnTo>
                <a:lnTo>
                  <a:pt x="2256002" y="317804"/>
                </a:lnTo>
                <a:lnTo>
                  <a:pt x="2256002" y="139700"/>
                </a:lnTo>
                <a:lnTo>
                  <a:pt x="2253819" y="58935"/>
                </a:lnTo>
                <a:lnTo>
                  <a:pt x="2238540" y="17462"/>
                </a:lnTo>
                <a:lnTo>
                  <a:pt x="2197066" y="2182"/>
                </a:lnTo>
                <a:lnTo>
                  <a:pt x="2116302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6" name="object 34">
            <a:extLst>
              <a:ext uri="{FF2B5EF4-FFF2-40B4-BE49-F238E27FC236}">
                <a16:creationId xmlns:a16="http://schemas.microsoft.com/office/drawing/2014/main" xmlns="" id="{E754D0E2-1A68-F040-940E-A10FFF65897C}"/>
              </a:ext>
            </a:extLst>
          </p:cNvPr>
          <p:cNvSpPr txBox="1"/>
          <p:nvPr/>
        </p:nvSpPr>
        <p:spPr>
          <a:xfrm>
            <a:off x="685800" y="-54166"/>
            <a:ext cx="7634514" cy="384419"/>
          </a:xfrm>
          <a:prstGeom prst="rect">
            <a:avLst/>
          </a:prstGeom>
        </p:spPr>
        <p:txBody>
          <a:bodyPr vert="horz" wrap="square" lIns="0" tIns="14941" rIns="0" bIns="0" rtlCol="0">
            <a:spAutoFit/>
          </a:bodyPr>
          <a:lstStyle/>
          <a:p>
            <a:pPr marL="14941">
              <a:spcBef>
                <a:spcPts val="117"/>
              </a:spcBef>
            </a:pPr>
            <a:r>
              <a:rPr lang="es-ES" sz="2400" b="1" spc="-5" dirty="0" smtClean="0">
                <a:solidFill>
                  <a:srgbClr val="FFFFFF"/>
                </a:solidFill>
                <a:latin typeface="Soberana Sans"/>
                <a:cs typeface="Soberana Sans"/>
              </a:rPr>
              <a:t>Evaluación de la sesión    Prepa:     Grupo:      Turno:</a:t>
            </a:r>
            <a:endParaRPr sz="2400" dirty="0">
              <a:latin typeface="Soberana Sans"/>
              <a:cs typeface="Soberana Sans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0" y="881345"/>
          <a:ext cx="9144000" cy="594231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429000"/>
                <a:gridCol w="1524000"/>
                <a:gridCol w="1219200"/>
                <a:gridCol w="838200"/>
                <a:gridCol w="914400"/>
                <a:gridCol w="1219200"/>
              </a:tblGrid>
              <a:tr h="766586">
                <a:tc>
                  <a:txBody>
                    <a:bodyPr/>
                    <a:lstStyle/>
                    <a:p>
                      <a:r>
                        <a:rPr lang="es-MX" dirty="0" smtClean="0"/>
                        <a:t>Rubro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Totalmente en desacuerdo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En desacuerdo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Neutral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De acuerdo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Totalmente de acuerdo</a:t>
                      </a:r>
                      <a:endParaRPr lang="es-MX" sz="1600" dirty="0"/>
                    </a:p>
                  </a:txBody>
                  <a:tcPr/>
                </a:tc>
              </a:tr>
              <a:tr h="981230">
                <a:tc>
                  <a:txBody>
                    <a:bodyPr/>
                    <a:lstStyle/>
                    <a:p>
                      <a:r>
                        <a:rPr lang="es-MX" dirty="0" smtClean="0"/>
                        <a:t>Al menos un 50% de los alumnos identificó la temporalidad en la toma de decisiones y sus alcances.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09798">
                <a:tc>
                  <a:txBody>
                    <a:bodyPr/>
                    <a:lstStyle/>
                    <a:p>
                      <a:r>
                        <a:rPr lang="es-MX" dirty="0" smtClean="0"/>
                        <a:t>Los estudiantes mostraron interés y se involucraron en la actividad.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41747">
                <a:tc>
                  <a:txBody>
                    <a:bodyPr/>
                    <a:lstStyle/>
                    <a:p>
                      <a:r>
                        <a:rPr lang="es-MX" dirty="0" smtClean="0"/>
                        <a:t>Se logró un clima de confianza en el grupo.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83046">
                <a:tc gridSpan="6">
                  <a:txBody>
                    <a:bodyPr/>
                    <a:lstStyle/>
                    <a:p>
                      <a:r>
                        <a:rPr lang="es-MX" dirty="0" smtClean="0"/>
                        <a:t>¿Qué funcionó bien y qué efectos positivos se observaron al realizar la actividad?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6586">
                <a:tc gridSpan="6">
                  <a:txBody>
                    <a:bodyPr/>
                    <a:lstStyle/>
                    <a:p>
                      <a:r>
                        <a:rPr lang="es-MX" dirty="0" smtClean="0"/>
                        <a:t>Descripción de dificultades y áreas de oportunidad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6586">
                <a:tc gridSpan="6">
                  <a:txBody>
                    <a:bodyPr/>
                    <a:lstStyle/>
                    <a:p>
                      <a:r>
                        <a:rPr lang="es-MX" sz="1800" dirty="0" smtClean="0"/>
                        <a:t>¿Qué alumnos no</a:t>
                      </a:r>
                      <a:r>
                        <a:rPr lang="es-MX" sz="1800" baseline="0" dirty="0" smtClean="0"/>
                        <a:t> realiz</a:t>
                      </a:r>
                      <a:r>
                        <a:rPr lang="es-MX" sz="1800" dirty="0" smtClean="0"/>
                        <a:t>aron la actividad? </a:t>
                      </a:r>
                    </a:p>
                    <a:p>
                      <a:r>
                        <a:rPr lang="es-ES" sz="1800" dirty="0" smtClean="0"/>
                        <a:t>1.</a:t>
                      </a:r>
                    </a:p>
                    <a:p>
                      <a:r>
                        <a:rPr lang="es-ES" sz="1800" dirty="0" smtClean="0"/>
                        <a:t>2.</a:t>
                      </a:r>
                    </a:p>
                    <a:p>
                      <a:r>
                        <a:rPr lang="es-ES" sz="1800" dirty="0" smtClean="0"/>
                        <a:t>3.</a:t>
                      </a:r>
                    </a:p>
                    <a:p>
                      <a:r>
                        <a:rPr lang="es-ES" sz="1800" dirty="0" smtClean="0"/>
                        <a:t>4.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4878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>
            <a:extLst>
              <a:ext uri="{FF2B5EF4-FFF2-40B4-BE49-F238E27FC236}">
                <a16:creationId xmlns:a16="http://schemas.microsoft.com/office/drawing/2014/main" xmlns="" id="{562E1E49-7DFD-CD4A-BF9B-ACD78050E8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772" y="228600"/>
            <a:ext cx="914400" cy="914400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D0AED072-3FD6-894E-BD91-3688E04E582E}"/>
              </a:ext>
            </a:extLst>
          </p:cNvPr>
          <p:cNvSpPr/>
          <p:nvPr/>
        </p:nvSpPr>
        <p:spPr>
          <a:xfrm>
            <a:off x="7348061" y="1164771"/>
            <a:ext cx="103522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941">
              <a:spcBef>
                <a:spcPts val="447"/>
              </a:spcBef>
            </a:pPr>
            <a:r>
              <a:rPr lang="en-US" sz="2500" b="1" spc="-5" dirty="0">
                <a:solidFill>
                  <a:srgbClr val="004A81"/>
                </a:solidFill>
                <a:latin typeface="Soberana Sans"/>
                <a:cs typeface="Soberana Sans"/>
              </a:rPr>
              <a:t>3</a:t>
            </a:r>
            <a:r>
              <a:rPr lang="en-US" sz="2500" b="1" spc="-5" dirty="0" smtClean="0">
                <a:solidFill>
                  <a:srgbClr val="004A81"/>
                </a:solidFill>
                <a:latin typeface="Soberana Sans"/>
                <a:cs typeface="Soberana Sans"/>
              </a:rPr>
              <a:t> </a:t>
            </a:r>
            <a:r>
              <a:rPr lang="en-US" sz="2500" b="1" spc="-5" dirty="0">
                <a:solidFill>
                  <a:srgbClr val="004A81"/>
                </a:solidFill>
                <a:latin typeface="Soberana Sans"/>
                <a:cs typeface="Soberana Sans"/>
              </a:rPr>
              <a:t>min</a:t>
            </a:r>
            <a:endParaRPr lang="en-US" sz="2500" dirty="0">
              <a:solidFill>
                <a:srgbClr val="004A81"/>
              </a:solidFill>
              <a:latin typeface="Soberana Sans"/>
              <a:cs typeface="Soberana Sans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xmlns="" id="{1C06EEA0-4EF7-A444-9B22-8213EC8E3D7B}"/>
              </a:ext>
            </a:extLst>
          </p:cNvPr>
          <p:cNvSpPr/>
          <p:nvPr/>
        </p:nvSpPr>
        <p:spPr>
          <a:xfrm>
            <a:off x="838200" y="0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xmlns="" id="{FAABECC6-50FC-2C49-947B-C5F2B8C72BB4}"/>
              </a:ext>
            </a:extLst>
          </p:cNvPr>
          <p:cNvSpPr/>
          <p:nvPr/>
        </p:nvSpPr>
        <p:spPr>
          <a:xfrm>
            <a:off x="6281057" y="6495143"/>
            <a:ext cx="2362200" cy="381000"/>
          </a:xfrm>
          <a:custGeom>
            <a:avLst/>
            <a:gdLst/>
            <a:ahLst/>
            <a:cxnLst/>
            <a:rect l="l" t="t" r="r" b="b"/>
            <a:pathLst>
              <a:path w="2479675" h="1566545">
                <a:moveTo>
                  <a:pt x="0" y="1565998"/>
                </a:moveTo>
                <a:lnTo>
                  <a:pt x="2479332" y="1565998"/>
                </a:lnTo>
                <a:lnTo>
                  <a:pt x="2479332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9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DF1F269-802B-7143-93E7-6C65E0808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371600"/>
            <a:ext cx="5591200" cy="55005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15" name="object 10">
            <a:extLst>
              <a:ext uri="{FF2B5EF4-FFF2-40B4-BE49-F238E27FC236}">
                <a16:creationId xmlns:a16="http://schemas.microsoft.com/office/drawing/2014/main" xmlns="" id="{1C3E75F3-53B5-C147-A4CD-E3E61C64C996}"/>
              </a:ext>
            </a:extLst>
          </p:cNvPr>
          <p:cNvSpPr txBox="1"/>
          <p:nvPr/>
        </p:nvSpPr>
        <p:spPr>
          <a:xfrm rot="60000">
            <a:off x="1072868" y="775207"/>
            <a:ext cx="496533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s-ES" sz="2400" dirty="0">
                <a:latin typeface="Soberana Sans"/>
                <a:cs typeface="Soberana Sans"/>
              </a:rPr>
              <a:t>Escribe en</a:t>
            </a:r>
            <a:r>
              <a:rPr sz="2400" dirty="0">
                <a:latin typeface="Soberana Sans"/>
                <a:cs typeface="Soberana Sans"/>
              </a:rPr>
              <a:t> </a:t>
            </a:r>
            <a:r>
              <a:rPr lang="es-ES" sz="2400" dirty="0" smtClean="0">
                <a:latin typeface="Soberana Sans"/>
                <a:cs typeface="Soberana Sans"/>
              </a:rPr>
              <a:t>tres</a:t>
            </a:r>
            <a:r>
              <a:rPr sz="2400" dirty="0" smtClean="0">
                <a:latin typeface="Soberana Sans"/>
                <a:cs typeface="Soberana Sans"/>
              </a:rPr>
              <a:t> </a:t>
            </a:r>
            <a:r>
              <a:rPr sz="2400" dirty="0" err="1" smtClean="0">
                <a:latin typeface="Soberana Sans"/>
                <a:cs typeface="Soberana Sans"/>
              </a:rPr>
              <a:t>minuto</a:t>
            </a:r>
            <a:r>
              <a:rPr lang="es-ES" sz="2400" dirty="0" smtClean="0">
                <a:latin typeface="Soberana Sans"/>
                <a:cs typeface="Soberana Sans"/>
              </a:rPr>
              <a:t>s </a:t>
            </a:r>
            <a:endParaRPr lang="es-ES" sz="2400" dirty="0">
              <a:latin typeface="Soberana Sans"/>
              <a:cs typeface="Soberana Sans"/>
            </a:endParaRPr>
          </a:p>
          <a:p>
            <a:r>
              <a:rPr lang="es-ES" sz="2400" dirty="0">
                <a:latin typeface="Soberana Sans"/>
                <a:cs typeface="Soberana Sans"/>
              </a:rPr>
              <a:t>qué te llevas de la </a:t>
            </a:r>
            <a:r>
              <a:rPr lang="es-ES" sz="2400" dirty="0" smtClean="0">
                <a:latin typeface="Soberana Sans"/>
                <a:cs typeface="Soberana Sans"/>
              </a:rPr>
              <a:t>Actividad</a:t>
            </a:r>
            <a:endParaRPr sz="2400" dirty="0">
              <a:latin typeface="Soberana Sans"/>
              <a:cs typeface="Soberana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2626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600</TotalTime>
  <Words>813</Words>
  <Application>Microsoft Office PowerPoint</Application>
  <PresentationFormat>Presentación en pantalla (4:3)</PresentationFormat>
  <Paragraphs>85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TUTORIAS ELIZABETH</cp:lastModifiedBy>
  <cp:revision>41</cp:revision>
  <dcterms:created xsi:type="dcterms:W3CDTF">2018-01-29T17:15:52Z</dcterms:created>
  <dcterms:modified xsi:type="dcterms:W3CDTF">2020-01-07T18:33:02Z</dcterms:modified>
</cp:coreProperties>
</file>