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7" r:id="rId4"/>
    <p:sldId id="272" r:id="rId5"/>
    <p:sldId id="273" r:id="rId6"/>
    <p:sldId id="276" r:id="rId7"/>
    <p:sldId id="278" r:id="rId8"/>
    <p:sldId id="277" r:id="rId9"/>
    <p:sldId id="263" r:id="rId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2200275"/>
            <a:ext cx="7842155" cy="646331"/>
          </a:xfrm>
          <a:prstGeom prst="rect">
            <a:avLst/>
          </a:prstGeom>
        </p:spPr>
        <p:txBody>
          <a:bodyPr wrap="square">
            <a:spAutoFit/>
          </a:bodyPr>
          <a:lstStyle/>
          <a:p>
            <a:r>
              <a:rPr lang="es-MX" sz="3600" dirty="0" smtClean="0">
                <a:solidFill>
                  <a:srgbClr val="00B0F0"/>
                </a:solidFill>
                <a:latin typeface="Arial Black" pitchFamily="34" charset="0"/>
              </a:rPr>
              <a:t>LA REALIDAD DE MIS METAS</a:t>
            </a:r>
            <a:endParaRPr lang="es-MX" sz="3600" dirty="0">
              <a:solidFill>
                <a:srgbClr val="00B0F0"/>
              </a:solidFill>
              <a:latin typeface="Arial Black" pitchFamily="34" charset="0"/>
            </a:endParaRP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 xmlns:a16="http://schemas.microsoft.com/office/drawing/2014/main" id="{A542659A-4FA0-6F4D-B73D-B428747300F6}"/>
              </a:ext>
            </a:extLst>
          </p:cNvPr>
          <p:cNvSpPr/>
          <p:nvPr/>
        </p:nvSpPr>
        <p:spPr>
          <a:xfrm>
            <a:off x="1678329" y="3715476"/>
            <a:ext cx="2720051" cy="26353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b="1" dirty="0" smtClean="0"/>
              <a:t>TOMA RESPONSIBLE DE DECISIONES</a:t>
            </a:r>
            <a:endParaRPr lang="en-US" b="1" dirty="0"/>
          </a:p>
        </p:txBody>
      </p:sp>
      <p:pic>
        <p:nvPicPr>
          <p:cNvPr id="12" name="11 Imagen" descr="C:\Users\BECAS 3\AppData\Local\Microsoft\Windows\Temporary Internet Files\Content.IE5\0IGUQ6HK\decidir-entre-infinitos-caminos[1].jpg"/>
          <p:cNvPicPr/>
          <p:nvPr/>
        </p:nvPicPr>
        <p:blipFill>
          <a:blip r:embed="rId7" cstate="print"/>
          <a:srcRect/>
          <a:stretch>
            <a:fillRect/>
          </a:stretch>
        </p:blipFill>
        <p:spPr bwMode="auto">
          <a:xfrm>
            <a:off x="2024418" y="4120855"/>
            <a:ext cx="2057400" cy="1051560"/>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363087" y="363975"/>
            <a:ext cx="7188590" cy="5293757"/>
          </a:xfrm>
          <a:prstGeom prst="rect">
            <a:avLst/>
          </a:prstGeom>
        </p:spPr>
        <p:txBody>
          <a:bodyPr wrap="square">
            <a:spAutoFit/>
          </a:bodyPr>
          <a:lstStyle/>
          <a:p>
            <a:pPr algn="just"/>
            <a:r>
              <a:rPr lang="es-MX" sz="3200" dirty="0" smtClean="0">
                <a:solidFill>
                  <a:srgbClr val="00B0F0"/>
                </a:solidFill>
                <a:latin typeface="Arial Black" pitchFamily="34" charset="0"/>
              </a:rPr>
              <a:t>CONTEXTO</a:t>
            </a:r>
          </a:p>
          <a:p>
            <a:pPr algn="just"/>
            <a:endParaRPr lang="es-MX" dirty="0" smtClean="0">
              <a:latin typeface="Arial Black" pitchFamily="34" charset="0"/>
            </a:endParaRPr>
          </a:p>
          <a:p>
            <a:pPr algn="just"/>
            <a:r>
              <a:rPr lang="es-MX" sz="2400" dirty="0" smtClean="0">
                <a:solidFill>
                  <a:srgbClr val="00B0F0"/>
                </a:solidFill>
                <a:latin typeface="Arial" pitchFamily="34" charset="0"/>
                <a:cs typeface="Arial" pitchFamily="34" charset="0"/>
              </a:rPr>
              <a:t>La juventud es una etapa en la que los anhelos se confrontan con la realidad propia, del contexto y los recursos disponibles. De ahí la importancia de proporcionar a los estudiantes herramientas para que puedan establecer metas factibles que les acerquen a la realización de sus proyectos de vida. En esta lección se proponen actividades que pueden funcionar como motivadores para alcanzar sus metas a largo plazo de sus alumnos y comprender la importancia de reconocer los recursos necesarios y aquéllos de los que ya se dispone.</a:t>
            </a:r>
            <a:endParaRPr lang="es-MX" sz="2400" dirty="0">
              <a:solidFill>
                <a:srgbClr val="00B0F0"/>
              </a:solidFill>
              <a:latin typeface="Arial" pitchFamily="34" charset="0"/>
              <a:cs typeface="Arial" pitchFamily="34" charset="0"/>
            </a:endParaRPr>
          </a:p>
        </p:txBody>
      </p:sp>
      <p:pic>
        <p:nvPicPr>
          <p:cNvPr id="3075" name="Picture 3" descr="C:\Users\BECAS 3\AppData\Local\Microsoft\Windows\Temporary Internet Files\Content.IE5\91PAMXRL\Habits-of-super-successful-people[1].jpg"/>
          <p:cNvPicPr>
            <a:picLocks noChangeAspect="1" noChangeArrowheads="1"/>
          </p:cNvPicPr>
          <p:nvPr/>
        </p:nvPicPr>
        <p:blipFill>
          <a:blip r:embed="rId4"/>
          <a:srcRect/>
          <a:stretch>
            <a:fillRect/>
          </a:stretch>
        </p:blipFill>
        <p:spPr bwMode="auto">
          <a:xfrm>
            <a:off x="2373541" y="5162653"/>
            <a:ext cx="4338536" cy="1559162"/>
          </a:xfrm>
          <a:prstGeom prst="rect">
            <a:avLst/>
          </a:prstGeom>
          <a:noFill/>
        </p:spPr>
      </p:pic>
      <p:sp>
        <p:nvSpPr>
          <p:cNvPr id="7" name="6 CuadroTexto"/>
          <p:cNvSpPr txBox="1"/>
          <p:nvPr/>
        </p:nvSpPr>
        <p:spPr>
          <a:xfrm>
            <a:off x="308001" y="6444867"/>
            <a:ext cx="2170793"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237977"/>
            <a:ext cx="7047914" cy="1323439"/>
          </a:xfrm>
          <a:prstGeom prst="rect">
            <a:avLst/>
          </a:prstGeom>
          <a:noFill/>
        </p:spPr>
        <p:txBody>
          <a:bodyPr wrap="square" rtlCol="0">
            <a:spAutoFit/>
          </a:bodyPr>
          <a:lstStyle/>
          <a:p>
            <a:r>
              <a:rPr lang="es-MX" sz="2000" dirty="0" smtClean="0">
                <a:solidFill>
                  <a:schemeClr val="accent1">
                    <a:lumMod val="75000"/>
                  </a:schemeClr>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identifiquen decisiones que pueden tomar en el corto, mediano y largo plazo considerando aquellas que son cruciales para alcanzar sus metas.</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666499"/>
            <a:ext cx="9015413" cy="923330"/>
          </a:xfrm>
          <a:prstGeom prst="rect">
            <a:avLst/>
          </a:prstGeom>
        </p:spPr>
        <p:txBody>
          <a:bodyPr wrap="square">
            <a:spAutoFit/>
          </a:bodyPr>
          <a:lstStyle/>
          <a:p>
            <a:pPr algn="r"/>
            <a:r>
              <a:rPr lang="es-MX" dirty="0" smtClean="0">
                <a:solidFill>
                  <a:schemeClr val="accent1">
                    <a:lumMod val="75000"/>
                  </a:schemeClr>
                </a:solidFill>
                <a:latin typeface="Arial Black" pitchFamily="34" charset="0"/>
              </a:rPr>
              <a:t>¿Por qué es importante? </a:t>
            </a:r>
          </a:p>
          <a:p>
            <a:pPr algn="r"/>
            <a:r>
              <a:rPr lang="es-MX" dirty="0" smtClean="0"/>
              <a:t>Porque reconocerán la importancia de establecer metas factibles para poder realizar lo que se proponen.</a:t>
            </a:r>
            <a:endParaRPr lang="es-MX" dirty="0">
              <a:latin typeface="Arial" pitchFamily="34" charset="0"/>
              <a:cs typeface="Arial" pitchFamily="34" charset="0"/>
            </a:endParaRPr>
          </a:p>
        </p:txBody>
      </p:sp>
      <p:sp>
        <p:nvSpPr>
          <p:cNvPr id="18" name="17 CuadroTexto"/>
          <p:cNvSpPr txBox="1"/>
          <p:nvPr/>
        </p:nvSpPr>
        <p:spPr>
          <a:xfrm>
            <a:off x="0" y="2571460"/>
            <a:ext cx="9015412" cy="4247317"/>
          </a:xfrm>
          <a:prstGeom prst="rect">
            <a:avLst/>
          </a:prstGeom>
          <a:noFill/>
        </p:spPr>
        <p:txBody>
          <a:bodyPr wrap="square" rtlCol="0">
            <a:spAutoFit/>
          </a:bodyPr>
          <a:lstStyle/>
          <a:p>
            <a:r>
              <a:rPr lang="es-MX" dirty="0" smtClean="0">
                <a:solidFill>
                  <a:schemeClr val="accent1">
                    <a:lumMod val="60000"/>
                    <a:lumOff val="40000"/>
                  </a:schemeClr>
                </a:solidFill>
                <a:latin typeface="Arial Black" pitchFamily="34" charset="0"/>
              </a:rPr>
              <a:t>Estructura de la sesión y recomendaciones específicas</a:t>
            </a:r>
          </a:p>
          <a:p>
            <a:endParaRPr lang="es-MX" dirty="0" smtClean="0">
              <a:latin typeface="Arial Black" pitchFamily="34" charset="0"/>
            </a:endParaRPr>
          </a:p>
          <a:p>
            <a:r>
              <a:rPr lang="es-MX" dirty="0" smtClean="0">
                <a:latin typeface="Arial" pitchFamily="34" charset="0"/>
                <a:cs typeface="Arial" pitchFamily="34" charset="0"/>
              </a:rPr>
              <a:t>Invita a los estudiantes a leer la introducción, </a:t>
            </a:r>
            <a:r>
              <a:rPr lang="es-MX" dirty="0" smtClean="0"/>
              <a:t>, la cita y El reto es</a:t>
            </a:r>
            <a:r>
              <a:rPr lang="es-MX" dirty="0" smtClean="0">
                <a:latin typeface="Arial" pitchFamily="34" charset="0"/>
                <a:cs typeface="Arial" pitchFamily="34" charset="0"/>
              </a:rPr>
              <a:t> de la lección.</a:t>
            </a:r>
          </a:p>
          <a:p>
            <a:endParaRPr lang="es-ES" dirty="0" smtClean="0">
              <a:latin typeface="Arial" pitchFamily="34" charset="0"/>
              <a:cs typeface="Arial" pitchFamily="34" charset="0"/>
            </a:endParaRPr>
          </a:p>
          <a:p>
            <a:r>
              <a:rPr lang="es-MX" b="1" dirty="0" smtClean="0">
                <a:solidFill>
                  <a:schemeClr val="accent1">
                    <a:lumMod val="75000"/>
                  </a:schemeClr>
                </a:solidFill>
              </a:rPr>
              <a:t>“Los obstáculos son esas cosas espantosas que ves cuando apartas tus ojos de tu meta”. Henry Ford.</a:t>
            </a:r>
            <a:endParaRPr lang="es-MX" b="1" dirty="0" smtClean="0">
              <a:solidFill>
                <a:schemeClr val="accent1">
                  <a:lumMod val="75000"/>
                </a:schemeClr>
              </a:solidFill>
              <a:latin typeface="Arial" pitchFamily="34" charset="0"/>
              <a:cs typeface="Arial" pitchFamily="34" charset="0"/>
            </a:endParaRPr>
          </a:p>
          <a:p>
            <a:endParaRPr lang="es-MX" dirty="0" smtClean="0">
              <a:latin typeface="Arial" pitchFamily="34" charset="0"/>
              <a:cs typeface="Arial" pitchFamily="34" charset="0"/>
            </a:endParaRPr>
          </a:p>
          <a:p>
            <a:r>
              <a:rPr lang="es-ES" dirty="0" smtClean="0">
                <a:solidFill>
                  <a:schemeClr val="accent1">
                    <a:lumMod val="60000"/>
                    <a:lumOff val="40000"/>
                  </a:schemeClr>
                </a:solidFill>
                <a:latin typeface="Arial Black" pitchFamily="34" charset="0"/>
              </a:rPr>
              <a:t>INTRODUCCIÓN</a:t>
            </a:r>
          </a:p>
          <a:p>
            <a:pPr algn="just"/>
            <a:r>
              <a:rPr lang="es-MX" dirty="0" smtClean="0"/>
              <a:t>Lograr lo que te propones depende de muchos factores. Uno muy importante es que tus metas sean alcanzables. Esto no quiere decir que no debas tener grandes anhelos, pues justo los grandes sueños son los que más nos mueven. Significa que, para alcanzarlos, es necesario plantear metas factibles en tiempo y recursos, e ir avanzando gradualmente. Tomar decisiones razonadas te ayudará a cumplir tus objetivos. </a:t>
            </a:r>
          </a:p>
          <a:p>
            <a:pPr algn="just"/>
            <a:r>
              <a:rPr lang="es-MX" b="1" dirty="0" smtClean="0">
                <a:solidFill>
                  <a:schemeClr val="accent1">
                    <a:lumMod val="75000"/>
                  </a:schemeClr>
                </a:solidFill>
              </a:rPr>
              <a:t>El reto es </a:t>
            </a:r>
            <a:r>
              <a:rPr lang="es-MX" dirty="0" smtClean="0">
                <a:solidFill>
                  <a:schemeClr val="accent1">
                    <a:lumMod val="75000"/>
                  </a:schemeClr>
                </a:solidFill>
              </a:rPr>
              <a:t>identificar decisiones que puedes tomar en el corto, mediano y largo plazo considerando aquellas que son cruciales para alcanzar tus metas</a:t>
            </a:r>
            <a:endParaRPr lang="es-MX" dirty="0">
              <a:solidFill>
                <a:schemeClr val="accent1">
                  <a:lumMod val="75000"/>
                </a:schemeClr>
              </a:solidFill>
              <a:latin typeface="Arial Black"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6801862"/>
          </a:xfrm>
          <a:prstGeom prst="rect">
            <a:avLst/>
          </a:prstGeom>
          <a:noFill/>
        </p:spPr>
        <p:txBody>
          <a:bodyPr wrap="square" rtlCol="0">
            <a:spAutoFit/>
          </a:bodyPr>
          <a:lstStyle/>
          <a:p>
            <a:r>
              <a:rPr lang="es-MX" sz="2000" dirty="0" smtClean="0">
                <a:solidFill>
                  <a:schemeClr val="accent1">
                    <a:lumMod val="75000"/>
                  </a:schemeClr>
                </a:solidFill>
                <a:latin typeface="Arial Black" pitchFamily="34" charset="0"/>
              </a:rPr>
              <a:t>Actividad 1: La astronauta.</a:t>
            </a:r>
          </a:p>
          <a:p>
            <a:r>
              <a:rPr lang="es-MX" sz="2000" dirty="0" smtClean="0"/>
              <a:t>Lea en voz alta el primer párrafo de la actividad. • Solicite a sus estudiantes que respondan individualmente al inciso b. Comente que es importante responder como si fueran Carmen. </a:t>
            </a:r>
          </a:p>
          <a:p>
            <a:endParaRPr lang="es-ES" sz="2000" b="1" cap="small" dirty="0" smtClean="0">
              <a:solidFill>
                <a:srgbClr val="FF0000"/>
              </a:solidFill>
              <a:latin typeface="Arial" pitchFamily="34" charset="0"/>
              <a:cs typeface="Arial" pitchFamily="34" charset="0"/>
            </a:endParaRPr>
          </a:p>
          <a:p>
            <a:pPr marL="457200" indent="-457200" algn="just">
              <a:buAutoNum type="alphaLcPeriod"/>
            </a:pPr>
            <a:r>
              <a:rPr lang="es-MX" sz="1600" b="1" i="1" dirty="0" smtClean="0">
                <a:solidFill>
                  <a:schemeClr val="accent1">
                    <a:lumMod val="75000"/>
                  </a:schemeClr>
                </a:solidFill>
                <a:latin typeface="Arial" pitchFamily="34" charset="0"/>
                <a:cs typeface="Arial" pitchFamily="34" charset="0"/>
              </a:rPr>
              <a:t>Carmen Félix es una importante investigadora espacial mexicana. Desde pequeña le encantaba observar el cielo y las estrellas, y sabía que quería dedicarse a algo que tuviera que ver con eso. Cuando tenía 17 años asistió a un Congreso Internacional de Astronáutica y le preguntó a uno de los astronautas qué se necesitaba para ser uno de ellos. Él le respondió que la buscaba científicos e ingenieros. Ser astronauta puede parecer algo muy complicado. Para Carmen Félix era una meta fundamental de su proyecto de vida. </a:t>
            </a:r>
          </a:p>
          <a:p>
            <a:pPr marL="457200" indent="-457200" algn="just">
              <a:buAutoNum type="alphaLcPeriod"/>
            </a:pPr>
            <a:r>
              <a:rPr lang="es-MX" sz="1600" dirty="0" smtClean="0">
                <a:latin typeface="Arial" pitchFamily="34" charset="0"/>
                <a:cs typeface="Arial" pitchFamily="34" charset="0"/>
              </a:rPr>
              <a:t>Escribe tres metas a corto y tres a mediano plazo que te plantearías a la edad que tienes ahora, imaginando por un momento que eres Carmen. Junto a cada una, escribe lo que necesitarías para alcanzarla. Pon atención a la factibilidad de las metas. </a:t>
            </a:r>
          </a:p>
          <a:p>
            <a:pPr marL="457200" indent="-457200" algn="just"/>
            <a:r>
              <a:rPr lang="es-MX" sz="1600" dirty="0" smtClean="0">
                <a:latin typeface="Arial" pitchFamily="34" charset="0"/>
                <a:cs typeface="Arial" pitchFamily="34" charset="0"/>
              </a:rPr>
              <a:t>A corto plazo:</a:t>
            </a:r>
          </a:p>
          <a:p>
            <a:pPr marL="457200" indent="-457200" algn="just">
              <a:buAutoNum type="arabicPeriod"/>
            </a:pPr>
            <a:r>
              <a:rPr lang="es-ES" sz="1600" b="1" cap="small" dirty="0" smtClean="0">
                <a:solidFill>
                  <a:srgbClr val="FF0000"/>
                </a:solidFill>
                <a:latin typeface="Arial" pitchFamily="34" charset="0"/>
                <a:cs typeface="Arial" pitchFamily="34" charset="0"/>
              </a:rPr>
              <a:t>_________________________________________________________________</a:t>
            </a:r>
          </a:p>
          <a:p>
            <a:pPr marL="457200" indent="-457200" algn="just">
              <a:buAutoNum type="arabicPeriod"/>
            </a:pPr>
            <a:r>
              <a:rPr lang="es-ES" sz="1600" b="1" cap="small" dirty="0" smtClean="0">
                <a:solidFill>
                  <a:srgbClr val="FF0000"/>
                </a:solidFill>
                <a:latin typeface="Arial" pitchFamily="34" charset="0"/>
                <a:cs typeface="Arial" pitchFamily="34" charset="0"/>
              </a:rPr>
              <a:t>_________________________________________________________________</a:t>
            </a:r>
          </a:p>
          <a:p>
            <a:pPr marL="457200" indent="-457200" algn="just">
              <a:buAutoNum type="arabicPeriod"/>
            </a:pPr>
            <a:r>
              <a:rPr lang="es-ES" sz="1600" b="1" cap="small" dirty="0" smtClean="0">
                <a:solidFill>
                  <a:srgbClr val="FF0000"/>
                </a:solidFill>
                <a:latin typeface="Arial" pitchFamily="34" charset="0"/>
                <a:cs typeface="Arial" pitchFamily="34" charset="0"/>
              </a:rPr>
              <a:t>_________________________________________________________________</a:t>
            </a:r>
          </a:p>
          <a:p>
            <a:pPr marL="457200" indent="-457200" algn="just"/>
            <a:r>
              <a:rPr lang="es-MX" sz="1600" dirty="0" smtClean="0"/>
              <a:t>A mediano plazo:</a:t>
            </a:r>
          </a:p>
          <a:p>
            <a:pPr marL="457200" indent="-457200" algn="just">
              <a:buAutoNum type="arabicPeriod"/>
            </a:pPr>
            <a:r>
              <a:rPr lang="es-ES" sz="1600" b="1" cap="small" dirty="0" smtClean="0">
                <a:solidFill>
                  <a:srgbClr val="FF0000"/>
                </a:solidFill>
                <a:latin typeface="Arial" pitchFamily="34" charset="0"/>
                <a:cs typeface="Arial" pitchFamily="34" charset="0"/>
              </a:rPr>
              <a:t>_________________________________________________________________</a:t>
            </a:r>
          </a:p>
          <a:p>
            <a:pPr marL="457200" indent="-457200" algn="just">
              <a:buAutoNum type="arabicPeriod"/>
            </a:pPr>
            <a:r>
              <a:rPr lang="es-ES" sz="1600" b="1" cap="small" dirty="0" smtClean="0">
                <a:solidFill>
                  <a:srgbClr val="FF0000"/>
                </a:solidFill>
                <a:latin typeface="Arial" pitchFamily="34" charset="0"/>
                <a:cs typeface="Arial" pitchFamily="34" charset="0"/>
              </a:rPr>
              <a:t>_________________________________________________________________</a:t>
            </a:r>
          </a:p>
          <a:p>
            <a:pPr marL="457200" indent="-457200" algn="just">
              <a:buAutoNum type="arabicPeriod"/>
            </a:pPr>
            <a:r>
              <a:rPr lang="es-ES" sz="1600" b="1" cap="small" dirty="0" smtClean="0">
                <a:solidFill>
                  <a:srgbClr val="FF0000"/>
                </a:solidFill>
                <a:latin typeface="Arial" pitchFamily="34" charset="0"/>
                <a:cs typeface="Arial" pitchFamily="34" charset="0"/>
              </a:rPr>
              <a:t>_________________________________________________________________</a:t>
            </a:r>
          </a:p>
          <a:p>
            <a:pPr marL="457200" indent="-457200" algn="just">
              <a:buAutoNum type="arabicPeriod"/>
            </a:pPr>
            <a:endParaRPr lang="es-MX" sz="1600" b="1" cap="small"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273697"/>
            <a:ext cx="5227416" cy="5878532"/>
          </a:xfrm>
          <a:prstGeom prst="rect">
            <a:avLst/>
          </a:prstGeom>
          <a:noFill/>
        </p:spPr>
        <p:txBody>
          <a:bodyPr wrap="square" rtlCol="0">
            <a:spAutoFit/>
          </a:bodyPr>
          <a:lstStyle/>
          <a:p>
            <a:r>
              <a:rPr lang="es-MX" sz="2000" dirty="0" err="1" smtClean="0">
                <a:solidFill>
                  <a:schemeClr val="accent1">
                    <a:lumMod val="75000"/>
                  </a:schemeClr>
                </a:solidFill>
                <a:latin typeface="Arial Black" pitchFamily="34" charset="0"/>
              </a:rPr>
              <a:t>Actvidad</a:t>
            </a:r>
            <a:r>
              <a:rPr lang="es-MX" sz="2000" dirty="0" smtClean="0">
                <a:solidFill>
                  <a:schemeClr val="accent1">
                    <a:lumMod val="75000"/>
                  </a:schemeClr>
                </a:solidFill>
                <a:latin typeface="Arial Black" pitchFamily="34" charset="0"/>
              </a:rPr>
              <a:t> 2: Reflexión grupal. </a:t>
            </a:r>
          </a:p>
          <a:p>
            <a:endParaRPr lang="es-MX" sz="2000" dirty="0" smtClean="0">
              <a:latin typeface="Arial Black" pitchFamily="34" charset="0"/>
            </a:endParaRPr>
          </a:p>
          <a:p>
            <a:pPr marL="457200" indent="-457200">
              <a:buAutoNum type="alphaLcPeriod"/>
            </a:pPr>
            <a:r>
              <a:rPr lang="es-MX" sz="2000" dirty="0" smtClean="0">
                <a:solidFill>
                  <a:schemeClr val="accent1">
                    <a:lumMod val="75000"/>
                  </a:schemeClr>
                </a:solidFill>
              </a:rPr>
              <a:t>Reflexionen entre todos sobre cómo pueden evaluar la factibilidad de sus metas. </a:t>
            </a:r>
          </a:p>
          <a:p>
            <a:pPr marL="457200" indent="-457200"/>
            <a:r>
              <a:rPr lang="es-MX" sz="2000" dirty="0" smtClean="0">
                <a:solidFill>
                  <a:schemeClr val="accent1">
                    <a:lumMod val="75000"/>
                  </a:schemeClr>
                </a:solidFill>
              </a:rPr>
              <a:t>• Compartan metas que les parezcan disparatadas y entre todos den ideas sobre las que sí podrían alcanzar planteando metas factibles.</a:t>
            </a:r>
          </a:p>
          <a:p>
            <a:pPr marL="457200" indent="-457200"/>
            <a:endParaRPr lang="es-ES" sz="2000" b="1" cap="small" dirty="0" smtClean="0">
              <a:solidFill>
                <a:srgbClr val="FF0000"/>
              </a:solidFill>
            </a:endParaRPr>
          </a:p>
          <a:p>
            <a:pPr marL="457200" indent="-457200" algn="just"/>
            <a:r>
              <a:rPr lang="es-MX" sz="1400" dirty="0" smtClean="0">
                <a:latin typeface="Arial" pitchFamily="34" charset="0"/>
                <a:cs typeface="Arial" pitchFamily="34" charset="0"/>
              </a:rPr>
              <a:t>Comparta con el grupo una reflexión acerca de algún personaje reconocido en los deportes, arte o ciencias que le parezca un ejemplo para la actividad. </a:t>
            </a:r>
          </a:p>
          <a:p>
            <a:pPr marL="457200" indent="-457200" algn="just"/>
            <a:r>
              <a:rPr lang="es-MX" sz="1400" dirty="0" smtClean="0">
                <a:latin typeface="Arial" pitchFamily="34" charset="0"/>
                <a:cs typeface="Arial" pitchFamily="34" charset="0"/>
              </a:rPr>
              <a:t>• Pregunte a los estudiantes cómo pueden evaluar la factibilidad de sus metas, dé la palabra a uno o dos de ellos. </a:t>
            </a:r>
          </a:p>
          <a:p>
            <a:pPr marL="457200" indent="-457200" algn="just"/>
            <a:r>
              <a:rPr lang="es-MX" sz="1400" dirty="0" smtClean="0">
                <a:latin typeface="Arial" pitchFamily="34" charset="0"/>
                <a:cs typeface="Arial" pitchFamily="34" charset="0"/>
              </a:rPr>
              <a:t>• Pídales que compartan algunas de sus metas que les parezcan disparatadas y anímelos a proponer ideas sobre las que sí podrían alcanzar planteando metas factibles en el corto y mediano plazos. Dé la palabra a uno o dos estudiantes más. </a:t>
            </a:r>
          </a:p>
          <a:p>
            <a:pPr marL="457200" indent="-457200" algn="just"/>
            <a:r>
              <a:rPr lang="es-MX" sz="1400" dirty="0" smtClean="0">
                <a:latin typeface="Arial" pitchFamily="34" charset="0"/>
                <a:cs typeface="Arial" pitchFamily="34" charset="0"/>
              </a:rPr>
              <a:t>• Cierre la actividad invitándoles a no abandonar sus metas porque parezcan inalcanzables, y a analizar la factibilidad de las mismas a partir de las herramientas adquiridas en esta variación. </a:t>
            </a:r>
            <a:endParaRPr lang="es-MX" sz="1400" b="1" cap="small" dirty="0">
              <a:solidFill>
                <a:srgbClr val="FF0000"/>
              </a:solidFill>
              <a:latin typeface="Arial" pitchFamily="34" charset="0"/>
              <a:cs typeface="Arial"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BECAS 3\AppData\Local\Microsoft\Windows\Temporary Internet Files\Content.IE5\CCPOBORB\240px-Bruce_McCandless_II_during_EVA_in_1984[1].jpg"/>
          <p:cNvPicPr>
            <a:picLocks noChangeAspect="1" noChangeArrowheads="1"/>
          </p:cNvPicPr>
          <p:nvPr/>
        </p:nvPicPr>
        <p:blipFill>
          <a:blip r:embed="rId4"/>
          <a:srcRect/>
          <a:stretch>
            <a:fillRect/>
          </a:stretch>
        </p:blipFill>
        <p:spPr bwMode="auto">
          <a:xfrm>
            <a:off x="5343305" y="1847951"/>
            <a:ext cx="3672107" cy="4183198"/>
          </a:xfrm>
          <a:prstGeom prst="rect">
            <a:avLst/>
          </a:prstGeom>
          <a:noFill/>
        </p:spPr>
      </p:pic>
      <p:sp>
        <p:nvSpPr>
          <p:cNvPr id="9" name="8 CuadroTexto"/>
          <p:cNvSpPr txBox="1"/>
          <p:nvPr/>
        </p:nvSpPr>
        <p:spPr>
          <a:xfrm>
            <a:off x="5343305" y="5997991"/>
            <a:ext cx="2687991" cy="507831"/>
          </a:xfrm>
          <a:prstGeom prst="rect">
            <a:avLst/>
          </a:prstGeom>
          <a:noFill/>
        </p:spPr>
        <p:txBody>
          <a:bodyPr wrap="square" rtlCol="0">
            <a:spAutoFit/>
          </a:bodyPr>
          <a:lstStyle/>
          <a:p>
            <a:r>
              <a:rPr lang="es-ES" sz="900" dirty="0" smtClean="0"/>
              <a:t>Imagen  prediseñada de office Online</a:t>
            </a:r>
            <a:endParaRPr lang="es-MX" sz="9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1327"/>
            <a:ext cx="4187941" cy="4401205"/>
          </a:xfrm>
          <a:prstGeom prst="rect">
            <a:avLst/>
          </a:prstGeom>
          <a:noFill/>
        </p:spPr>
        <p:txBody>
          <a:bodyPr wrap="square" rtlCol="0">
            <a:spAutoFit/>
          </a:bodyPr>
          <a:lstStyle/>
          <a:p>
            <a:r>
              <a:rPr lang="es-MX" sz="2000" b="1" cap="small" dirty="0" smtClean="0">
                <a:solidFill>
                  <a:srgbClr val="00B0F0"/>
                </a:solidFill>
              </a:rPr>
              <a:t>REAFIRMO Y ORDENO</a:t>
            </a:r>
          </a:p>
          <a:p>
            <a:pPr algn="just"/>
            <a:r>
              <a:rPr lang="es-MX" sz="2000" b="1" dirty="0" smtClean="0">
                <a:solidFill>
                  <a:schemeClr val="accent1">
                    <a:lumMod val="75000"/>
                  </a:schemeClr>
                </a:solidFill>
              </a:rPr>
              <a:t>Para alcanzar las metas de tu proyecto de vida, es necesario que analices su factibilidad. Muchas veces los grandes anhelos pueden parecer inalcanzables, pero si te planteas metas factibles a corto y mediano plazo, los resultados estarán cada vez más cerca. </a:t>
            </a:r>
          </a:p>
          <a:p>
            <a:pPr algn="just"/>
            <a:endParaRPr lang="es-MX" sz="2000" b="1" dirty="0" smtClean="0">
              <a:solidFill>
                <a:schemeClr val="accent1">
                  <a:lumMod val="75000"/>
                </a:schemeClr>
              </a:solidFill>
            </a:endParaRPr>
          </a:p>
          <a:p>
            <a:pPr algn="just"/>
            <a:r>
              <a:rPr lang="es-MX" sz="2000" b="1" dirty="0" smtClean="0">
                <a:solidFill>
                  <a:schemeClr val="accent1">
                    <a:lumMod val="75000"/>
                  </a:schemeClr>
                </a:solidFill>
              </a:rPr>
              <a:t>Analiza qué necesitas para lograrlas e incluye en tu proyecto de vida cómo vas a conseguirlo.</a:t>
            </a:r>
            <a:endParaRPr lang="es-ES" sz="2000" b="1" cap="small" dirty="0" smtClean="0">
              <a:solidFill>
                <a:schemeClr val="accent1">
                  <a:lumMod val="75000"/>
                </a:schemeClr>
              </a:solidFill>
            </a:endParaRPr>
          </a:p>
          <a:p>
            <a:endParaRPr lang="es-MX" sz="2000" b="1" cap="small" dirty="0">
              <a:solidFill>
                <a:srgbClr val="FF0000"/>
              </a:solidFill>
            </a:endParaRPr>
          </a:p>
        </p:txBody>
      </p:sp>
      <p:sp>
        <p:nvSpPr>
          <p:cNvPr id="17" name="16 CuadroTexto"/>
          <p:cNvSpPr txBox="1"/>
          <p:nvPr/>
        </p:nvSpPr>
        <p:spPr>
          <a:xfrm>
            <a:off x="5166912" y="2025748"/>
            <a:ext cx="3848501" cy="3970318"/>
          </a:xfrm>
          <a:prstGeom prst="rect">
            <a:avLst/>
          </a:prstGeom>
          <a:noFill/>
        </p:spPr>
        <p:txBody>
          <a:bodyPr wrap="square" rtlCol="0">
            <a:spAutoFit/>
          </a:bodyPr>
          <a:lstStyle/>
          <a:p>
            <a:r>
              <a:rPr lang="es-ES" dirty="0" smtClean="0"/>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dirty="0"/>
          </a:p>
        </p:txBody>
      </p:sp>
      <p:pic>
        <p:nvPicPr>
          <p:cNvPr id="5122" name="Picture 2" descr="C:\Users\BECAS 3\AppData\Local\Microsoft\Windows\Temporary Internet Files\Content.IE5\CCPOBORB\que-distingue-a-las-personas-exitosas[1].jpg"/>
          <p:cNvPicPr>
            <a:picLocks noChangeAspect="1" noChangeArrowheads="1"/>
          </p:cNvPicPr>
          <p:nvPr/>
        </p:nvPicPr>
        <p:blipFill>
          <a:blip r:embed="rId4"/>
          <a:srcRect/>
          <a:stretch>
            <a:fillRect/>
          </a:stretch>
        </p:blipFill>
        <p:spPr bwMode="auto">
          <a:xfrm>
            <a:off x="2287215" y="3715971"/>
            <a:ext cx="2879697" cy="2850204"/>
          </a:xfrm>
          <a:prstGeom prst="rect">
            <a:avLst/>
          </a:prstGeom>
          <a:noFill/>
        </p:spPr>
      </p:pic>
      <p:sp>
        <p:nvSpPr>
          <p:cNvPr id="7" name="6 CuadroTexto"/>
          <p:cNvSpPr txBox="1"/>
          <p:nvPr/>
        </p:nvSpPr>
        <p:spPr>
          <a:xfrm>
            <a:off x="5166911" y="6246564"/>
            <a:ext cx="2137271"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4187941" cy="2246769"/>
          </a:xfrm>
          <a:prstGeom prst="rect">
            <a:avLst/>
          </a:prstGeom>
          <a:noFill/>
        </p:spPr>
        <p:txBody>
          <a:bodyPr wrap="square" rtlCol="0">
            <a:spAutoFit/>
          </a:bodyPr>
          <a:lstStyle/>
          <a:p>
            <a:pPr algn="just"/>
            <a:r>
              <a:rPr lang="es-MX" sz="2000" b="1" dirty="0" smtClean="0">
                <a:solidFill>
                  <a:srgbClr val="00B0F0"/>
                </a:solidFill>
                <a:latin typeface="Arial" pitchFamily="34" charset="0"/>
                <a:cs typeface="Arial" pitchFamily="34" charset="0"/>
              </a:rPr>
              <a:t>PARA TU VIDA DIARIA </a:t>
            </a:r>
          </a:p>
          <a:p>
            <a:pPr algn="just"/>
            <a:endParaRPr lang="es-MX" sz="2000" b="1" dirty="0" smtClean="0">
              <a:latin typeface="Arial" pitchFamily="34" charset="0"/>
              <a:cs typeface="Arial" pitchFamily="34" charset="0"/>
            </a:endParaRPr>
          </a:p>
          <a:p>
            <a:pPr algn="just"/>
            <a:r>
              <a:rPr lang="es-MX" sz="2000" dirty="0" smtClean="0">
                <a:solidFill>
                  <a:schemeClr val="accent1">
                    <a:lumMod val="75000"/>
                  </a:schemeClr>
                </a:solidFill>
                <a:latin typeface="Arial" pitchFamily="34" charset="0"/>
                <a:cs typeface="Arial" pitchFamily="34" charset="0"/>
              </a:rPr>
              <a:t>Busca información sobre personas que han tenido grandes sueños y los han hecho realidad. Reflexiona con tu familia sobre cómo lo lograron y hablen de sus anhelos</a:t>
            </a:r>
            <a:endParaRPr lang="es-MX" sz="2000" b="1" cap="small" dirty="0">
              <a:solidFill>
                <a:schemeClr val="accent1">
                  <a:lumMod val="75000"/>
                </a:schemeClr>
              </a:solidFill>
              <a:latin typeface="Arial" pitchFamily="34" charset="0"/>
              <a:cs typeface="Arial" pitchFamily="34" charset="0"/>
            </a:endParaRPr>
          </a:p>
        </p:txBody>
      </p:sp>
      <p:sp>
        <p:nvSpPr>
          <p:cNvPr id="17" name="16 CuadroTexto"/>
          <p:cNvSpPr txBox="1"/>
          <p:nvPr/>
        </p:nvSpPr>
        <p:spPr>
          <a:xfrm>
            <a:off x="5166912" y="2025748"/>
            <a:ext cx="3848501" cy="3785652"/>
          </a:xfrm>
          <a:prstGeom prst="rect">
            <a:avLst/>
          </a:prstGeom>
          <a:noFill/>
        </p:spPr>
        <p:txBody>
          <a:bodyPr wrap="square" rtlCol="0">
            <a:spAutoFit/>
          </a:bodyPr>
          <a:lstStyle/>
          <a:p>
            <a:pPr algn="just"/>
            <a:r>
              <a:rPr lang="es-MX" sz="2000" b="1" dirty="0" smtClean="0">
                <a:solidFill>
                  <a:srgbClr val="00B0F0"/>
                </a:solidFill>
                <a:latin typeface="Arial" pitchFamily="34" charset="0"/>
                <a:cs typeface="Arial" pitchFamily="34" charset="0"/>
              </a:rPr>
              <a:t>¿QUIERES SABER MÁS?</a:t>
            </a:r>
            <a:r>
              <a:rPr lang="es-MX" sz="2000" dirty="0" smtClean="0">
                <a:solidFill>
                  <a:srgbClr val="00B0F0"/>
                </a:solidFill>
                <a:latin typeface="Arial" pitchFamily="34" charset="0"/>
                <a:cs typeface="Arial" pitchFamily="34" charset="0"/>
              </a:rPr>
              <a:t> </a:t>
            </a:r>
          </a:p>
          <a:p>
            <a:pPr algn="just"/>
            <a:endParaRPr lang="es-MX" sz="2000" dirty="0" smtClean="0">
              <a:latin typeface="Arial" pitchFamily="34" charset="0"/>
              <a:cs typeface="Arial" pitchFamily="34" charset="0"/>
            </a:endParaRPr>
          </a:p>
          <a:p>
            <a:pPr algn="just"/>
            <a:r>
              <a:rPr lang="es-MX" sz="2000" dirty="0" smtClean="0">
                <a:solidFill>
                  <a:schemeClr val="accent1">
                    <a:lumMod val="75000"/>
                  </a:schemeClr>
                </a:solidFill>
                <a:latin typeface="Arial" pitchFamily="34" charset="0"/>
                <a:cs typeface="Arial" pitchFamily="34" charset="0"/>
              </a:rPr>
              <a:t>Reúnete con tu familia y mira la película “En busca de la felicidad” (2006) del director Gabriele </a:t>
            </a:r>
            <a:r>
              <a:rPr lang="es-MX" sz="2000" dirty="0" err="1" smtClean="0">
                <a:solidFill>
                  <a:schemeClr val="accent1">
                    <a:lumMod val="75000"/>
                  </a:schemeClr>
                </a:solidFill>
                <a:latin typeface="Arial" pitchFamily="34" charset="0"/>
                <a:cs typeface="Arial" pitchFamily="34" charset="0"/>
              </a:rPr>
              <a:t>Muccino</a:t>
            </a:r>
            <a:r>
              <a:rPr lang="es-MX" sz="2000" dirty="0" smtClean="0">
                <a:solidFill>
                  <a:schemeClr val="accent1">
                    <a:lumMod val="75000"/>
                  </a:schemeClr>
                </a:solidFill>
                <a:latin typeface="Arial" pitchFamily="34" charset="0"/>
                <a:cs typeface="Arial" pitchFamily="34" charset="0"/>
              </a:rPr>
              <a:t>. Será vivificante y al mismo tiempo reconocerás el significado de proponerse una meta hasta alcanzarla. O bien, la película “Rudy” (1993) del director David </a:t>
            </a:r>
            <a:r>
              <a:rPr lang="es-MX" sz="2000" dirty="0" err="1" smtClean="0">
                <a:solidFill>
                  <a:schemeClr val="accent1">
                    <a:lumMod val="75000"/>
                  </a:schemeClr>
                </a:solidFill>
                <a:latin typeface="Arial" pitchFamily="34" charset="0"/>
                <a:cs typeface="Arial" pitchFamily="34" charset="0"/>
              </a:rPr>
              <a:t>Anspaugh</a:t>
            </a:r>
            <a:r>
              <a:rPr lang="es-MX" sz="2000" dirty="0" smtClean="0">
                <a:solidFill>
                  <a:schemeClr val="accent1">
                    <a:lumMod val="75000"/>
                  </a:schemeClr>
                </a:solidFill>
                <a:latin typeface="Arial" pitchFamily="34" charset="0"/>
                <a:cs typeface="Arial" pitchFamily="34" charset="0"/>
              </a:rPr>
              <a:t>.</a:t>
            </a:r>
            <a:endParaRPr lang="es-MX" sz="2000" dirty="0">
              <a:solidFill>
                <a:schemeClr val="accent1">
                  <a:lumMod val="75000"/>
                </a:schemeClr>
              </a:solidFill>
              <a:latin typeface="Arial" pitchFamily="34" charset="0"/>
              <a:cs typeface="Arial" pitchFamily="34" charset="0"/>
            </a:endParaRPr>
          </a:p>
        </p:txBody>
      </p:sp>
      <p:pic>
        <p:nvPicPr>
          <p:cNvPr id="2050" name="Picture 2" descr="C:\Users\BECAS 3\AppData\Local\Microsoft\Windows\Temporary Internet Files\Content.IE5\CCPOBORB\posible-convertirse-persona-exitosa_1_1562109[1].jpg"/>
          <p:cNvPicPr>
            <a:picLocks noChangeAspect="1" noChangeArrowheads="1"/>
          </p:cNvPicPr>
          <p:nvPr/>
        </p:nvPicPr>
        <p:blipFill>
          <a:blip r:embed="rId4"/>
          <a:srcRect/>
          <a:stretch>
            <a:fillRect/>
          </a:stretch>
        </p:blipFill>
        <p:spPr bwMode="auto">
          <a:xfrm>
            <a:off x="326910" y="2596028"/>
            <a:ext cx="4595286" cy="3966903"/>
          </a:xfrm>
          <a:prstGeom prst="rect">
            <a:avLst/>
          </a:prstGeom>
          <a:noFill/>
        </p:spPr>
      </p:pic>
      <p:sp>
        <p:nvSpPr>
          <p:cNvPr id="7" name="6 CuadroTexto"/>
          <p:cNvSpPr txBox="1"/>
          <p:nvPr/>
        </p:nvSpPr>
        <p:spPr>
          <a:xfrm>
            <a:off x="150636" y="3459296"/>
            <a:ext cx="2217987"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67298"/>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75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914400"/>
          <a:ext cx="9144000" cy="6177158"/>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49995">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004835">
                <a:tc>
                  <a:txBody>
                    <a:bodyPr/>
                    <a:lstStyle/>
                    <a:p>
                      <a:r>
                        <a:rPr lang="es-MX" dirty="0" smtClean="0"/>
                        <a:t>Al menos un 50% de los alumnos reconoció la importancia de establecer metas factibles para poder realizar lo que se proponen.</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07030">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38978">
                <a:tc>
                  <a:txBody>
                    <a:bodyPr/>
                    <a:lstStyle/>
                    <a:p>
                      <a:r>
                        <a:rPr lang="es-MX" dirty="0" smtClean="0"/>
                        <a:t>Se logró un clima de confianza en el grupo.</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59911">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61012">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93769"/>
            <a:ext cx="2928938" cy="1015663"/>
          </a:xfrm>
          <a:prstGeom prst="rect">
            <a:avLst/>
          </a:prstGeom>
          <a:noFill/>
        </p:spPr>
        <p:txBody>
          <a:bodyPr wrap="square" rtlCol="0">
            <a:spAutoFit/>
          </a:bodyPr>
          <a:lstStyle/>
          <a:p>
            <a:r>
              <a:rPr lang="es-MX" sz="6000" b="1" cap="small" dirty="0">
                <a:solidFill>
                  <a:srgbClr val="00B0F0"/>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4098" name="Picture 2" descr="C:\Users\BECAS 3\AppData\Local\Microsoft\Windows\Temporary Internet Files\Content.IE5\D6YHD9ME\empresa[1].jpg"/>
          <p:cNvPicPr>
            <a:picLocks noChangeAspect="1" noChangeArrowheads="1"/>
          </p:cNvPicPr>
          <p:nvPr/>
        </p:nvPicPr>
        <p:blipFill>
          <a:blip r:embed="rId4"/>
          <a:srcRect/>
          <a:stretch>
            <a:fillRect/>
          </a:stretch>
        </p:blipFill>
        <p:spPr bwMode="auto">
          <a:xfrm>
            <a:off x="408562" y="1595336"/>
            <a:ext cx="7788479" cy="5000017"/>
          </a:xfrm>
          <a:prstGeom prst="rect">
            <a:avLst/>
          </a:prstGeom>
          <a:noFill/>
        </p:spPr>
      </p:pic>
      <p:sp>
        <p:nvSpPr>
          <p:cNvPr id="7" name="6 CuadroTexto"/>
          <p:cNvSpPr txBox="1"/>
          <p:nvPr/>
        </p:nvSpPr>
        <p:spPr>
          <a:xfrm>
            <a:off x="1872867" y="5332164"/>
            <a:ext cx="2335576"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9036357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TotalTime>
  <Words>999</Words>
  <Application>Microsoft Office PowerPoint</Application>
  <PresentationFormat>Presentación en pantalla (4:3)</PresentationFormat>
  <Paragraphs>83</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36</cp:revision>
  <dcterms:created xsi:type="dcterms:W3CDTF">2018-01-29T17:15:52Z</dcterms:created>
  <dcterms:modified xsi:type="dcterms:W3CDTF">2020-02-20T18:23:22Z</dcterms:modified>
</cp:coreProperties>
</file>