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67" r:id="rId3"/>
    <p:sldId id="277" r:id="rId4"/>
    <p:sldId id="272" r:id="rId5"/>
    <p:sldId id="273" r:id="rId6"/>
    <p:sldId id="278" r:id="rId7"/>
    <p:sldId id="279" r:id="rId8"/>
    <p:sldId id="280" r:id="rId9"/>
    <p:sldId id="263" r:id="rId1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 xmlns:p14="http://schemas.microsoft.com/office/powerpoint/2010/main"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 xmlns:p14="http://schemas.microsoft.com/office/powerpoint/2010/main"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63" y="-80669"/>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pic>
        <p:nvPicPr>
          <p:cNvPr id="37" name="Imagen 36"/>
          <p:cNvPicPr>
            <a:picLocks noChangeAspect="1"/>
          </p:cNvPicPr>
          <p:nvPr/>
        </p:nvPicPr>
        <p:blipFill>
          <a:blip r:embed="rId4"/>
          <a:stretch>
            <a:fillRect/>
          </a:stretch>
        </p:blipFill>
        <p:spPr>
          <a:xfrm>
            <a:off x="153980" y="159411"/>
            <a:ext cx="1239467" cy="1420854"/>
          </a:xfrm>
          <a:prstGeom prst="rect">
            <a:avLst/>
          </a:prstGeom>
        </p:spPr>
      </p:pic>
      <p:sp>
        <p:nvSpPr>
          <p:cNvPr id="40" name="Triángulo isósceles 39"/>
          <p:cNvSpPr/>
          <p:nvPr/>
        </p:nvSpPr>
        <p:spPr>
          <a:xfrm rot="9802839">
            <a:off x="6466663" y="6000162"/>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5"/>
          <a:stretch>
            <a:fillRect/>
          </a:stretch>
        </p:blipFill>
        <p:spPr>
          <a:xfrm>
            <a:off x="6884973" y="6086336"/>
            <a:ext cx="1646187" cy="670169"/>
          </a:xfrm>
          <a:prstGeom prst="rect">
            <a:avLst/>
          </a:prstGeom>
        </p:spPr>
      </p:pic>
      <p:sp>
        <p:nvSpPr>
          <p:cNvPr id="29" name="28 Rectángulo"/>
          <p:cNvSpPr/>
          <p:nvPr/>
        </p:nvSpPr>
        <p:spPr>
          <a:xfrm>
            <a:off x="153980" y="1681651"/>
            <a:ext cx="7611385" cy="1569660"/>
          </a:xfrm>
          <a:prstGeom prst="rect">
            <a:avLst/>
          </a:prstGeom>
        </p:spPr>
        <p:txBody>
          <a:bodyPr wrap="square">
            <a:spAutoFit/>
          </a:bodyPr>
          <a:lstStyle/>
          <a:p>
            <a:r>
              <a:rPr lang="es-MX" sz="4800" dirty="0" smtClean="0">
                <a:solidFill>
                  <a:schemeClr val="accent4">
                    <a:lumMod val="50000"/>
                  </a:schemeClr>
                </a:solidFill>
                <a:latin typeface="Arial Black" pitchFamily="34" charset="0"/>
              </a:rPr>
              <a:t>Dónde estoy y hacia </a:t>
            </a:r>
            <a:r>
              <a:rPr lang="es-MX" sz="4800" smtClean="0">
                <a:solidFill>
                  <a:schemeClr val="accent4">
                    <a:lumMod val="50000"/>
                  </a:schemeClr>
                </a:solidFill>
                <a:latin typeface="Arial Black" pitchFamily="34" charset="0"/>
              </a:rPr>
              <a:t>dónde </a:t>
            </a:r>
            <a:r>
              <a:rPr lang="es-MX" sz="4800" b="1" smtClean="0">
                <a:solidFill>
                  <a:schemeClr val="accent4">
                    <a:lumMod val="50000"/>
                  </a:schemeClr>
                </a:solidFill>
                <a:latin typeface="Arial Black" pitchFamily="34" charset="0"/>
              </a:rPr>
              <a:t>voy?</a:t>
            </a:r>
            <a:endParaRPr lang="es-MX" sz="4800" b="1" dirty="0" smtClean="0">
              <a:solidFill>
                <a:schemeClr val="accent4">
                  <a:lumMod val="50000"/>
                </a:schemeClr>
              </a:solidFill>
              <a:latin typeface="Arial Black" pitchFamily="34" charset="0"/>
            </a:endParaRPr>
          </a:p>
        </p:txBody>
      </p:sp>
      <p:pic>
        <p:nvPicPr>
          <p:cNvPr id="9" name="Picture 2" descr="C:\Users\BECAS 3\AppData\Local\Microsoft\Windows\Temporary Internet Files\Content.IE5\1C1B17PN\8[1].jpg"/>
          <p:cNvPicPr>
            <a:picLocks noChangeAspect="1" noChangeArrowheads="1"/>
          </p:cNvPicPr>
          <p:nvPr/>
        </p:nvPicPr>
        <p:blipFill>
          <a:blip r:embed="rId6" cstate="print"/>
          <a:srcRect/>
          <a:stretch>
            <a:fillRect/>
          </a:stretch>
        </p:blipFill>
        <p:spPr bwMode="auto">
          <a:xfrm>
            <a:off x="2637569" y="4267200"/>
            <a:ext cx="1112628" cy="1447800"/>
          </a:xfrm>
          <a:prstGeom prst="rect">
            <a:avLst/>
          </a:prstGeom>
          <a:noFill/>
        </p:spPr>
      </p:pic>
      <p:sp>
        <p:nvSpPr>
          <p:cNvPr id="10" name="Oval 8">
            <a:extLst>
              <a:ext uri="{FF2B5EF4-FFF2-40B4-BE49-F238E27FC236}">
                <a16:creationId xmlns="" xmlns:a16="http://schemas.microsoft.com/office/drawing/2014/main" id="{A542659A-4FA0-6F4D-B73D-B428747300F6}"/>
              </a:ext>
            </a:extLst>
          </p:cNvPr>
          <p:cNvSpPr/>
          <p:nvPr/>
        </p:nvSpPr>
        <p:spPr>
          <a:xfrm>
            <a:off x="1678328" y="3251311"/>
            <a:ext cx="3221217" cy="309956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TOMA RESPONSIBLE DE DECISIONES</a:t>
            </a:r>
            <a:endParaRPr lang="en-US" dirty="0"/>
          </a:p>
        </p:txBody>
      </p:sp>
      <p:pic>
        <p:nvPicPr>
          <p:cNvPr id="12" name="11 Imagen" descr="C:\Users\BECAS 3\AppData\Local\Microsoft\Windows\Temporary Internet Files\Content.IE5\0IGUQ6HK\decidir-entre-infinitos-caminos[1].jpg"/>
          <p:cNvPicPr/>
          <p:nvPr/>
        </p:nvPicPr>
        <p:blipFill>
          <a:blip r:embed="rId7" cstate="print"/>
          <a:srcRect/>
          <a:stretch>
            <a:fillRect/>
          </a:stretch>
        </p:blipFill>
        <p:spPr bwMode="auto">
          <a:xfrm>
            <a:off x="2233434" y="3661043"/>
            <a:ext cx="2150287" cy="1203960"/>
          </a:xfrm>
          <a:prstGeom prst="rect">
            <a:avLst/>
          </a:prstGeom>
          <a:noFill/>
          <a:ln w="9525">
            <a:noFill/>
            <a:miter lim="800000"/>
            <a:headEnd/>
            <a:tailEnd/>
          </a:ln>
        </p:spPr>
      </p:pic>
    </p:spTree>
    <p:extLst>
      <p:ext uri="{BB962C8B-B14F-4D97-AF65-F5344CB8AC3E}">
        <p14:creationId xmlns="" xmlns:p14="http://schemas.microsoft.com/office/powerpoint/2010/main" val="156664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 y="237977"/>
            <a:ext cx="7723163" cy="1631216"/>
          </a:xfrm>
          <a:prstGeom prst="rect">
            <a:avLst/>
          </a:prstGeom>
          <a:noFill/>
        </p:spPr>
        <p:txBody>
          <a:bodyPr wrap="square" rtlCol="0">
            <a:spAutoFit/>
          </a:bodyPr>
          <a:lstStyle/>
          <a:p>
            <a:r>
              <a:rPr lang="es-MX" sz="2000" dirty="0" smtClean="0">
                <a:solidFill>
                  <a:schemeClr val="accent2">
                    <a:lumMod val="50000"/>
                  </a:schemeClr>
                </a:solidFill>
                <a:latin typeface="Arial Black" pitchFamily="34" charset="0"/>
              </a:rPr>
              <a:t>¿Cuál es el objetivo de la lección?</a:t>
            </a:r>
          </a:p>
          <a:p>
            <a:r>
              <a:rPr lang="es-MX" sz="2000" dirty="0" smtClean="0">
                <a:latin typeface="Arial Black" pitchFamily="34" charset="0"/>
              </a:rPr>
              <a:t> </a:t>
            </a:r>
            <a:r>
              <a:rPr lang="es-MX" sz="2000" dirty="0" smtClean="0">
                <a:solidFill>
                  <a:schemeClr val="accent2">
                    <a:lumMod val="75000"/>
                  </a:schemeClr>
                </a:solidFill>
              </a:rPr>
              <a:t>Que los estudiantes identifiquen la importancia de establecer un proyecto de vida que les permita definir metas de acuerdo con sus intereses, valores y contexto, para guiar la toma responsable de decisiones.</a:t>
            </a:r>
            <a:endParaRPr lang="es-MX" sz="2000" b="1" cap="small" dirty="0">
              <a:solidFill>
                <a:schemeClr val="accent2">
                  <a:lumMod val="75000"/>
                </a:schemeClr>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2000139"/>
            <a:ext cx="9015413" cy="984885"/>
          </a:xfrm>
          <a:prstGeom prst="rect">
            <a:avLst/>
          </a:prstGeom>
        </p:spPr>
        <p:txBody>
          <a:bodyPr wrap="square">
            <a:spAutoFit/>
          </a:bodyPr>
          <a:lstStyle/>
          <a:p>
            <a:pPr algn="r"/>
            <a:r>
              <a:rPr lang="es-MX" dirty="0" smtClean="0">
                <a:solidFill>
                  <a:schemeClr val="accent2">
                    <a:lumMod val="50000"/>
                  </a:schemeClr>
                </a:solidFill>
                <a:latin typeface="Arial Black" pitchFamily="34" charset="0"/>
              </a:rPr>
              <a:t>¿Por qué es importante? </a:t>
            </a:r>
          </a:p>
          <a:p>
            <a:r>
              <a:rPr lang="es-MX" sz="2000" dirty="0" smtClean="0"/>
              <a:t>Porque reconocerán la influencia del contexto social en el establecimiento de su proyecto de vida</a:t>
            </a:r>
            <a:endParaRPr lang="es-MX" sz="2000" dirty="0">
              <a:latin typeface="Arial" pitchFamily="34" charset="0"/>
              <a:cs typeface="Arial" pitchFamily="34" charset="0"/>
            </a:endParaRPr>
          </a:p>
        </p:txBody>
      </p:sp>
      <p:sp>
        <p:nvSpPr>
          <p:cNvPr id="18" name="17 CuadroTexto"/>
          <p:cNvSpPr txBox="1"/>
          <p:nvPr/>
        </p:nvSpPr>
        <p:spPr>
          <a:xfrm>
            <a:off x="177420" y="3538576"/>
            <a:ext cx="8837991" cy="3108543"/>
          </a:xfrm>
          <a:prstGeom prst="rect">
            <a:avLst/>
          </a:prstGeom>
          <a:noFill/>
        </p:spPr>
        <p:txBody>
          <a:bodyPr wrap="square" rtlCol="0">
            <a:spAutoFit/>
          </a:bodyPr>
          <a:lstStyle/>
          <a:p>
            <a:r>
              <a:rPr lang="es-MX" dirty="0" smtClean="0">
                <a:solidFill>
                  <a:schemeClr val="accent2">
                    <a:lumMod val="50000"/>
                  </a:schemeClr>
                </a:solidFill>
                <a:latin typeface="Arial Black" pitchFamily="34" charset="0"/>
              </a:rPr>
              <a:t>CONTEXTO</a:t>
            </a:r>
          </a:p>
          <a:p>
            <a:endParaRPr lang="es-MX" dirty="0" smtClean="0">
              <a:latin typeface="Arial Black" pitchFamily="34" charset="0"/>
            </a:endParaRPr>
          </a:p>
          <a:p>
            <a:pPr algn="just"/>
            <a:r>
              <a:rPr lang="es-MX" sz="2000" dirty="0" smtClean="0">
                <a:solidFill>
                  <a:schemeClr val="accent2">
                    <a:lumMod val="75000"/>
                  </a:schemeClr>
                </a:solidFill>
              </a:rPr>
              <a:t>Establecer un proyecto de vida es una tarea que se construye a lo largo del tiempo. Si bien las prioridades y anhelos de los estudiantes son los motivadores principales para proyectar a futuro, es importante que reconozcan el análisis del contexto social y su influencia en sus formas de entender el mundo y conducirse. Los espacios académicos pueden dar la posibilidad de comprender las dinámicas sociales y plantear cuestionamientos sobre sus significados y posibilidades para los estudiantes y, partir de este análisis, asumir compromisos para fortalecer o transformar el contexto social desde los valores y metas personales.</a:t>
            </a:r>
            <a:endParaRPr lang="es-MX" sz="2000" dirty="0">
              <a:solidFill>
                <a:schemeClr val="accent2">
                  <a:lumMod val="75000"/>
                </a:schemeClr>
              </a:solidFill>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177421" y="256575"/>
            <a:ext cx="6775829" cy="6709529"/>
          </a:xfrm>
          <a:prstGeom prst="rect">
            <a:avLst/>
          </a:prstGeom>
        </p:spPr>
        <p:txBody>
          <a:bodyPr wrap="square">
            <a:spAutoFit/>
          </a:bodyPr>
          <a:lstStyle/>
          <a:p>
            <a:pPr algn="just"/>
            <a:r>
              <a:rPr lang="es-MX" sz="2800" dirty="0" smtClean="0">
                <a:solidFill>
                  <a:schemeClr val="accent2">
                    <a:lumMod val="50000"/>
                  </a:schemeClr>
                </a:solidFill>
                <a:latin typeface="Arial Black" pitchFamily="34" charset="0"/>
              </a:rPr>
              <a:t>Introducción</a:t>
            </a:r>
          </a:p>
          <a:p>
            <a:pPr algn="just"/>
            <a:endParaRPr lang="es-MX" dirty="0" smtClean="0">
              <a:latin typeface="Arial Black" pitchFamily="34" charset="0"/>
            </a:endParaRPr>
          </a:p>
          <a:p>
            <a:pPr algn="just"/>
            <a:r>
              <a:rPr lang="es-MX" sz="2400" dirty="0" smtClean="0">
                <a:latin typeface="Arial" pitchFamily="34" charset="0"/>
                <a:cs typeface="Arial" pitchFamily="34" charset="0"/>
              </a:rPr>
              <a:t>Para construir un proyecto de vida, hay que tomar en cuenta muchos  elementos  que pueden intervenir para que tomes decisiones importantes. El contexto social es esencial, pues compartimos valores, costumbres, ideologías, y hasta prioridades de la sociedad a la que pertenecemos. Te corresponde analizar y reflexionar sobre lo que realmente quieres para tu vida, y definirlo.</a:t>
            </a:r>
          </a:p>
          <a:p>
            <a:pPr algn="just"/>
            <a:endParaRPr lang="es-ES" sz="2400" dirty="0" smtClean="0">
              <a:latin typeface="Arial" pitchFamily="34" charset="0"/>
              <a:cs typeface="Arial" pitchFamily="34" charset="0"/>
            </a:endParaRPr>
          </a:p>
          <a:p>
            <a:pPr algn="just"/>
            <a:endParaRPr lang="es-ES" sz="2400" dirty="0" smtClean="0">
              <a:latin typeface="Arial" pitchFamily="34" charset="0"/>
              <a:cs typeface="Arial" pitchFamily="34" charset="0"/>
            </a:endParaRPr>
          </a:p>
          <a:p>
            <a:pPr algn="just"/>
            <a:r>
              <a:rPr lang="es-ES" sz="2400" b="1" dirty="0" smtClean="0">
                <a:solidFill>
                  <a:schemeClr val="accent2">
                    <a:lumMod val="50000"/>
                  </a:schemeClr>
                </a:solidFill>
                <a:latin typeface="Arial" pitchFamily="34" charset="0"/>
                <a:cs typeface="Arial" pitchFamily="34" charset="0"/>
              </a:rPr>
              <a:t>El reto es </a:t>
            </a:r>
            <a:r>
              <a:rPr lang="es-ES" sz="2400" dirty="0" smtClean="0">
                <a:solidFill>
                  <a:schemeClr val="accent2">
                    <a:lumMod val="50000"/>
                  </a:schemeClr>
                </a:solidFill>
                <a:latin typeface="Arial" pitchFamily="34" charset="0"/>
                <a:cs typeface="Arial" pitchFamily="34" charset="0"/>
              </a:rPr>
              <a:t>identificar la importancia de establecer un proyecto de vida que te permita definir metas de acuerdo con tus intereses, valores y contexto, para guiar la toma responsable de decisiones.</a:t>
            </a:r>
            <a:endParaRPr lang="es-MX" sz="2400" dirty="0">
              <a:solidFill>
                <a:schemeClr val="accent2">
                  <a:lumMod val="50000"/>
                </a:schemeClr>
              </a:solidFill>
              <a:latin typeface="Arial" pitchFamily="34" charset="0"/>
              <a:cs typeface="Arial" pitchFamily="34" charset="0"/>
            </a:endParaRPr>
          </a:p>
        </p:txBody>
      </p:sp>
      <p:pic>
        <p:nvPicPr>
          <p:cNvPr id="1026" name="Picture 2" descr="C:\Users\BECAS 3\AppData\Local\Microsoft\Windows\Temporary Internet Files\Content.IE5\CCPOBORB\smile-20ieo9p[1].jpg"/>
          <p:cNvPicPr>
            <a:picLocks noChangeAspect="1" noChangeArrowheads="1"/>
          </p:cNvPicPr>
          <p:nvPr/>
        </p:nvPicPr>
        <p:blipFill>
          <a:blip r:embed="rId4"/>
          <a:srcRect/>
          <a:stretch>
            <a:fillRect/>
          </a:stretch>
        </p:blipFill>
        <p:spPr bwMode="auto">
          <a:xfrm>
            <a:off x="4180300" y="43264"/>
            <a:ext cx="1950720" cy="1036320"/>
          </a:xfrm>
          <a:prstGeom prst="rect">
            <a:avLst/>
          </a:prstGeom>
          <a:noFill/>
        </p:spPr>
      </p:pic>
      <p:pic>
        <p:nvPicPr>
          <p:cNvPr id="1027" name="Picture 3" descr="C:\Users\BECAS 3\AppData\Local\Microsoft\Windows\Temporary Internet Files\Content.IE5\8APRSCA2\7658268052_13aaf66e0b_b[1].jpg"/>
          <p:cNvPicPr>
            <a:picLocks noChangeAspect="1" noChangeArrowheads="1"/>
          </p:cNvPicPr>
          <p:nvPr/>
        </p:nvPicPr>
        <p:blipFill>
          <a:blip r:embed="rId5"/>
          <a:srcRect/>
          <a:stretch>
            <a:fillRect/>
          </a:stretch>
        </p:blipFill>
        <p:spPr bwMode="auto">
          <a:xfrm>
            <a:off x="3431840" y="3985145"/>
            <a:ext cx="1781470" cy="997157"/>
          </a:xfrm>
          <a:prstGeom prst="rect">
            <a:avLst/>
          </a:prstGeom>
          <a:noFill/>
        </p:spPr>
      </p:pic>
      <p:pic>
        <p:nvPicPr>
          <p:cNvPr id="1030" name="Picture 6" descr="C:\Users\BECAS 3\AppData\Local\Microsoft\Windows\Temporary Internet Files\Content.IE5\D6YHD9ME\student_PNG38[1].png"/>
          <p:cNvPicPr>
            <a:picLocks noChangeAspect="1" noChangeArrowheads="1"/>
          </p:cNvPicPr>
          <p:nvPr/>
        </p:nvPicPr>
        <p:blipFill>
          <a:blip r:embed="rId6"/>
          <a:srcRect/>
          <a:stretch>
            <a:fillRect/>
          </a:stretch>
        </p:blipFill>
        <p:spPr bwMode="auto">
          <a:xfrm>
            <a:off x="6951537" y="1161936"/>
            <a:ext cx="2190750" cy="5353164"/>
          </a:xfrm>
          <a:prstGeom prst="rect">
            <a:avLst/>
          </a:prstGeom>
          <a:noFill/>
        </p:spPr>
      </p:pic>
      <p:sp>
        <p:nvSpPr>
          <p:cNvPr id="8" name="7 CuadroTexto"/>
          <p:cNvSpPr txBox="1"/>
          <p:nvPr/>
        </p:nvSpPr>
        <p:spPr>
          <a:xfrm>
            <a:off x="5348819" y="3985145"/>
            <a:ext cx="2066022" cy="507831"/>
          </a:xfrm>
          <a:prstGeom prst="rect">
            <a:avLst/>
          </a:prstGeom>
          <a:noFill/>
        </p:spPr>
        <p:txBody>
          <a:bodyPr wrap="square" rtlCol="0">
            <a:spAutoFit/>
          </a:bodyPr>
          <a:lstStyle/>
          <a:p>
            <a:r>
              <a:rPr lang="es-ES" sz="900" dirty="0" smtClean="0"/>
              <a:t>Imágenes  prediseñadas </a:t>
            </a:r>
            <a:r>
              <a:rPr lang="es-ES" sz="900" dirty="0" smtClean="0"/>
              <a:t>de office Online</a:t>
            </a:r>
            <a:endParaRPr lang="es-MX" sz="900" dirty="0" smtClean="0"/>
          </a:p>
          <a:p>
            <a:endParaRPr lang="es-MX" dirty="0"/>
          </a:p>
        </p:txBody>
      </p:sp>
      <p:sp>
        <p:nvSpPr>
          <p:cNvPr id="9" name="8 CuadroTexto"/>
          <p:cNvSpPr txBox="1"/>
          <p:nvPr/>
        </p:nvSpPr>
        <p:spPr>
          <a:xfrm>
            <a:off x="6042884" y="585788"/>
            <a:ext cx="2219766"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71193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00297" y="6405"/>
            <a:ext cx="7087607" cy="6555641"/>
          </a:xfrm>
          <a:prstGeom prst="rect">
            <a:avLst/>
          </a:prstGeom>
          <a:noFill/>
        </p:spPr>
        <p:txBody>
          <a:bodyPr wrap="square" rtlCol="0">
            <a:spAutoFit/>
          </a:bodyPr>
          <a:lstStyle/>
          <a:p>
            <a:r>
              <a:rPr lang="es-MX" sz="2000" dirty="0" smtClean="0">
                <a:solidFill>
                  <a:schemeClr val="accent2">
                    <a:lumMod val="50000"/>
                  </a:schemeClr>
                </a:solidFill>
                <a:latin typeface="Arial Black" pitchFamily="34" charset="0"/>
              </a:rPr>
              <a:t>Actividad 1: </a:t>
            </a:r>
            <a:r>
              <a:rPr lang="es-MX" sz="2000" b="1" dirty="0" smtClean="0"/>
              <a:t>El contexto social en mi proyecto de vida</a:t>
            </a:r>
          </a:p>
          <a:p>
            <a:endParaRPr lang="es-MX" sz="2000" dirty="0" smtClean="0">
              <a:latin typeface="Arial" pitchFamily="34" charset="0"/>
              <a:cs typeface="Arial" pitchFamily="34" charset="0"/>
            </a:endParaRPr>
          </a:p>
          <a:p>
            <a:pPr>
              <a:buFont typeface="Arial" pitchFamily="34" charset="0"/>
              <a:buChar char="•"/>
            </a:pPr>
            <a:r>
              <a:rPr lang="es-MX" sz="2000" dirty="0" smtClean="0"/>
              <a:t> Solicite al grupo que se dividan en equipos de 4-6 personas. Utilice alguna técnica para la formación de equipos al azar. </a:t>
            </a:r>
          </a:p>
          <a:p>
            <a:pPr>
              <a:buFont typeface="Arial" pitchFamily="34" charset="0"/>
              <a:buChar char="•"/>
            </a:pPr>
            <a:endParaRPr lang="es-MX" sz="2000" dirty="0" smtClean="0"/>
          </a:p>
          <a:p>
            <a:pPr algn="just"/>
            <a:r>
              <a:rPr lang="es-MX" sz="2000" dirty="0" smtClean="0"/>
              <a:t>• </a:t>
            </a:r>
            <a:r>
              <a:rPr lang="es-MX" sz="2000" dirty="0" smtClean="0">
                <a:solidFill>
                  <a:schemeClr val="accent2">
                    <a:lumMod val="75000"/>
                  </a:schemeClr>
                </a:solidFill>
              </a:rPr>
              <a:t>Cuando los equipos estén formados, solicite que </a:t>
            </a:r>
            <a:r>
              <a:rPr lang="es-MX" sz="2000" b="1" dirty="0" smtClean="0">
                <a:solidFill>
                  <a:schemeClr val="accent2">
                    <a:lumMod val="75000"/>
                  </a:schemeClr>
                </a:solidFill>
              </a:rPr>
              <a:t>analicen qué factores del contexto social pueden influir en la construcción de su proyecto de vida y de qué manera. </a:t>
            </a:r>
            <a:r>
              <a:rPr lang="es-MX" sz="2000" dirty="0" smtClean="0">
                <a:solidFill>
                  <a:schemeClr val="accent2">
                    <a:lumMod val="75000"/>
                  </a:schemeClr>
                </a:solidFill>
              </a:rPr>
              <a:t>Deberán plasmar sus ideas en sus cuadernos.</a:t>
            </a:r>
          </a:p>
          <a:p>
            <a:endParaRPr lang="es-MX" sz="2000" dirty="0" smtClean="0"/>
          </a:p>
          <a:p>
            <a:pPr algn="just">
              <a:buFont typeface="Arial" pitchFamily="34" charset="0"/>
              <a:buChar char="•"/>
            </a:pPr>
            <a:r>
              <a:rPr lang="es-MX" sz="2000" dirty="0" smtClean="0"/>
              <a:t> Proporcione cartulinas, papel </a:t>
            </a:r>
            <a:r>
              <a:rPr lang="es-MX" sz="2000" dirty="0" err="1" smtClean="0"/>
              <a:t>kraft</a:t>
            </a:r>
            <a:r>
              <a:rPr lang="es-MX" sz="2000" dirty="0" smtClean="0"/>
              <a:t> o bond y colores a cada equipo y </a:t>
            </a:r>
            <a:r>
              <a:rPr lang="es-MX" sz="2000" b="1" dirty="0" smtClean="0"/>
              <a:t>pídales que, a partir de sus conclusiones, entre todos elaboren un dibujo que represente a uno de ellos rodeado de los factores que resultaron de su análisis. </a:t>
            </a:r>
          </a:p>
          <a:p>
            <a:pPr>
              <a:buFont typeface="Arial" pitchFamily="34" charset="0"/>
              <a:buChar char="•"/>
            </a:pPr>
            <a:endParaRPr lang="es-MX" sz="2000" b="1" dirty="0" smtClean="0"/>
          </a:p>
          <a:p>
            <a:pPr algn="just"/>
            <a:r>
              <a:rPr lang="es-MX" sz="2000" dirty="0" smtClean="0">
                <a:solidFill>
                  <a:schemeClr val="accent2">
                    <a:lumMod val="75000"/>
                  </a:schemeClr>
                </a:solidFill>
              </a:rPr>
              <a:t>• Invíteles a que peguen los dibujos con cinta adhesiva en las paredes del salón para que los demás equipos puedan observarlos, y den una vuelta por la exposición. </a:t>
            </a:r>
          </a:p>
          <a:p>
            <a:endParaRPr lang="es-MX" sz="2000" dirty="0" smtClean="0"/>
          </a:p>
          <a:p>
            <a:pPr algn="just"/>
            <a:r>
              <a:rPr lang="es-MX" sz="2000" dirty="0" smtClean="0"/>
              <a:t>• Dé unos minutos para que el grupo observe los trabajos de sus compañeros y pídales que tomen asiento nuevamente.</a:t>
            </a:r>
            <a:endParaRPr lang="es-MX" sz="2000" b="1" cap="small" dirty="0">
              <a:solidFill>
                <a:srgbClr val="FF0000"/>
              </a:solidFill>
              <a:latin typeface="Arial" pitchFamily="34" charset="0"/>
              <a:cs typeface="Arial" pitchFamily="34" charset="0"/>
            </a:endParaRPr>
          </a:p>
        </p:txBody>
      </p:sp>
      <p:pic>
        <p:nvPicPr>
          <p:cNvPr id="2055" name="Picture 7" descr="C:\Users\BECAS 3\AppData\Local\Microsoft\Windows\Temporary Internet Files\Content.IE5\91PAMXRL\aprendizaje-cooperativo[1].jpg"/>
          <p:cNvPicPr>
            <a:picLocks noChangeAspect="1" noChangeArrowheads="1"/>
          </p:cNvPicPr>
          <p:nvPr/>
        </p:nvPicPr>
        <p:blipFill>
          <a:blip r:embed="rId4"/>
          <a:srcRect/>
          <a:stretch>
            <a:fillRect/>
          </a:stretch>
        </p:blipFill>
        <p:spPr bwMode="auto">
          <a:xfrm rot="5400000">
            <a:off x="5716796" y="3263429"/>
            <a:ext cx="4869724" cy="1727509"/>
          </a:xfrm>
          <a:prstGeom prst="rect">
            <a:avLst/>
          </a:prstGeom>
          <a:noFill/>
        </p:spPr>
      </p:pic>
      <p:sp>
        <p:nvSpPr>
          <p:cNvPr id="7" name="6 CuadroTexto"/>
          <p:cNvSpPr txBox="1"/>
          <p:nvPr/>
        </p:nvSpPr>
        <p:spPr>
          <a:xfrm>
            <a:off x="5938092" y="6506961"/>
            <a:ext cx="2258949"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7663"/>
            <a:ext cx="8707902" cy="3754874"/>
          </a:xfrm>
          <a:prstGeom prst="rect">
            <a:avLst/>
          </a:prstGeom>
          <a:noFill/>
        </p:spPr>
        <p:txBody>
          <a:bodyPr wrap="square" rtlCol="0">
            <a:spAutoFit/>
          </a:bodyPr>
          <a:lstStyle/>
          <a:p>
            <a:r>
              <a:rPr lang="es-MX" sz="2000" dirty="0" smtClean="0">
                <a:solidFill>
                  <a:schemeClr val="accent2">
                    <a:lumMod val="75000"/>
                  </a:schemeClr>
                </a:solidFill>
                <a:latin typeface="Arial Black" pitchFamily="34" charset="0"/>
              </a:rPr>
              <a:t>Actividad 2: </a:t>
            </a:r>
            <a:r>
              <a:rPr lang="es-MX" sz="2000" dirty="0" smtClean="0">
                <a:solidFill>
                  <a:schemeClr val="accent2">
                    <a:lumMod val="75000"/>
                  </a:schemeClr>
                </a:solidFill>
              </a:rPr>
              <a:t>Reflexión grupal</a:t>
            </a:r>
            <a:r>
              <a:rPr lang="es-MX" sz="2000" dirty="0" smtClean="0"/>
              <a:t>.</a:t>
            </a:r>
            <a:endParaRPr lang="es-MX" sz="2000" dirty="0" smtClean="0">
              <a:latin typeface="Arial Black" pitchFamily="34" charset="0"/>
            </a:endParaRPr>
          </a:p>
          <a:p>
            <a:endParaRPr lang="es-MX" b="1" dirty="0" smtClean="0">
              <a:latin typeface="Arial" pitchFamily="34" charset="0"/>
              <a:cs typeface="Arial" pitchFamily="34" charset="0"/>
            </a:endParaRPr>
          </a:p>
          <a:p>
            <a:r>
              <a:rPr lang="es-MX" sz="2000" dirty="0" smtClean="0"/>
              <a:t>• Invite al grupo a reflexionar sobre las ventajas y desventajas de la influencia del contexto social en sus proyectos de vida. Pregunte qué de este contexto creen que les ayuda a tomar decisiones para su bienestar a futuro. Dé la palabra a uno o dos estudiantes. </a:t>
            </a:r>
          </a:p>
          <a:p>
            <a:r>
              <a:rPr lang="es-MX" sz="2000" dirty="0" smtClean="0">
                <a:solidFill>
                  <a:schemeClr val="accent2">
                    <a:lumMod val="75000"/>
                  </a:schemeClr>
                </a:solidFill>
              </a:rPr>
              <a:t>• Pídales que compartan con qué de su contexto social no están de acuerdo y no considerarían en sus proyectos de vida. Tome la participación de uno o dos estudiantes más. </a:t>
            </a:r>
          </a:p>
          <a:p>
            <a:r>
              <a:rPr lang="es-MX" sz="2000" dirty="0" smtClean="0"/>
              <a:t>• Cierre la actividad con una reflexión acerca de la posibilidad de transformar el entorno social, poniendo ejemplos de personajes que han influido en el desarrollo de la humanidad.</a:t>
            </a:r>
            <a:endParaRPr lang="es-MX" b="1" cap="small" dirty="0">
              <a:latin typeface="Arial" pitchFamily="34" charset="0"/>
              <a:cs typeface="Arial" pitchFamily="34" charset="0"/>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Picture 3" descr="C:\Users\BECAS 3\AppData\Local\Microsoft\Windows\Temporary Internet Files\Content.IE5\91PAMXRL\ver[1].jpg"/>
          <p:cNvPicPr>
            <a:picLocks noChangeAspect="1" noChangeArrowheads="1"/>
          </p:cNvPicPr>
          <p:nvPr/>
        </p:nvPicPr>
        <p:blipFill>
          <a:blip r:embed="rId4"/>
          <a:srcRect/>
          <a:stretch>
            <a:fillRect/>
          </a:stretch>
        </p:blipFill>
        <p:spPr bwMode="auto">
          <a:xfrm>
            <a:off x="2615183" y="3538184"/>
            <a:ext cx="4891085" cy="2938272"/>
          </a:xfrm>
          <a:prstGeom prst="rect">
            <a:avLst/>
          </a:prstGeom>
          <a:noFill/>
        </p:spPr>
      </p:pic>
      <p:sp>
        <p:nvSpPr>
          <p:cNvPr id="8" name="7 CuadroTexto"/>
          <p:cNvSpPr txBox="1"/>
          <p:nvPr/>
        </p:nvSpPr>
        <p:spPr>
          <a:xfrm>
            <a:off x="374573" y="5508434"/>
            <a:ext cx="2240610"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pic>
        <p:nvPicPr>
          <p:cNvPr id="1025" name="Picture 1" descr="C:\Users\BECAS 3\AppData\Local\Microsoft\Windows\Temporary Internet Files\Content.IE5\UDP1W49J\Marines_do_pushups[1].jpg"/>
          <p:cNvPicPr>
            <a:picLocks noChangeAspect="1" noChangeArrowheads="1"/>
          </p:cNvPicPr>
          <p:nvPr/>
        </p:nvPicPr>
        <p:blipFill>
          <a:blip r:embed="rId4"/>
          <a:srcRect/>
          <a:stretch>
            <a:fillRect/>
          </a:stretch>
        </p:blipFill>
        <p:spPr bwMode="auto">
          <a:xfrm>
            <a:off x="143380" y="936848"/>
            <a:ext cx="7678236" cy="5305920"/>
          </a:xfrm>
          <a:prstGeom prst="rect">
            <a:avLst/>
          </a:prstGeom>
          <a:noFill/>
        </p:spPr>
      </p:pic>
      <p:sp>
        <p:nvSpPr>
          <p:cNvPr id="17" name="16 CuadroTexto"/>
          <p:cNvSpPr txBox="1"/>
          <p:nvPr/>
        </p:nvSpPr>
        <p:spPr>
          <a:xfrm>
            <a:off x="295423" y="239151"/>
            <a:ext cx="7371470" cy="6001643"/>
          </a:xfrm>
          <a:prstGeom prst="rect">
            <a:avLst/>
          </a:prstGeom>
          <a:noFill/>
        </p:spPr>
        <p:txBody>
          <a:bodyPr wrap="square" rtlCol="0">
            <a:spAutoFit/>
          </a:bodyPr>
          <a:lstStyle/>
          <a:p>
            <a:pPr algn="ctr"/>
            <a:r>
              <a:rPr lang="es-ES" sz="2400" dirty="0" smtClean="0">
                <a:solidFill>
                  <a:schemeClr val="accent2"/>
                </a:solidFill>
                <a:latin typeface="Arial Black" pitchFamily="34" charset="0"/>
                <a:cs typeface="Arial" pitchFamily="34" charset="0"/>
              </a:rPr>
              <a:t>REAFIRMO Y ORDENO:</a:t>
            </a:r>
          </a:p>
          <a:p>
            <a:endParaRPr lang="es-ES" sz="2400" dirty="0" smtClean="0">
              <a:latin typeface="Arial" pitchFamily="34" charset="0"/>
              <a:cs typeface="Arial" pitchFamily="34" charset="0"/>
            </a:endParaRPr>
          </a:p>
          <a:p>
            <a:pPr algn="just"/>
            <a:r>
              <a:rPr lang="es-MX" sz="2800" dirty="0" smtClean="0">
                <a:solidFill>
                  <a:schemeClr val="accent2">
                    <a:lumMod val="50000"/>
                  </a:schemeClr>
                </a:solidFill>
                <a:latin typeface="Arial" pitchFamily="34" charset="0"/>
                <a:cs typeface="Arial" pitchFamily="34" charset="0"/>
              </a:rPr>
              <a:t>Hacer un proyecto de vida involucra más allá de tus anhelos personales. El contexto social en el que te desarrollas influye fuertemente en muchos valores y prioridades, por lo que es importante analizar cuáles elementos del lugar al que perteneces quieres conservar y cuáles no, para tu bienestar presente y futuro. Tomar decisiones con responsabilidad también es asumir el compromiso de contribuir a fortalecer o modificar nuestro contexto social, desde los valores y metas personales</a:t>
            </a:r>
            <a:endParaRPr lang="es-MX" sz="2800" dirty="0">
              <a:solidFill>
                <a:schemeClr val="accent2">
                  <a:lumMod val="50000"/>
                </a:schemeClr>
              </a:solidFill>
              <a:latin typeface="Arial" pitchFamily="34" charset="0"/>
              <a:cs typeface="Arial" pitchFamily="34" charset="0"/>
            </a:endParaRPr>
          </a:p>
        </p:txBody>
      </p:sp>
      <p:sp>
        <p:nvSpPr>
          <p:cNvPr id="7" name="6 CuadroTexto"/>
          <p:cNvSpPr txBox="1"/>
          <p:nvPr/>
        </p:nvSpPr>
        <p:spPr>
          <a:xfrm>
            <a:off x="143380" y="6242768"/>
            <a:ext cx="2324398"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8587"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7" name="16 CuadroTexto"/>
          <p:cNvSpPr txBox="1"/>
          <p:nvPr/>
        </p:nvSpPr>
        <p:spPr>
          <a:xfrm>
            <a:off x="3756074" y="791571"/>
            <a:ext cx="5259339" cy="5816977"/>
          </a:xfrm>
          <a:prstGeom prst="rect">
            <a:avLst/>
          </a:prstGeom>
          <a:noFill/>
          <a:ln>
            <a:solidFill>
              <a:schemeClr val="accent1"/>
            </a:solidFill>
          </a:ln>
        </p:spPr>
        <p:txBody>
          <a:bodyPr wrap="square" rtlCol="0">
            <a:spAutoFit/>
          </a:bodyPr>
          <a:lstStyle/>
          <a:p>
            <a:r>
              <a:rPr lang="es-MX" sz="2000" b="1" dirty="0" smtClean="0">
                <a:solidFill>
                  <a:schemeClr val="accent2"/>
                </a:solidFill>
                <a:latin typeface="Arial" pitchFamily="34" charset="0"/>
                <a:cs typeface="Arial" pitchFamily="34" charset="0"/>
              </a:rPr>
              <a:t>PARA TU VIDA DIARIA</a:t>
            </a:r>
          </a:p>
          <a:p>
            <a:endParaRPr lang="es-MX" sz="2000" b="1" dirty="0" smtClean="0">
              <a:latin typeface="Arial" pitchFamily="34" charset="0"/>
              <a:cs typeface="Arial" pitchFamily="34" charset="0"/>
            </a:endParaRPr>
          </a:p>
          <a:p>
            <a:r>
              <a:rPr lang="es-MX" sz="2000" dirty="0" smtClean="0">
                <a:latin typeface="Arial" pitchFamily="34" charset="0"/>
                <a:cs typeface="Arial" pitchFamily="34" charset="0"/>
              </a:rPr>
              <a:t>Platica con las personas mayores de tu familia o tu comunidad sobre las decisiones que han tomado a lo largo de su vida y cómo han sido influidas por el contexto social. Pregúntales si alguna de sus decisiones se diferenciaba de las expectativas que los demás tenían de ellos, y cómo se sintieron.</a:t>
            </a:r>
            <a:endParaRPr lang="es-ES" sz="2000" dirty="0" smtClean="0">
              <a:latin typeface="Arial" pitchFamily="34" charset="0"/>
              <a:cs typeface="Arial" pitchFamily="34" charset="0"/>
            </a:endParaRPr>
          </a:p>
          <a:p>
            <a:endParaRPr lang="es-ES" sz="2400" b="1" dirty="0" smtClean="0">
              <a:solidFill>
                <a:schemeClr val="accent2"/>
              </a:solidFill>
              <a:latin typeface="Arial" pitchFamily="34" charset="0"/>
              <a:cs typeface="Arial" pitchFamily="34" charset="0"/>
            </a:endParaRPr>
          </a:p>
          <a:p>
            <a:r>
              <a:rPr lang="es-ES" sz="2400" b="1" dirty="0" smtClean="0">
                <a:solidFill>
                  <a:schemeClr val="accent2"/>
                </a:solidFill>
                <a:latin typeface="Arial" pitchFamily="34" charset="0"/>
                <a:cs typeface="Arial" pitchFamily="34" charset="0"/>
              </a:rPr>
              <a:t>¿Quieres saber más?</a:t>
            </a:r>
          </a:p>
          <a:p>
            <a:endParaRPr lang="es-ES" sz="2400" b="1" dirty="0" smtClean="0">
              <a:latin typeface="Arial" pitchFamily="34" charset="0"/>
              <a:cs typeface="Arial" pitchFamily="34" charset="0"/>
            </a:endParaRPr>
          </a:p>
          <a:p>
            <a:pPr algn="just"/>
            <a:r>
              <a:rPr lang="es-MX" sz="2000" dirty="0" smtClean="0">
                <a:latin typeface="Arial" pitchFamily="34" charset="0"/>
                <a:cs typeface="Arial" pitchFamily="34" charset="0"/>
              </a:rPr>
              <a:t>En este artículo, encontrarás ideas y pasos importantes en cuanto a la construcción de tu proyecto de vida, de forma responsable y enmarcado en el contexto social actual o futuro. https://www.llenatuvida.net/proyecto-de-vida/</a:t>
            </a:r>
            <a:endParaRPr lang="es-MX" sz="2000" dirty="0">
              <a:latin typeface="Arial" pitchFamily="34" charset="0"/>
              <a:cs typeface="Arial" pitchFamily="34" charset="0"/>
            </a:endParaRPr>
          </a:p>
        </p:txBody>
      </p:sp>
      <p:pic>
        <p:nvPicPr>
          <p:cNvPr id="3074" name="Picture 2" descr="C:\Users\BECAS 3\AppData\Local\Microsoft\Windows\Temporary Internet Files\Content.IE5\D6YHD9ME\J%C3%B3venes-trabajando1[1].png"/>
          <p:cNvPicPr>
            <a:picLocks noChangeAspect="1" noChangeArrowheads="1"/>
          </p:cNvPicPr>
          <p:nvPr/>
        </p:nvPicPr>
        <p:blipFill>
          <a:blip r:embed="rId4"/>
          <a:srcRect/>
          <a:stretch>
            <a:fillRect/>
          </a:stretch>
        </p:blipFill>
        <p:spPr bwMode="auto">
          <a:xfrm>
            <a:off x="-87643" y="791571"/>
            <a:ext cx="3756074" cy="5418159"/>
          </a:xfrm>
          <a:prstGeom prst="rect">
            <a:avLst/>
          </a:prstGeom>
          <a:noFill/>
        </p:spPr>
      </p:pic>
      <p:sp>
        <p:nvSpPr>
          <p:cNvPr id="7" name="6 CuadroTexto"/>
          <p:cNvSpPr txBox="1"/>
          <p:nvPr/>
        </p:nvSpPr>
        <p:spPr>
          <a:xfrm>
            <a:off x="286439" y="585788"/>
            <a:ext cx="2919469"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467298"/>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2">
              <a:lumMod val="50000"/>
            </a:schemeClr>
          </a:solidFill>
          <a:ln>
            <a:solidFill>
              <a:schemeClr val="accent2">
                <a:lumMod val="60000"/>
                <a:lumOff val="40000"/>
              </a:schemeClr>
            </a:solidFill>
          </a:ln>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800" y="-54166"/>
            <a:ext cx="7634514" cy="384419"/>
          </a:xfrm>
          <a:prstGeom prst="rect">
            <a:avLst/>
          </a:prstGeom>
          <a:ln>
            <a:solidFill>
              <a:schemeClr val="accent2">
                <a:lumMod val="60000"/>
                <a:lumOff val="40000"/>
              </a:schemeClr>
            </a:solidFill>
          </a:ln>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lang="es-MX" sz="2400" dirty="0">
              <a:latin typeface="Soberana Sans"/>
              <a:cs typeface="Soberana Sans"/>
            </a:endParaRPr>
          </a:p>
        </p:txBody>
      </p:sp>
      <p:graphicFrame>
        <p:nvGraphicFramePr>
          <p:cNvPr id="10" name="9 Tabla"/>
          <p:cNvGraphicFramePr>
            <a:graphicFrameLocks noGrp="1"/>
          </p:cNvGraphicFramePr>
          <p:nvPr/>
        </p:nvGraphicFramePr>
        <p:xfrm>
          <a:off x="0" y="859315"/>
          <a:ext cx="9144000" cy="5980323"/>
        </p:xfrm>
        <a:graphic>
          <a:graphicData uri="http://schemas.openxmlformats.org/drawingml/2006/table">
            <a:tbl>
              <a:tblPr firstRow="1" bandRow="1">
                <a:tableStyleId>{8A107856-5554-42FB-B03E-39F5DBC370BA}</a:tableStyleId>
              </a:tblPr>
              <a:tblGrid>
                <a:gridCol w="3429000"/>
                <a:gridCol w="1524000"/>
                <a:gridCol w="1219200"/>
                <a:gridCol w="838200"/>
                <a:gridCol w="914400"/>
                <a:gridCol w="1219200"/>
              </a:tblGrid>
              <a:tr h="594911">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1004835">
                <a:tc>
                  <a:txBody>
                    <a:bodyPr/>
                    <a:lstStyle/>
                    <a:p>
                      <a:pPr algn="just"/>
                      <a:r>
                        <a:rPr lang="es-MX" sz="1600" dirty="0" smtClean="0"/>
                        <a:t>Al menos un 50% de los alumnos reconoció la influencia del contexto social en el establecimiento de su proyecto de vida.</a:t>
                      </a:r>
                      <a:endParaRPr lang="es-MX" sz="1600"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r>
              <a:tr h="685249">
                <a:tc>
                  <a:txBody>
                    <a:bodyPr/>
                    <a:lstStyle/>
                    <a:p>
                      <a:r>
                        <a:rPr lang="es-MX" sz="1600" dirty="0" smtClean="0"/>
                        <a:t>Los estudiantes mostraron interés y se involucraron en la actividad.</a:t>
                      </a:r>
                      <a:endParaRPr lang="es-MX" sz="1600"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38978">
                <a:tc>
                  <a:txBody>
                    <a:bodyPr/>
                    <a:lstStyle/>
                    <a:p>
                      <a:r>
                        <a:rPr lang="es-MX" sz="1600" dirty="0" smtClean="0"/>
                        <a:t>Se logró un clima de confianza en el grupo.</a:t>
                      </a:r>
                      <a:endParaRPr lang="es-MX" sz="1600"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37876">
                <a:tc gridSpan="6">
                  <a:txBody>
                    <a:bodyPr/>
                    <a:lstStyle/>
                    <a:p>
                      <a:r>
                        <a:rPr lang="es-MX" dirty="0" smtClean="0"/>
                        <a:t>¿Qué funcionó bien y qué efectos positivos se observaron al realizar la actividad?</a:t>
                      </a:r>
                    </a:p>
                    <a:p>
                      <a:endParaRPr lang="es-ES" dirty="0" smtClean="0"/>
                    </a:p>
                    <a:p>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16945">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85027">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 xmlns:p14="http://schemas.microsoft.com/office/powerpoint/2010/main" val="9036357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TotalTime>
  <Words>923</Words>
  <Application>Microsoft Office PowerPoint</Application>
  <PresentationFormat>Presentación en pantalla (4:3)</PresentationFormat>
  <Paragraphs>72</Paragraphs>
  <Slides>9</Slides>
  <Notes>1</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48</cp:revision>
  <dcterms:created xsi:type="dcterms:W3CDTF">2018-01-29T17:15:52Z</dcterms:created>
  <dcterms:modified xsi:type="dcterms:W3CDTF">2020-02-20T18:14:39Z</dcterms:modified>
</cp:coreProperties>
</file>