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1"/>
  </p:notesMasterIdLst>
  <p:sldIdLst>
    <p:sldId id="256" r:id="rId2"/>
    <p:sldId id="257" r:id="rId3"/>
    <p:sldId id="267" r:id="rId4"/>
    <p:sldId id="272" r:id="rId5"/>
    <p:sldId id="273" r:id="rId6"/>
    <p:sldId id="276" r:id="rId7"/>
    <p:sldId id="277" r:id="rId8"/>
    <p:sldId id="263" r:id="rId9"/>
    <p:sldId id="278" r:id="rId10"/>
  </p:sldIdLst>
  <p:sldSz cx="9144000" cy="6858000" type="screen4x3"/>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99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4"/>
  </p:normalViewPr>
  <p:slideViewPr>
    <p:cSldViewPr snapToGrid="0" snapToObjects="1">
      <p:cViewPr varScale="1">
        <p:scale>
          <a:sx n="86" d="100"/>
          <a:sy n="86" d="100"/>
        </p:scale>
        <p:origin x="-1494" y="-9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BFF294-A093-4906-B057-188830E97444}" type="datetimeFigureOut">
              <a:rPr lang="es-MX" smtClean="0"/>
              <a:pPr/>
              <a:t>20/02/2020</a:t>
            </a:fld>
            <a:endParaRPr lang="es-MX"/>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E1813E-31F9-44AA-AE03-3C2EE4B0D737}" type="slidenum">
              <a:rPr lang="es-MX" smtClean="0"/>
              <a:pPr/>
              <a:t>‹Nº›</a:t>
            </a:fld>
            <a:endParaRPr lang="es-MX"/>
          </a:p>
        </p:txBody>
      </p:sp>
    </p:spTree>
    <p:extLst>
      <p:ext uri="{BB962C8B-B14F-4D97-AF65-F5344CB8AC3E}">
        <p14:creationId xmlns="" xmlns:p14="http://schemas.microsoft.com/office/powerpoint/2010/main" val="410118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28E1813E-31F9-44AA-AE03-3C2EE4B0D737}" type="slidenum">
              <a:rPr lang="es-MX" smtClean="0"/>
              <a:pPr/>
              <a:t>1</a:t>
            </a:fld>
            <a:endParaRPr lang="es-MX"/>
          </a:p>
        </p:txBody>
      </p:sp>
    </p:spTree>
    <p:extLst>
      <p:ext uri="{BB962C8B-B14F-4D97-AF65-F5344CB8AC3E}">
        <p14:creationId xmlns="" xmlns:p14="http://schemas.microsoft.com/office/powerpoint/2010/main" val="483401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Clic para editar título</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5BDB7C9F-BC5B-F245-B2A8-F2AE4A563301}" type="datetimeFigureOut">
              <a:rPr lang="es-ES_tradnl" smtClean="0"/>
              <a:pPr/>
              <a:t>20/02/2020</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 xmlns:p14="http://schemas.microsoft.com/office/powerpoint/2010/main" val="1638217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Clic para editar título</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BDB7C9F-BC5B-F245-B2A8-F2AE4A563301}" type="datetimeFigureOut">
              <a:rPr lang="es-ES_tradnl" smtClean="0"/>
              <a:pPr/>
              <a:t>20/02/2020</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 xmlns:p14="http://schemas.microsoft.com/office/powerpoint/2010/main" val="629075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Clic para editar título</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BDB7C9F-BC5B-F245-B2A8-F2AE4A563301}" type="datetimeFigureOut">
              <a:rPr lang="es-ES_tradnl" smtClean="0"/>
              <a:pPr/>
              <a:t>20/02/2020</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 xmlns:p14="http://schemas.microsoft.com/office/powerpoint/2010/main" val="8118839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2/20/2020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Clic para editar título</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BDB7C9F-BC5B-F245-B2A8-F2AE4A563301}" type="datetimeFigureOut">
              <a:rPr lang="es-ES_tradnl" smtClean="0"/>
              <a:pPr/>
              <a:t>20/02/2020</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 xmlns:p14="http://schemas.microsoft.com/office/powerpoint/2010/main" val="639314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Clic para editar título</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5BDB7C9F-BC5B-F245-B2A8-F2AE4A563301}" type="datetimeFigureOut">
              <a:rPr lang="es-ES_tradnl" smtClean="0"/>
              <a:pPr/>
              <a:t>20/02/2020</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 xmlns:p14="http://schemas.microsoft.com/office/powerpoint/2010/main" val="1100771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Clic para editar título</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5BDB7C9F-BC5B-F245-B2A8-F2AE4A563301}" type="datetimeFigureOut">
              <a:rPr lang="es-ES_tradnl" smtClean="0"/>
              <a:pPr/>
              <a:t>20/02/2020</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 xmlns:p14="http://schemas.microsoft.com/office/powerpoint/2010/main" val="87670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Clic para editar título</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BDB7C9F-BC5B-F245-B2A8-F2AE4A563301}" type="datetimeFigureOut">
              <a:rPr lang="es-ES_tradnl" smtClean="0"/>
              <a:pPr/>
              <a:t>20/02/2020</a:t>
            </a:fld>
            <a:endParaRPr lang="es-ES_tradnl"/>
          </a:p>
        </p:txBody>
      </p:sp>
      <p:sp>
        <p:nvSpPr>
          <p:cNvPr id="8" name="Footer Placeholder 7"/>
          <p:cNvSpPr>
            <a:spLocks noGrp="1"/>
          </p:cNvSpPr>
          <p:nvPr>
            <p:ph type="ftr" sz="quarter" idx="11"/>
          </p:nvPr>
        </p:nvSpPr>
        <p:spPr/>
        <p:txBody>
          <a:bodyPr/>
          <a:lstStyle/>
          <a:p>
            <a:endParaRPr lang="es-ES_tradnl"/>
          </a:p>
        </p:txBody>
      </p:sp>
      <p:sp>
        <p:nvSpPr>
          <p:cNvPr id="9" name="Slide Number Placeholder 8"/>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 xmlns:p14="http://schemas.microsoft.com/office/powerpoint/2010/main" val="305152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Clic para editar título</a:t>
            </a:r>
            <a:endParaRPr lang="en-US" dirty="0"/>
          </a:p>
        </p:txBody>
      </p:sp>
      <p:sp>
        <p:nvSpPr>
          <p:cNvPr id="3" name="Date Placeholder 2"/>
          <p:cNvSpPr>
            <a:spLocks noGrp="1"/>
          </p:cNvSpPr>
          <p:nvPr>
            <p:ph type="dt" sz="half" idx="10"/>
          </p:nvPr>
        </p:nvSpPr>
        <p:spPr/>
        <p:txBody>
          <a:bodyPr/>
          <a:lstStyle/>
          <a:p>
            <a:fld id="{5BDB7C9F-BC5B-F245-B2A8-F2AE4A563301}" type="datetimeFigureOut">
              <a:rPr lang="es-ES_tradnl" smtClean="0"/>
              <a:pPr/>
              <a:t>20/02/2020</a:t>
            </a:fld>
            <a:endParaRPr lang="es-ES_tradnl"/>
          </a:p>
        </p:txBody>
      </p:sp>
      <p:sp>
        <p:nvSpPr>
          <p:cNvPr id="4" name="Footer Placeholder 3"/>
          <p:cNvSpPr>
            <a:spLocks noGrp="1"/>
          </p:cNvSpPr>
          <p:nvPr>
            <p:ph type="ftr" sz="quarter" idx="11"/>
          </p:nvPr>
        </p:nvSpPr>
        <p:spPr/>
        <p:txBody>
          <a:bodyPr/>
          <a:lstStyle/>
          <a:p>
            <a:endParaRPr lang="es-ES_tradnl"/>
          </a:p>
        </p:txBody>
      </p:sp>
      <p:sp>
        <p:nvSpPr>
          <p:cNvPr id="5" name="Slide Number Placeholder 4"/>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 xmlns:p14="http://schemas.microsoft.com/office/powerpoint/2010/main" val="498849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DB7C9F-BC5B-F245-B2A8-F2AE4A563301}" type="datetimeFigureOut">
              <a:rPr lang="es-ES_tradnl" smtClean="0"/>
              <a:pPr/>
              <a:t>20/02/2020</a:t>
            </a:fld>
            <a:endParaRPr lang="es-ES_tradnl"/>
          </a:p>
        </p:txBody>
      </p:sp>
      <p:sp>
        <p:nvSpPr>
          <p:cNvPr id="3" name="Footer Placeholder 2"/>
          <p:cNvSpPr>
            <a:spLocks noGrp="1"/>
          </p:cNvSpPr>
          <p:nvPr>
            <p:ph type="ftr" sz="quarter" idx="11"/>
          </p:nvPr>
        </p:nvSpPr>
        <p:spPr/>
        <p:txBody>
          <a:bodyPr/>
          <a:lstStyle/>
          <a:p>
            <a:endParaRPr lang="es-ES_tradnl"/>
          </a:p>
        </p:txBody>
      </p:sp>
      <p:sp>
        <p:nvSpPr>
          <p:cNvPr id="4" name="Slide Number Placeholder 3"/>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 xmlns:p14="http://schemas.microsoft.com/office/powerpoint/2010/main" val="386044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Clic para editar título</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5BDB7C9F-BC5B-F245-B2A8-F2AE4A563301}" type="datetimeFigureOut">
              <a:rPr lang="es-ES_tradnl" smtClean="0"/>
              <a:pPr/>
              <a:t>20/02/2020</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 xmlns:p14="http://schemas.microsoft.com/office/powerpoint/2010/main" val="694284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Clic para editar título</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Arrastre la imagen al marcador de posición o haga clic en el icono para agregar</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5BDB7C9F-BC5B-F245-B2A8-F2AE4A563301}" type="datetimeFigureOut">
              <a:rPr lang="es-ES_tradnl" smtClean="0"/>
              <a:pPr/>
              <a:t>20/02/2020</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 xmlns:p14="http://schemas.microsoft.com/office/powerpoint/2010/main" val="1558870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Clic para editar título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DB7C9F-BC5B-F245-B2A8-F2AE4A563301}" type="datetimeFigureOut">
              <a:rPr lang="es-ES_tradnl" smtClean="0"/>
              <a:pPr/>
              <a:t>20/02/2020</a:t>
            </a:fld>
            <a:endParaRPr lang="es-ES_tradn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A62D0D-EFA7-9347-A3B4-AEB478BD5E5D}" type="slidenum">
              <a:rPr lang="es-ES_tradnl" smtClean="0"/>
              <a:pPr/>
              <a:t>‹Nº›</a:t>
            </a:fld>
            <a:endParaRPr lang="es-ES_tradnl"/>
          </a:p>
        </p:txBody>
      </p:sp>
    </p:spTree>
    <p:extLst>
      <p:ext uri="{BB962C8B-B14F-4D97-AF65-F5344CB8AC3E}">
        <p14:creationId xmlns="" xmlns:p14="http://schemas.microsoft.com/office/powerpoint/2010/main" val="16634485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33063" y="-80669"/>
            <a:ext cx="8874268" cy="6858000"/>
          </a:xfrm>
          <a:prstGeom prst="rect">
            <a:avLst/>
          </a:prstGeom>
        </p:spPr>
      </p:pic>
      <p:sp>
        <p:nvSpPr>
          <p:cNvPr id="17" name="Rectángulo redondeado 16"/>
          <p:cNvSpPr/>
          <p:nvPr/>
        </p:nvSpPr>
        <p:spPr>
          <a:xfrm>
            <a:off x="0" y="5800725"/>
            <a:ext cx="9401175" cy="105727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6" name="Rectángulo redondeado 35"/>
          <p:cNvSpPr/>
          <p:nvPr/>
        </p:nvSpPr>
        <p:spPr>
          <a:xfrm>
            <a:off x="1042461" y="2200275"/>
            <a:ext cx="3658126" cy="25146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¿Para qué soy bueno (a)? 1.4 ¿En qué me gustaría mejorar? </a:t>
            </a:r>
            <a:endParaRPr lang="es-MX" dirty="0"/>
          </a:p>
        </p:txBody>
      </p:sp>
      <p:pic>
        <p:nvPicPr>
          <p:cNvPr id="37" name="Imagen 36"/>
          <p:cNvPicPr>
            <a:picLocks noChangeAspect="1"/>
          </p:cNvPicPr>
          <p:nvPr/>
        </p:nvPicPr>
        <p:blipFill>
          <a:blip r:embed="rId4"/>
          <a:stretch>
            <a:fillRect/>
          </a:stretch>
        </p:blipFill>
        <p:spPr>
          <a:xfrm>
            <a:off x="153980" y="159411"/>
            <a:ext cx="1239467" cy="1420854"/>
          </a:xfrm>
          <a:prstGeom prst="rect">
            <a:avLst/>
          </a:prstGeom>
        </p:spPr>
      </p:pic>
      <p:sp>
        <p:nvSpPr>
          <p:cNvPr id="40" name="Triángulo isósceles 39"/>
          <p:cNvSpPr/>
          <p:nvPr/>
        </p:nvSpPr>
        <p:spPr>
          <a:xfrm rot="9802839">
            <a:off x="6466663" y="6000162"/>
            <a:ext cx="547167" cy="71383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3" name="Imagen 42"/>
          <p:cNvPicPr>
            <a:picLocks noChangeAspect="1"/>
          </p:cNvPicPr>
          <p:nvPr/>
        </p:nvPicPr>
        <p:blipFill>
          <a:blip r:embed="rId5"/>
          <a:stretch>
            <a:fillRect/>
          </a:stretch>
        </p:blipFill>
        <p:spPr>
          <a:xfrm>
            <a:off x="6884973" y="6086336"/>
            <a:ext cx="1646187" cy="670169"/>
          </a:xfrm>
          <a:prstGeom prst="rect">
            <a:avLst/>
          </a:prstGeom>
        </p:spPr>
      </p:pic>
      <p:sp>
        <p:nvSpPr>
          <p:cNvPr id="29" name="28 Rectángulo"/>
          <p:cNvSpPr/>
          <p:nvPr/>
        </p:nvSpPr>
        <p:spPr>
          <a:xfrm>
            <a:off x="153980" y="1981907"/>
            <a:ext cx="8703417" cy="1200329"/>
          </a:xfrm>
          <a:prstGeom prst="rect">
            <a:avLst/>
          </a:prstGeom>
        </p:spPr>
        <p:txBody>
          <a:bodyPr wrap="square">
            <a:spAutoFit/>
          </a:bodyPr>
          <a:lstStyle/>
          <a:p>
            <a:r>
              <a:rPr lang="es-MX" sz="3600" dirty="0" smtClean="0">
                <a:solidFill>
                  <a:srgbClr val="990000"/>
                </a:solidFill>
                <a:latin typeface="Arial Black" pitchFamily="34" charset="0"/>
              </a:rPr>
              <a:t>MIS AMIGOS Y SU INFLUENCIA EN MIS DECISIONES</a:t>
            </a:r>
            <a:endParaRPr lang="es-MX" sz="3600" dirty="0">
              <a:solidFill>
                <a:srgbClr val="990000"/>
              </a:solidFill>
              <a:latin typeface="Arial Black" pitchFamily="34" charset="0"/>
            </a:endParaRPr>
          </a:p>
        </p:txBody>
      </p:sp>
      <p:pic>
        <p:nvPicPr>
          <p:cNvPr id="9" name="Picture 2" descr="C:\Users\BECAS 3\AppData\Local\Microsoft\Windows\Temporary Internet Files\Content.IE5\1C1B17PN\8[1].jpg"/>
          <p:cNvPicPr>
            <a:picLocks noChangeAspect="1" noChangeArrowheads="1"/>
          </p:cNvPicPr>
          <p:nvPr/>
        </p:nvPicPr>
        <p:blipFill>
          <a:blip r:embed="rId6" cstate="print"/>
          <a:srcRect/>
          <a:stretch>
            <a:fillRect/>
          </a:stretch>
        </p:blipFill>
        <p:spPr bwMode="auto">
          <a:xfrm>
            <a:off x="2637569" y="4267200"/>
            <a:ext cx="1112628" cy="1447800"/>
          </a:xfrm>
          <a:prstGeom prst="rect">
            <a:avLst/>
          </a:prstGeom>
          <a:noFill/>
        </p:spPr>
      </p:pic>
      <p:sp>
        <p:nvSpPr>
          <p:cNvPr id="10" name="Oval 8">
            <a:extLst>
              <a:ext uri="{FF2B5EF4-FFF2-40B4-BE49-F238E27FC236}">
                <a16:creationId xmlns="" xmlns:a16="http://schemas.microsoft.com/office/drawing/2014/main" id="{A542659A-4FA0-6F4D-B73D-B428747300F6}"/>
              </a:ext>
            </a:extLst>
          </p:cNvPr>
          <p:cNvSpPr/>
          <p:nvPr/>
        </p:nvSpPr>
        <p:spPr>
          <a:xfrm>
            <a:off x="1678329" y="3715476"/>
            <a:ext cx="2720051" cy="263539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endParaRPr lang="en-US" dirty="0" smtClean="0"/>
          </a:p>
          <a:p>
            <a:pPr algn="ctr"/>
            <a:endParaRPr lang="en-US" dirty="0" smtClean="0"/>
          </a:p>
          <a:p>
            <a:pPr algn="ctr"/>
            <a:r>
              <a:rPr lang="en-US" smtClean="0"/>
              <a:t>TOMA RESPONSABLE </a:t>
            </a:r>
            <a:r>
              <a:rPr lang="en-US" dirty="0" smtClean="0"/>
              <a:t>DE DECISIONES</a:t>
            </a:r>
            <a:endParaRPr lang="en-US" dirty="0"/>
          </a:p>
        </p:txBody>
      </p:sp>
      <p:pic>
        <p:nvPicPr>
          <p:cNvPr id="11" name="10 Imagen" descr="C:\Users\BECAS 3\AppData\Local\Microsoft\Windows\Temporary Internet Files\Content.IE5\0IGUQ6HK\decidir-entre-infinitos-caminos[1].jpg"/>
          <p:cNvPicPr/>
          <p:nvPr/>
        </p:nvPicPr>
        <p:blipFill>
          <a:blip r:embed="rId7" cstate="print"/>
          <a:srcRect/>
          <a:stretch>
            <a:fillRect/>
          </a:stretch>
        </p:blipFill>
        <p:spPr bwMode="auto">
          <a:xfrm>
            <a:off x="2051714" y="4083383"/>
            <a:ext cx="1947081" cy="1051560"/>
          </a:xfrm>
          <a:prstGeom prst="rect">
            <a:avLst/>
          </a:prstGeom>
          <a:noFill/>
          <a:ln w="9525">
            <a:noFill/>
            <a:miter lim="800000"/>
            <a:headEnd/>
            <a:tailEnd/>
          </a:ln>
        </p:spPr>
      </p:pic>
    </p:spTree>
    <p:extLst>
      <p:ext uri="{BB962C8B-B14F-4D97-AF65-F5344CB8AC3E}">
        <p14:creationId xmlns="" xmlns:p14="http://schemas.microsoft.com/office/powerpoint/2010/main" val="1566646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pic>
        <p:nvPicPr>
          <p:cNvPr id="6" name="Imagen 5"/>
          <p:cNvPicPr>
            <a:picLocks noChangeAspect="1"/>
          </p:cNvPicPr>
          <p:nvPr/>
        </p:nvPicPr>
        <p:blipFill>
          <a:blip r:embed="rId3"/>
          <a:stretch>
            <a:fillRect/>
          </a:stretch>
        </p:blipFill>
        <p:spPr>
          <a:xfrm>
            <a:off x="8197041" y="585788"/>
            <a:ext cx="818372" cy="576148"/>
          </a:xfrm>
          <a:prstGeom prst="rect">
            <a:avLst/>
          </a:prstGeom>
        </p:spPr>
      </p:pic>
      <p:pic>
        <p:nvPicPr>
          <p:cNvPr id="1031" name="Picture 7" descr="C:\Users\BECAS 3\AppData\Local\Microsoft\Windows\Temporary Internet Files\Content.IE5\CCPOBORB\orejas-para-timidos[1].png"/>
          <p:cNvPicPr>
            <a:picLocks noChangeAspect="1" noChangeArrowheads="1"/>
          </p:cNvPicPr>
          <p:nvPr/>
        </p:nvPicPr>
        <p:blipFill>
          <a:blip r:embed="rId4"/>
          <a:srcRect/>
          <a:stretch>
            <a:fillRect/>
          </a:stretch>
        </p:blipFill>
        <p:spPr bwMode="auto">
          <a:xfrm>
            <a:off x="313895" y="1571376"/>
            <a:ext cx="7499982" cy="4437743"/>
          </a:xfrm>
          <a:prstGeom prst="rect">
            <a:avLst/>
          </a:prstGeom>
          <a:noFill/>
        </p:spPr>
      </p:pic>
      <p:sp>
        <p:nvSpPr>
          <p:cNvPr id="11" name="10 Rectángulo"/>
          <p:cNvSpPr/>
          <p:nvPr/>
        </p:nvSpPr>
        <p:spPr>
          <a:xfrm>
            <a:off x="300247" y="1057399"/>
            <a:ext cx="7499982" cy="4924425"/>
          </a:xfrm>
          <a:prstGeom prst="rect">
            <a:avLst/>
          </a:prstGeom>
        </p:spPr>
        <p:txBody>
          <a:bodyPr wrap="square">
            <a:spAutoFit/>
          </a:bodyPr>
          <a:lstStyle/>
          <a:p>
            <a:pPr algn="just"/>
            <a:r>
              <a:rPr lang="es-MX" sz="3200" dirty="0" smtClean="0">
                <a:solidFill>
                  <a:srgbClr val="C00000"/>
                </a:solidFill>
                <a:latin typeface="Arial Black" pitchFamily="34" charset="0"/>
              </a:rPr>
              <a:t>CONTEXTO</a:t>
            </a:r>
          </a:p>
          <a:p>
            <a:pPr algn="just"/>
            <a:endParaRPr lang="es-MX" dirty="0" smtClean="0">
              <a:latin typeface="Arial Black" pitchFamily="34" charset="0"/>
            </a:endParaRPr>
          </a:p>
          <a:p>
            <a:pPr algn="just"/>
            <a:r>
              <a:rPr lang="es-MX" sz="2400" dirty="0" smtClean="0">
                <a:solidFill>
                  <a:srgbClr val="FFFF00"/>
                </a:solidFill>
              </a:rPr>
              <a:t>En la toma de decisiones de los adolescentes hay muchos factores que intervienen, y uno de los más importantes son los amigos. Es justo en esta etapa en la que querer pertenecer a un grupo social suele ser uno de los mayores objetivos de los estudiantes y, con tal de lograrlo, son capaces de llevar a cabo acciones que podrían estar en contra, incluso de sus valores y metas. En este sentido es vital dar herramientas a los adolescentes para que tomen decisiones autónomas y responsables, es decir, que se </a:t>
            </a:r>
            <a:r>
              <a:rPr lang="es-MX" sz="2400" dirty="0" err="1" smtClean="0">
                <a:solidFill>
                  <a:srgbClr val="FFFF00"/>
                </a:solidFill>
              </a:rPr>
              <a:t>autorregulen</a:t>
            </a:r>
            <a:r>
              <a:rPr lang="es-MX" sz="2400" dirty="0" smtClean="0">
                <a:solidFill>
                  <a:srgbClr val="FFFF00"/>
                </a:solidFill>
              </a:rPr>
              <a:t> dando mayor importancia a su bienestar personal que a la búsqueda de agradar a los demás.</a:t>
            </a:r>
            <a:endParaRPr lang="es-MX" sz="2400" dirty="0">
              <a:solidFill>
                <a:srgbClr val="FFFF00"/>
              </a:solidFill>
              <a:latin typeface="Arial" pitchFamily="34" charset="0"/>
              <a:cs typeface="Arial" pitchFamily="34" charset="0"/>
            </a:endParaRPr>
          </a:p>
        </p:txBody>
      </p:sp>
      <p:sp>
        <p:nvSpPr>
          <p:cNvPr id="7" name="6 CuadroTexto"/>
          <p:cNvSpPr txBox="1"/>
          <p:nvPr/>
        </p:nvSpPr>
        <p:spPr>
          <a:xfrm>
            <a:off x="6841475" y="6009119"/>
            <a:ext cx="2173938" cy="523220"/>
          </a:xfrm>
          <a:prstGeom prst="rect">
            <a:avLst/>
          </a:prstGeom>
          <a:noFill/>
        </p:spPr>
        <p:txBody>
          <a:bodyPr wrap="square" rtlCol="0">
            <a:spAutoFit/>
          </a:bodyPr>
          <a:lstStyle/>
          <a:p>
            <a:r>
              <a:rPr lang="es-ES" sz="1000" dirty="0" smtClean="0"/>
              <a:t>Imagen  prediseñada de office Online</a:t>
            </a:r>
            <a:endParaRPr lang="es-MX" sz="1000" dirty="0" smtClean="0"/>
          </a:p>
          <a:p>
            <a:endParaRPr lang="es-MX" dirty="0"/>
          </a:p>
        </p:txBody>
      </p:sp>
    </p:spTree>
    <p:extLst>
      <p:ext uri="{BB962C8B-B14F-4D97-AF65-F5344CB8AC3E}">
        <p14:creationId xmlns="" xmlns:p14="http://schemas.microsoft.com/office/powerpoint/2010/main" val="711931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pic>
        <p:nvPicPr>
          <p:cNvPr id="6" name="Imagen 5"/>
          <p:cNvPicPr>
            <a:picLocks noChangeAspect="1"/>
          </p:cNvPicPr>
          <p:nvPr/>
        </p:nvPicPr>
        <p:blipFill>
          <a:blip r:embed="rId3"/>
          <a:stretch>
            <a:fillRect/>
          </a:stretch>
        </p:blipFill>
        <p:spPr>
          <a:xfrm>
            <a:off x="8197041" y="585788"/>
            <a:ext cx="818372" cy="576148"/>
          </a:xfrm>
          <a:prstGeom prst="rect">
            <a:avLst/>
          </a:prstGeom>
        </p:spPr>
      </p:pic>
      <p:sp>
        <p:nvSpPr>
          <p:cNvPr id="5" name="CuadroTexto 4"/>
          <p:cNvSpPr txBox="1"/>
          <p:nvPr/>
        </p:nvSpPr>
        <p:spPr>
          <a:xfrm>
            <a:off x="0" y="-7687"/>
            <a:ext cx="7047914" cy="1631216"/>
          </a:xfrm>
          <a:prstGeom prst="rect">
            <a:avLst/>
          </a:prstGeom>
          <a:noFill/>
        </p:spPr>
        <p:txBody>
          <a:bodyPr wrap="square" rtlCol="0">
            <a:spAutoFit/>
          </a:bodyPr>
          <a:lstStyle/>
          <a:p>
            <a:r>
              <a:rPr lang="es-MX" sz="2000" dirty="0" smtClean="0">
                <a:solidFill>
                  <a:srgbClr val="C00000"/>
                </a:solidFill>
                <a:latin typeface="Arial Black" pitchFamily="34" charset="0"/>
              </a:rPr>
              <a:t>¿Cuál es el objetivo de la lección?</a:t>
            </a:r>
          </a:p>
          <a:p>
            <a:r>
              <a:rPr lang="es-MX" sz="2000" dirty="0" smtClean="0">
                <a:latin typeface="Arial Black" pitchFamily="34" charset="0"/>
              </a:rPr>
              <a:t> </a:t>
            </a:r>
            <a:r>
              <a:rPr lang="es-MX" sz="2000" dirty="0" smtClean="0"/>
              <a:t>Que los estudiantes examinen de qué manera las emociones, el contexto, los amigos, las experiencias previas y la sensibilidad a la inmediatez pueden favorecer u obstaculizar la toma responsable de decisiones.</a:t>
            </a:r>
            <a:endParaRPr lang="es-MX" sz="2000" b="1" cap="small" dirty="0">
              <a:solidFill>
                <a:srgbClr val="FF0000"/>
              </a:solidFill>
              <a:latin typeface="Arial" pitchFamily="34" charset="0"/>
              <a:cs typeface="Arial" pitchFamily="34" charset="0"/>
            </a:endParaRPr>
          </a:p>
        </p:txBody>
      </p:sp>
      <p:grpSp>
        <p:nvGrpSpPr>
          <p:cNvPr id="7" name="Grupo 6"/>
          <p:cNvGrpSpPr/>
          <p:nvPr/>
        </p:nvGrpSpPr>
        <p:grpSpPr>
          <a:xfrm>
            <a:off x="2996665" y="2472166"/>
            <a:ext cx="285992" cy="234322"/>
            <a:chOff x="5137870" y="6179731"/>
            <a:chExt cx="442243" cy="358525"/>
          </a:xfrm>
        </p:grpSpPr>
        <p:grpSp>
          <p:nvGrpSpPr>
            <p:cNvPr id="9" name="Grupo 8"/>
            <p:cNvGrpSpPr/>
            <p:nvPr/>
          </p:nvGrpSpPr>
          <p:grpSpPr>
            <a:xfrm>
              <a:off x="5137870" y="6179731"/>
              <a:ext cx="79723" cy="236868"/>
              <a:chOff x="1694453" y="1088740"/>
              <a:chExt cx="432048" cy="900100"/>
            </a:xfrm>
          </p:grpSpPr>
          <p:sp>
            <p:nvSpPr>
              <p:cNvPr id="15" name="Elipse 14"/>
              <p:cNvSpPr/>
              <p:nvPr/>
            </p:nvSpPr>
            <p:spPr>
              <a:xfrm>
                <a:off x="1694453" y="1088740"/>
                <a:ext cx="432048"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Elipse 15"/>
              <p:cNvSpPr/>
              <p:nvPr/>
            </p:nvSpPr>
            <p:spPr>
              <a:xfrm>
                <a:off x="1694453" y="1772816"/>
                <a:ext cx="432048"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3" name="Elipse 12"/>
            <p:cNvSpPr/>
            <p:nvPr/>
          </p:nvSpPr>
          <p:spPr>
            <a:xfrm>
              <a:off x="5508106" y="6446136"/>
              <a:ext cx="72007" cy="92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Rectángulo 10"/>
            <p:cNvSpPr/>
            <p:nvPr/>
          </p:nvSpPr>
          <p:spPr>
            <a:xfrm>
              <a:off x="5174971" y="6182305"/>
              <a:ext cx="245318"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7" name="16 Rectángulo"/>
          <p:cNvSpPr/>
          <p:nvPr/>
        </p:nvSpPr>
        <p:spPr>
          <a:xfrm>
            <a:off x="-1" y="1366243"/>
            <a:ext cx="9015413" cy="1200329"/>
          </a:xfrm>
          <a:prstGeom prst="rect">
            <a:avLst/>
          </a:prstGeom>
        </p:spPr>
        <p:txBody>
          <a:bodyPr wrap="square">
            <a:spAutoFit/>
          </a:bodyPr>
          <a:lstStyle/>
          <a:p>
            <a:pPr algn="r"/>
            <a:r>
              <a:rPr lang="es-MX" dirty="0" smtClean="0">
                <a:solidFill>
                  <a:srgbClr val="C00000"/>
                </a:solidFill>
                <a:latin typeface="Arial Black" pitchFamily="34" charset="0"/>
              </a:rPr>
              <a:t>¿Por qué es importante? </a:t>
            </a:r>
          </a:p>
          <a:p>
            <a:pPr algn="r"/>
            <a:r>
              <a:rPr lang="es-MX" dirty="0" smtClean="0"/>
              <a:t>Porque si los estudiantes toman conciencia de que, en ocasiones sus amigos favorecen sus decisiones responsables pero en otras no, entonces serán capaces de ser más autónomos al hacer sus elecciones.</a:t>
            </a:r>
            <a:endParaRPr lang="es-MX" dirty="0">
              <a:latin typeface="Arial" pitchFamily="34" charset="0"/>
              <a:cs typeface="Arial" pitchFamily="34" charset="0"/>
            </a:endParaRPr>
          </a:p>
        </p:txBody>
      </p:sp>
      <p:sp>
        <p:nvSpPr>
          <p:cNvPr id="18" name="17 CuadroTexto"/>
          <p:cNvSpPr txBox="1"/>
          <p:nvPr/>
        </p:nvSpPr>
        <p:spPr>
          <a:xfrm>
            <a:off x="0" y="2448628"/>
            <a:ext cx="9015412" cy="4185761"/>
          </a:xfrm>
          <a:prstGeom prst="rect">
            <a:avLst/>
          </a:prstGeom>
          <a:noFill/>
        </p:spPr>
        <p:txBody>
          <a:bodyPr wrap="square" rtlCol="0">
            <a:spAutoFit/>
          </a:bodyPr>
          <a:lstStyle/>
          <a:p>
            <a:r>
              <a:rPr lang="es-MX" dirty="0" smtClean="0">
                <a:solidFill>
                  <a:srgbClr val="C00000"/>
                </a:solidFill>
                <a:latin typeface="Arial Black" pitchFamily="34" charset="0"/>
              </a:rPr>
              <a:t>Estructura de la sesión y recomendaciones específica</a:t>
            </a:r>
            <a:r>
              <a:rPr lang="es-MX" dirty="0" smtClean="0">
                <a:latin typeface="Arial Black" pitchFamily="34" charset="0"/>
              </a:rPr>
              <a:t>s</a:t>
            </a:r>
          </a:p>
          <a:p>
            <a:endParaRPr lang="es-MX" dirty="0" smtClean="0">
              <a:latin typeface="Arial Black" pitchFamily="34" charset="0"/>
            </a:endParaRPr>
          </a:p>
          <a:p>
            <a:r>
              <a:rPr lang="es-MX" b="1" dirty="0" smtClean="0">
                <a:latin typeface="Arial" pitchFamily="34" charset="0"/>
                <a:cs typeface="Arial" pitchFamily="34" charset="0"/>
              </a:rPr>
              <a:t>Invita a los estudiantes a leer la introducción, la cita y El reto es de la actividad.</a:t>
            </a:r>
          </a:p>
          <a:p>
            <a:endParaRPr lang="es-ES" dirty="0" smtClean="0">
              <a:latin typeface="Arial Black" pitchFamily="34" charset="0"/>
            </a:endParaRPr>
          </a:p>
          <a:p>
            <a:r>
              <a:rPr lang="es-ES" dirty="0" smtClean="0">
                <a:solidFill>
                  <a:srgbClr val="C00000"/>
                </a:solidFill>
                <a:latin typeface="Arial Black" pitchFamily="34" charset="0"/>
              </a:rPr>
              <a:t>INTRODUCCIÓN</a:t>
            </a:r>
          </a:p>
          <a:p>
            <a:pPr algn="just"/>
            <a:r>
              <a:rPr lang="es-ES" sz="1600" b="1" dirty="0" smtClean="0">
                <a:solidFill>
                  <a:schemeClr val="accent4">
                    <a:lumMod val="50000"/>
                  </a:schemeClr>
                </a:solidFill>
                <a:latin typeface="Arial" pitchFamily="34" charset="0"/>
                <a:cs typeface="Arial" pitchFamily="34" charset="0"/>
              </a:rPr>
              <a:t>Verónica lloraba y les decía a sus amigas: “Creo que iré a pedirle perdón”. ¡No! ¿Cómo crees? Si es la cuarta vez que te insulta. –Pero yo provoqué que se enojara-, Ese último comentario causó exasperación en el resto de las jóvenes, quienes después de un rato lograron convencerla de alejarse de su novio. Con el paso del tiempo, el cariño por él desapareció, y vio con claridad lo acertado de la decisión que tomó de alejarse de una persona abusiva.</a:t>
            </a:r>
          </a:p>
          <a:p>
            <a:pPr algn="just"/>
            <a:r>
              <a:rPr lang="es-ES" sz="1600" b="1" dirty="0" smtClean="0">
                <a:solidFill>
                  <a:schemeClr val="accent4">
                    <a:lumMod val="50000"/>
                  </a:schemeClr>
                </a:solidFill>
                <a:latin typeface="Arial" pitchFamily="34" charset="0"/>
                <a:cs typeface="Arial" pitchFamily="34" charset="0"/>
              </a:rPr>
              <a:t>¿Alguna vez el consejo de un buen amigo te ha ayudado a tomar decisiones responsables?</a:t>
            </a:r>
          </a:p>
          <a:p>
            <a:pPr algn="just"/>
            <a:r>
              <a:rPr lang="es-ES" sz="1600" b="1" dirty="0" smtClean="0">
                <a:solidFill>
                  <a:schemeClr val="accent4">
                    <a:lumMod val="50000"/>
                  </a:schemeClr>
                </a:solidFill>
                <a:latin typeface="Arial" pitchFamily="34" charset="0"/>
                <a:cs typeface="Arial" pitchFamily="34" charset="0"/>
              </a:rPr>
              <a:t>El Reto es examinar de qué manera las emociones, el contexto, los amigos, las experiencias previas y la sensibilidad a la inmediatez pueden favorecer u obstaculizar la toma responsable de decisiones.</a:t>
            </a:r>
            <a:endParaRPr lang="es-MX" sz="1600" b="1" dirty="0">
              <a:solidFill>
                <a:schemeClr val="accent4">
                  <a:lumMod val="50000"/>
                </a:schemeClr>
              </a:solidFill>
              <a:latin typeface="Arial" pitchFamily="34" charset="0"/>
              <a:cs typeface="Arial" pitchFamily="34" charset="0"/>
            </a:endParaRPr>
          </a:p>
        </p:txBody>
      </p:sp>
    </p:spTree>
    <p:extLst>
      <p:ext uri="{BB962C8B-B14F-4D97-AF65-F5344CB8AC3E}">
        <p14:creationId xmlns="" xmlns:p14="http://schemas.microsoft.com/office/powerpoint/2010/main" val="356845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pic>
        <p:nvPicPr>
          <p:cNvPr id="6" name="Imagen 5"/>
          <p:cNvPicPr>
            <a:picLocks noChangeAspect="1"/>
          </p:cNvPicPr>
          <p:nvPr/>
        </p:nvPicPr>
        <p:blipFill>
          <a:blip r:embed="rId3"/>
          <a:stretch>
            <a:fillRect/>
          </a:stretch>
        </p:blipFill>
        <p:spPr>
          <a:xfrm>
            <a:off x="8197041" y="585788"/>
            <a:ext cx="818372" cy="576148"/>
          </a:xfrm>
          <a:prstGeom prst="rect">
            <a:avLst/>
          </a:prstGeom>
        </p:spPr>
      </p:pic>
      <p:sp>
        <p:nvSpPr>
          <p:cNvPr id="5" name="CuadroTexto 4"/>
          <p:cNvSpPr txBox="1"/>
          <p:nvPr/>
        </p:nvSpPr>
        <p:spPr>
          <a:xfrm>
            <a:off x="200297" y="6405"/>
            <a:ext cx="7996744" cy="6740307"/>
          </a:xfrm>
          <a:prstGeom prst="rect">
            <a:avLst/>
          </a:prstGeom>
          <a:noFill/>
        </p:spPr>
        <p:txBody>
          <a:bodyPr wrap="square" rtlCol="0">
            <a:spAutoFit/>
          </a:bodyPr>
          <a:lstStyle/>
          <a:p>
            <a:r>
              <a:rPr lang="es-MX" sz="2000" dirty="0" smtClean="0">
                <a:solidFill>
                  <a:srgbClr val="C00000"/>
                </a:solidFill>
                <a:latin typeface="Arial Black" pitchFamily="34" charset="0"/>
              </a:rPr>
              <a:t>Actividad 1:</a:t>
            </a:r>
          </a:p>
          <a:p>
            <a:pPr marL="457200" indent="-457200">
              <a:buAutoNum type="alphaLcPeriod"/>
            </a:pPr>
            <a:r>
              <a:rPr lang="es-ES" sz="1400" b="1" dirty="0" smtClean="0">
                <a:solidFill>
                  <a:srgbClr val="C00000"/>
                </a:solidFill>
                <a:latin typeface="Arial" pitchFamily="34" charset="0"/>
                <a:cs typeface="Arial" pitchFamily="34" charset="0"/>
              </a:rPr>
              <a:t>En parejas, lean los encabezados de los periódicos en los cuales grupos de adolescentes toman malas decisiones.</a:t>
            </a:r>
          </a:p>
          <a:p>
            <a:pPr marL="457200" indent="-457200">
              <a:buAutoNum type="alphaLcPeriod"/>
            </a:pPr>
            <a:endParaRPr lang="es-ES" sz="1400" dirty="0" smtClean="0">
              <a:latin typeface="Arial" pitchFamily="34" charset="0"/>
              <a:cs typeface="Arial" pitchFamily="34" charset="0"/>
            </a:endParaRPr>
          </a:p>
          <a:p>
            <a:pPr marL="457200" indent="-457200"/>
            <a:endParaRPr lang="es-ES" sz="1400" dirty="0" smtClean="0">
              <a:latin typeface="Arial" pitchFamily="34" charset="0"/>
              <a:cs typeface="Arial" pitchFamily="34" charset="0"/>
            </a:endParaRPr>
          </a:p>
          <a:p>
            <a:pPr marL="457200" indent="-457200"/>
            <a:endParaRPr lang="es-ES" sz="1400" dirty="0" smtClean="0">
              <a:latin typeface="Arial" pitchFamily="34" charset="0"/>
              <a:cs typeface="Arial" pitchFamily="34" charset="0"/>
            </a:endParaRPr>
          </a:p>
          <a:p>
            <a:pPr marL="457200" indent="-457200"/>
            <a:endParaRPr lang="es-ES" sz="1400" dirty="0" smtClean="0">
              <a:latin typeface="Arial" pitchFamily="34" charset="0"/>
              <a:cs typeface="Arial" pitchFamily="34" charset="0"/>
            </a:endParaRPr>
          </a:p>
          <a:p>
            <a:pPr marL="457200" indent="-457200"/>
            <a:endParaRPr lang="es-ES" sz="1400" dirty="0" smtClean="0">
              <a:latin typeface="Arial" pitchFamily="34" charset="0"/>
              <a:cs typeface="Arial" pitchFamily="34" charset="0"/>
            </a:endParaRPr>
          </a:p>
          <a:p>
            <a:pPr marL="457200" indent="-457200"/>
            <a:r>
              <a:rPr lang="es-ES" sz="1400" dirty="0" smtClean="0">
                <a:latin typeface="Arial" pitchFamily="34" charset="0"/>
                <a:cs typeface="Arial" pitchFamily="34" charset="0"/>
              </a:rPr>
              <a:t>. ¿Cómo crees que la amistad entre ellos influyó para que tomaran esas malas decisiones? __________________________________________________________________________</a:t>
            </a:r>
          </a:p>
          <a:p>
            <a:pPr marL="457200" indent="-457200"/>
            <a:r>
              <a:rPr lang="es-ES" sz="1400" dirty="0" smtClean="0">
                <a:latin typeface="Arial" pitchFamily="34" charset="0"/>
                <a:cs typeface="Arial" pitchFamily="34" charset="0"/>
              </a:rPr>
              <a:t>. ¿Qué consecuencias crees que hubo en estos casos?, ¿cómo crees que se sintieron?__________________________________________________________________</a:t>
            </a:r>
          </a:p>
          <a:p>
            <a:pPr marL="457200" indent="-457200"/>
            <a:endParaRPr lang="es-ES" sz="1400" dirty="0" smtClean="0">
              <a:latin typeface="Arial" pitchFamily="34" charset="0"/>
              <a:cs typeface="Arial" pitchFamily="34" charset="0"/>
            </a:endParaRPr>
          </a:p>
          <a:p>
            <a:pPr marL="457200" indent="-457200"/>
            <a:r>
              <a:rPr lang="es-ES" sz="1400" dirty="0" smtClean="0">
                <a:latin typeface="Arial" pitchFamily="34" charset="0"/>
                <a:cs typeface="Arial" pitchFamily="34" charset="0"/>
              </a:rPr>
              <a:t>b. </a:t>
            </a:r>
            <a:r>
              <a:rPr lang="es-ES" sz="1400" b="1" dirty="0" smtClean="0">
                <a:solidFill>
                  <a:srgbClr val="C00000"/>
                </a:solidFill>
                <a:latin typeface="Arial" pitchFamily="34" charset="0"/>
                <a:cs typeface="Arial" pitchFamily="34" charset="0"/>
              </a:rPr>
              <a:t>En parejas, lean los encabezados de los periódicos en los cuales grupos de adolescentes toman decisiones que les favorecen.</a:t>
            </a:r>
          </a:p>
          <a:p>
            <a:pPr marL="457200" indent="-457200"/>
            <a:endParaRPr lang="es-ES" sz="1400" b="1" dirty="0" smtClean="0">
              <a:latin typeface="Arial" pitchFamily="34" charset="0"/>
              <a:cs typeface="Arial" pitchFamily="34" charset="0"/>
            </a:endParaRPr>
          </a:p>
          <a:p>
            <a:pPr marL="457200" indent="-457200"/>
            <a:endParaRPr lang="es-ES" sz="1400" dirty="0" smtClean="0">
              <a:latin typeface="Arial" pitchFamily="34" charset="0"/>
              <a:cs typeface="Arial" pitchFamily="34" charset="0"/>
            </a:endParaRPr>
          </a:p>
          <a:p>
            <a:pPr marL="457200" indent="-457200"/>
            <a:endParaRPr lang="es-ES" sz="1400" dirty="0" smtClean="0">
              <a:latin typeface="Arial" pitchFamily="34" charset="0"/>
              <a:cs typeface="Arial" pitchFamily="34" charset="0"/>
            </a:endParaRPr>
          </a:p>
          <a:p>
            <a:pPr marL="457200" indent="-457200"/>
            <a:endParaRPr lang="es-ES" sz="1400" dirty="0" smtClean="0">
              <a:latin typeface="Arial" pitchFamily="34" charset="0"/>
              <a:cs typeface="Arial" pitchFamily="34" charset="0"/>
            </a:endParaRPr>
          </a:p>
          <a:p>
            <a:pPr marL="457200" indent="-457200"/>
            <a:endParaRPr lang="es-ES" sz="1400" dirty="0" smtClean="0">
              <a:latin typeface="Arial" pitchFamily="34" charset="0"/>
              <a:cs typeface="Arial" pitchFamily="34" charset="0"/>
            </a:endParaRPr>
          </a:p>
          <a:p>
            <a:pPr marL="457200" indent="-457200"/>
            <a:endParaRPr lang="es-ES" sz="1400" dirty="0" smtClean="0">
              <a:latin typeface="Arial" pitchFamily="34" charset="0"/>
              <a:cs typeface="Arial" pitchFamily="34" charset="0"/>
            </a:endParaRPr>
          </a:p>
          <a:p>
            <a:pPr marL="457200" indent="-457200"/>
            <a:r>
              <a:rPr lang="es-ES" sz="1400" dirty="0" smtClean="0">
                <a:latin typeface="Arial" pitchFamily="34" charset="0"/>
                <a:cs typeface="Arial" pitchFamily="34" charset="0"/>
              </a:rPr>
              <a:t>. Respondan ¿Cómo crees que la amistad influyo para que alcanzaran sus metas? __________________________________________________________________________</a:t>
            </a:r>
          </a:p>
          <a:p>
            <a:pPr marL="457200" indent="-457200"/>
            <a:r>
              <a:rPr lang="es-ES" sz="1400" dirty="0" smtClean="0">
                <a:latin typeface="Arial" pitchFamily="34" charset="0"/>
                <a:cs typeface="Arial" pitchFamily="34" charset="0"/>
              </a:rPr>
              <a:t>. ¿Qué consecuencias crees que obtuvieron por sus actos?, ¿cómo crees que se sintieron?__________________________________________________________________</a:t>
            </a:r>
          </a:p>
          <a:p>
            <a:pPr marL="457200" indent="-457200"/>
            <a:endParaRPr lang="es-ES" sz="1400" dirty="0" smtClean="0">
              <a:latin typeface="Arial" pitchFamily="34" charset="0"/>
              <a:cs typeface="Arial" pitchFamily="34" charset="0"/>
            </a:endParaRPr>
          </a:p>
          <a:p>
            <a:pPr marL="457200" indent="-457200"/>
            <a:r>
              <a:rPr lang="es-ES" sz="1400" dirty="0" smtClean="0">
                <a:latin typeface="Arial" pitchFamily="34" charset="0"/>
                <a:cs typeface="Arial" pitchFamily="34" charset="0"/>
              </a:rPr>
              <a:t>. Por qué crees que tus amigos influyen en tus buenas y malas decisiones? __________________________________________________________________________</a:t>
            </a:r>
          </a:p>
          <a:p>
            <a:pPr marL="457200" indent="-457200"/>
            <a:endParaRPr lang="es-MX" sz="2000" dirty="0" smtClean="0">
              <a:latin typeface="Arial" pitchFamily="34" charset="0"/>
              <a:cs typeface="Arial" pitchFamily="34" charset="0"/>
            </a:endParaRPr>
          </a:p>
        </p:txBody>
      </p:sp>
      <p:graphicFrame>
        <p:nvGraphicFramePr>
          <p:cNvPr id="18" name="17 Tabla"/>
          <p:cNvGraphicFramePr>
            <a:graphicFrameLocks noGrp="1"/>
          </p:cNvGraphicFramePr>
          <p:nvPr/>
        </p:nvGraphicFramePr>
        <p:xfrm>
          <a:off x="9225" y="791096"/>
          <a:ext cx="8370496" cy="1021080"/>
        </p:xfrm>
        <a:graphic>
          <a:graphicData uri="http://schemas.openxmlformats.org/drawingml/2006/table">
            <a:tbl>
              <a:tblPr firstRow="1" bandRow="1">
                <a:tableStyleId>{5C22544A-7EE6-4342-B048-85BDC9FD1C3A}</a:tableStyleId>
              </a:tblPr>
              <a:tblGrid>
                <a:gridCol w="4185248"/>
                <a:gridCol w="4185248"/>
              </a:tblGrid>
              <a:tr h="370840">
                <a:tc>
                  <a:txBody>
                    <a:bodyPr/>
                    <a:lstStyle/>
                    <a:p>
                      <a:r>
                        <a:rPr lang="es-ES" sz="1100" dirty="0" smtClean="0">
                          <a:latin typeface="Arial" pitchFamily="34" charset="0"/>
                          <a:cs typeface="Arial" pitchFamily="34" charset="0"/>
                        </a:rPr>
                        <a:t>En las noticias de CNN el </a:t>
                      </a:r>
                      <a:r>
                        <a:rPr lang="es-ES" sz="1100" dirty="0" err="1" smtClean="0">
                          <a:latin typeface="Arial" pitchFamily="34" charset="0"/>
                          <a:cs typeface="Arial" pitchFamily="34" charset="0"/>
                        </a:rPr>
                        <a:t>dia</a:t>
                      </a:r>
                      <a:r>
                        <a:rPr lang="es-ES" sz="1100" dirty="0" smtClean="0">
                          <a:latin typeface="Arial" pitchFamily="34" charset="0"/>
                          <a:cs typeface="Arial" pitchFamily="34" charset="0"/>
                        </a:rPr>
                        <a:t> 24 de octubre de 2017 dice:</a:t>
                      </a:r>
                      <a:endParaRPr lang="es-MX" sz="1100" dirty="0">
                        <a:latin typeface="Arial" pitchFamily="34" charset="0"/>
                        <a:cs typeface="Arial" pitchFamily="34" charset="0"/>
                      </a:endParaRPr>
                    </a:p>
                  </a:txBody>
                  <a:tcPr/>
                </a:tc>
                <a:tc>
                  <a:txBody>
                    <a:bodyPr/>
                    <a:lstStyle/>
                    <a:p>
                      <a:r>
                        <a:rPr lang="es-ES" sz="1100" dirty="0" smtClean="0">
                          <a:latin typeface="Arial" pitchFamily="34" charset="0"/>
                          <a:cs typeface="Arial" pitchFamily="34" charset="0"/>
                        </a:rPr>
                        <a:t>En las noticias de Crónica del día 31 de octubre de 2016 dice:</a:t>
                      </a:r>
                      <a:endParaRPr lang="es-MX" sz="1100" dirty="0">
                        <a:latin typeface="Arial" pitchFamily="34" charset="0"/>
                        <a:cs typeface="Arial" pitchFamily="34" charset="0"/>
                      </a:endParaRPr>
                    </a:p>
                  </a:txBody>
                  <a:tcPr/>
                </a:tc>
              </a:tr>
              <a:tr h="370840">
                <a:tc>
                  <a:txBody>
                    <a:bodyPr/>
                    <a:lstStyle/>
                    <a:p>
                      <a:r>
                        <a:rPr lang="es-ES" sz="1100" dirty="0" smtClean="0">
                          <a:latin typeface="Arial" pitchFamily="34" charset="0"/>
                          <a:cs typeface="Arial" pitchFamily="34" charset="0"/>
                        </a:rPr>
                        <a:t>Cinco adolescentes acusados de matar a un hombre en Michigan, lanzando una piedra</a:t>
                      </a:r>
                      <a:r>
                        <a:rPr lang="es-ES" sz="1100" baseline="0" dirty="0" smtClean="0">
                          <a:latin typeface="Arial" pitchFamily="34" charset="0"/>
                          <a:cs typeface="Arial" pitchFamily="34" charset="0"/>
                        </a:rPr>
                        <a:t> a su coche en movimiento desde un puente.</a:t>
                      </a:r>
                      <a:endParaRPr lang="es-MX" sz="1100" dirty="0">
                        <a:latin typeface="Arial" pitchFamily="34" charset="0"/>
                        <a:cs typeface="Arial" pitchFamily="34" charset="0"/>
                      </a:endParaRPr>
                    </a:p>
                  </a:txBody>
                  <a:tcPr/>
                </a:tc>
                <a:tc>
                  <a:txBody>
                    <a:bodyPr/>
                    <a:lstStyle/>
                    <a:p>
                      <a:r>
                        <a:rPr lang="es-ES" sz="1100" dirty="0" smtClean="0">
                          <a:latin typeface="Arial" pitchFamily="34" charset="0"/>
                          <a:cs typeface="Arial" pitchFamily="34" charset="0"/>
                        </a:rPr>
                        <a:t>Detienen</a:t>
                      </a:r>
                      <a:r>
                        <a:rPr lang="es-ES" sz="1100" baseline="0" dirty="0" smtClean="0">
                          <a:latin typeface="Arial" pitchFamily="34" charset="0"/>
                          <a:cs typeface="Arial" pitchFamily="34" charset="0"/>
                        </a:rPr>
                        <a:t> a menores por asalto a conductor en Álvaro Obregón.</a:t>
                      </a:r>
                      <a:endParaRPr lang="es-MX" sz="1100" dirty="0">
                        <a:latin typeface="Arial" pitchFamily="34" charset="0"/>
                        <a:cs typeface="Arial" pitchFamily="34" charset="0"/>
                      </a:endParaRPr>
                    </a:p>
                  </a:txBody>
                  <a:tcPr/>
                </a:tc>
              </a:tr>
            </a:tbl>
          </a:graphicData>
        </a:graphic>
      </p:graphicFrame>
      <p:graphicFrame>
        <p:nvGraphicFramePr>
          <p:cNvPr id="19" name="18 Tabla"/>
          <p:cNvGraphicFramePr>
            <a:graphicFrameLocks noGrp="1"/>
          </p:cNvGraphicFramePr>
          <p:nvPr/>
        </p:nvGraphicFramePr>
        <p:xfrm>
          <a:off x="9225" y="3425589"/>
          <a:ext cx="8370496" cy="1021080"/>
        </p:xfrm>
        <a:graphic>
          <a:graphicData uri="http://schemas.openxmlformats.org/drawingml/2006/table">
            <a:tbl>
              <a:tblPr firstRow="1" bandRow="1">
                <a:tableStyleId>{5C22544A-7EE6-4342-B048-85BDC9FD1C3A}</a:tableStyleId>
              </a:tblPr>
              <a:tblGrid>
                <a:gridCol w="4185248"/>
                <a:gridCol w="4185248"/>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100" dirty="0" smtClean="0">
                          <a:latin typeface="Arial" pitchFamily="34" charset="0"/>
                          <a:cs typeface="Arial" pitchFamily="34" charset="0"/>
                        </a:rPr>
                        <a:t>En las noticias de Crónica del día 6 de mayo de 2017 dice:</a:t>
                      </a:r>
                      <a:endParaRPr lang="es-MX" sz="1100" dirty="0" smtClean="0">
                        <a:latin typeface="Arial" pitchFamily="34" charset="0"/>
                        <a:cs typeface="Arial" pitchFamily="34" charset="0"/>
                      </a:endParaRPr>
                    </a:p>
                    <a:p>
                      <a:endParaRPr lang="es-MX" sz="1100"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100" dirty="0" smtClean="0">
                          <a:latin typeface="Arial" pitchFamily="34" charset="0"/>
                          <a:cs typeface="Arial" pitchFamily="34" charset="0"/>
                        </a:rPr>
                        <a:t>En las noticias de la Vanguardia del día 11 abril de 2018 dice:</a:t>
                      </a:r>
                      <a:endParaRPr lang="es-MX" sz="1100" dirty="0" smtClean="0">
                        <a:latin typeface="Arial" pitchFamily="34" charset="0"/>
                        <a:cs typeface="Arial" pitchFamily="34" charset="0"/>
                      </a:endParaRPr>
                    </a:p>
                    <a:p>
                      <a:endParaRPr lang="es-MX" sz="1100" dirty="0">
                        <a:latin typeface="Arial" pitchFamily="34" charset="0"/>
                        <a:cs typeface="Arial" pitchFamily="34" charset="0"/>
                      </a:endParaRPr>
                    </a:p>
                  </a:txBody>
                  <a:tcPr/>
                </a:tc>
              </a:tr>
              <a:tr h="370840">
                <a:tc>
                  <a:txBody>
                    <a:bodyPr/>
                    <a:lstStyle/>
                    <a:p>
                      <a:r>
                        <a:rPr lang="es-ES" sz="1100" dirty="0" smtClean="0">
                          <a:latin typeface="Arial" pitchFamily="34" charset="0"/>
                          <a:cs typeface="Arial" pitchFamily="34" charset="0"/>
                        </a:rPr>
                        <a:t>Adolescentes ganan concurso de reciclaje</a:t>
                      </a:r>
                      <a:endParaRPr lang="es-MX" sz="1100" dirty="0">
                        <a:latin typeface="Arial" pitchFamily="34" charset="0"/>
                        <a:cs typeface="Arial" pitchFamily="34" charset="0"/>
                      </a:endParaRPr>
                    </a:p>
                  </a:txBody>
                  <a:tcPr/>
                </a:tc>
                <a:tc>
                  <a:txBody>
                    <a:bodyPr/>
                    <a:lstStyle/>
                    <a:p>
                      <a:r>
                        <a:rPr lang="es-ES" sz="1100" dirty="0" smtClean="0">
                          <a:latin typeface="Arial" pitchFamily="34" charset="0"/>
                          <a:cs typeface="Arial" pitchFamily="34" charset="0"/>
                        </a:rPr>
                        <a:t>Jóvenes mexicanos ganan medalla de oro en mundial de las matemáticas</a:t>
                      </a:r>
                      <a:endParaRPr lang="es-MX" sz="1100" dirty="0">
                        <a:latin typeface="Arial" pitchFamily="34" charset="0"/>
                        <a:cs typeface="Arial" pitchFamily="34" charset="0"/>
                      </a:endParaRPr>
                    </a:p>
                  </a:txBody>
                  <a:tcPr/>
                </a:tc>
              </a:tr>
            </a:tbl>
          </a:graphicData>
        </a:graphic>
      </p:graphicFrame>
    </p:spTree>
    <p:extLst>
      <p:ext uri="{BB962C8B-B14F-4D97-AF65-F5344CB8AC3E}">
        <p14:creationId xmlns="" xmlns:p14="http://schemas.microsoft.com/office/powerpoint/2010/main" val="356845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pic>
        <p:nvPicPr>
          <p:cNvPr id="6" name="Imagen 5"/>
          <p:cNvPicPr>
            <a:picLocks noChangeAspect="1"/>
          </p:cNvPicPr>
          <p:nvPr/>
        </p:nvPicPr>
        <p:blipFill>
          <a:blip r:embed="rId3"/>
          <a:stretch>
            <a:fillRect/>
          </a:stretch>
        </p:blipFill>
        <p:spPr>
          <a:xfrm>
            <a:off x="8197041" y="585788"/>
            <a:ext cx="818372" cy="576148"/>
          </a:xfrm>
          <a:prstGeom prst="rect">
            <a:avLst/>
          </a:prstGeom>
        </p:spPr>
      </p:pic>
      <p:sp>
        <p:nvSpPr>
          <p:cNvPr id="5" name="CuadroTexto 4"/>
          <p:cNvSpPr txBox="1"/>
          <p:nvPr/>
        </p:nvSpPr>
        <p:spPr>
          <a:xfrm>
            <a:off x="115889" y="273697"/>
            <a:ext cx="6025604" cy="5016758"/>
          </a:xfrm>
          <a:prstGeom prst="rect">
            <a:avLst/>
          </a:prstGeom>
          <a:noFill/>
        </p:spPr>
        <p:txBody>
          <a:bodyPr wrap="square" rtlCol="0">
            <a:spAutoFit/>
          </a:bodyPr>
          <a:lstStyle/>
          <a:p>
            <a:r>
              <a:rPr lang="es-MX" sz="2000" dirty="0" smtClean="0">
                <a:solidFill>
                  <a:srgbClr val="C00000"/>
                </a:solidFill>
                <a:latin typeface="Arial Black" pitchFamily="34" charset="0"/>
              </a:rPr>
              <a:t>Actividad 2: Reflexión.</a:t>
            </a:r>
          </a:p>
          <a:p>
            <a:endParaRPr lang="es-MX" sz="2000" dirty="0" smtClean="0">
              <a:latin typeface="Arial Black" pitchFamily="34" charset="0"/>
            </a:endParaRPr>
          </a:p>
          <a:p>
            <a:pPr marL="457200" indent="-457200">
              <a:buAutoNum type="alphaLcPeriod"/>
            </a:pPr>
            <a:r>
              <a:rPr lang="es-MX" sz="2000" dirty="0" smtClean="0">
                <a:solidFill>
                  <a:srgbClr val="C00000"/>
                </a:solidFill>
              </a:rPr>
              <a:t>De forma individual, responde: </a:t>
            </a:r>
          </a:p>
          <a:p>
            <a:pPr marL="457200" indent="-457200"/>
            <a:r>
              <a:rPr lang="es-MX" sz="2000" dirty="0" smtClean="0"/>
              <a:t>• ¿Qué ventajas y desventajas tiene que tus amigos influyan en tus elecciones?</a:t>
            </a:r>
          </a:p>
          <a:p>
            <a:pPr marL="457200" indent="-457200"/>
            <a:r>
              <a:rPr lang="es-ES" sz="2000" dirty="0" smtClean="0"/>
              <a:t>____________________________________________________________________________________</a:t>
            </a:r>
            <a:endParaRPr lang="es-MX" sz="2000" dirty="0" smtClean="0"/>
          </a:p>
          <a:p>
            <a:pPr marL="457200" indent="-457200"/>
            <a:r>
              <a:rPr lang="es-MX" sz="2000" dirty="0" smtClean="0"/>
              <a:t>• Tus amigos ¿suelen favorecer u obstaculizar el que tomes decisiones responsables?</a:t>
            </a:r>
          </a:p>
          <a:p>
            <a:pPr marL="457200" indent="-457200"/>
            <a:r>
              <a:rPr lang="es-ES" sz="2000" dirty="0" smtClean="0"/>
              <a:t>________________________________________________________________________________________</a:t>
            </a:r>
            <a:endParaRPr lang="es-MX" sz="2000" dirty="0" smtClean="0"/>
          </a:p>
          <a:p>
            <a:pPr marL="457200" indent="-457200"/>
            <a:r>
              <a:rPr lang="es-MX" sz="2000" dirty="0" smtClean="0"/>
              <a:t>• ¿Qué puedes hacer para tomar decisiones autónomas y responsables?</a:t>
            </a:r>
          </a:p>
          <a:p>
            <a:pPr marL="457200" indent="-457200"/>
            <a:r>
              <a:rPr lang="es-ES" sz="2000" dirty="0" smtClean="0"/>
              <a:t>________________________________________________________________________________________</a:t>
            </a:r>
            <a:endParaRPr lang="es-MX" sz="2000" dirty="0" smtClean="0"/>
          </a:p>
          <a:p>
            <a:pPr marL="457200" indent="-457200">
              <a:buAutoNum type="alphaLcPeriod"/>
            </a:pPr>
            <a:endParaRPr lang="es-MX" sz="2000" b="1" cap="small" dirty="0">
              <a:solidFill>
                <a:srgbClr val="FF0000"/>
              </a:solidFill>
            </a:endParaRPr>
          </a:p>
        </p:txBody>
      </p:sp>
      <p:sp>
        <p:nvSpPr>
          <p:cNvPr id="18" name="Rectángulo 10"/>
          <p:cNvSpPr/>
          <p:nvPr/>
        </p:nvSpPr>
        <p:spPr>
          <a:xfrm>
            <a:off x="5343305" y="900386"/>
            <a:ext cx="158643" cy="94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Rectángulo 10"/>
          <p:cNvSpPr/>
          <p:nvPr/>
        </p:nvSpPr>
        <p:spPr>
          <a:xfrm>
            <a:off x="5495705" y="1052786"/>
            <a:ext cx="1705195" cy="10903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1" name="Rectángulo 10"/>
          <p:cNvSpPr/>
          <p:nvPr/>
        </p:nvSpPr>
        <p:spPr>
          <a:xfrm>
            <a:off x="5495705" y="1052786"/>
            <a:ext cx="158643" cy="94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026" name="Picture 2" descr="C:\Users\BECAS 3\AppData\Local\Microsoft\Windows\Temporary Internet Files\Content.IE5\CCPOBORB\32751020_m[1].jpg"/>
          <p:cNvPicPr>
            <a:picLocks noChangeAspect="1" noChangeArrowheads="1"/>
          </p:cNvPicPr>
          <p:nvPr/>
        </p:nvPicPr>
        <p:blipFill>
          <a:blip r:embed="rId4"/>
          <a:srcRect/>
          <a:stretch>
            <a:fillRect/>
          </a:stretch>
        </p:blipFill>
        <p:spPr bwMode="auto">
          <a:xfrm>
            <a:off x="6141493" y="1815064"/>
            <a:ext cx="3002506" cy="4663557"/>
          </a:xfrm>
          <a:prstGeom prst="rect">
            <a:avLst/>
          </a:prstGeom>
          <a:noFill/>
        </p:spPr>
      </p:pic>
      <p:sp>
        <p:nvSpPr>
          <p:cNvPr id="9" name="8 CuadroTexto"/>
          <p:cNvSpPr txBox="1"/>
          <p:nvPr/>
        </p:nvSpPr>
        <p:spPr>
          <a:xfrm>
            <a:off x="4351663" y="6279614"/>
            <a:ext cx="2104221" cy="523220"/>
          </a:xfrm>
          <a:prstGeom prst="rect">
            <a:avLst/>
          </a:prstGeom>
          <a:noFill/>
        </p:spPr>
        <p:txBody>
          <a:bodyPr wrap="square" rtlCol="0">
            <a:spAutoFit/>
          </a:bodyPr>
          <a:lstStyle/>
          <a:p>
            <a:r>
              <a:rPr lang="es-ES" sz="1000" dirty="0" smtClean="0"/>
              <a:t>Imagen  prediseñada de office Online</a:t>
            </a:r>
            <a:endParaRPr lang="es-MX" sz="1000" dirty="0" smtClean="0"/>
          </a:p>
          <a:p>
            <a:endParaRPr lang="es-MX" dirty="0"/>
          </a:p>
        </p:txBody>
      </p:sp>
    </p:spTree>
    <p:extLst>
      <p:ext uri="{BB962C8B-B14F-4D97-AF65-F5344CB8AC3E}">
        <p14:creationId xmlns="" xmlns:p14="http://schemas.microsoft.com/office/powerpoint/2010/main" val="356845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28587" y="0"/>
            <a:ext cx="9144000" cy="6858000"/>
          </a:xfrm>
          <a:prstGeom prst="rect">
            <a:avLst/>
          </a:prstGeom>
        </p:spPr>
      </p:pic>
      <p:pic>
        <p:nvPicPr>
          <p:cNvPr id="6" name="Imagen 5"/>
          <p:cNvPicPr>
            <a:picLocks noChangeAspect="1"/>
          </p:cNvPicPr>
          <p:nvPr/>
        </p:nvPicPr>
        <p:blipFill>
          <a:blip r:embed="rId3"/>
          <a:stretch>
            <a:fillRect/>
          </a:stretch>
        </p:blipFill>
        <p:spPr>
          <a:xfrm>
            <a:off x="8197041" y="585788"/>
            <a:ext cx="818372" cy="576148"/>
          </a:xfrm>
          <a:prstGeom prst="rect">
            <a:avLst/>
          </a:prstGeom>
        </p:spPr>
      </p:pic>
      <p:sp>
        <p:nvSpPr>
          <p:cNvPr id="5" name="CuadroTexto 4"/>
          <p:cNvSpPr txBox="1"/>
          <p:nvPr/>
        </p:nvSpPr>
        <p:spPr>
          <a:xfrm>
            <a:off x="326909" y="1327"/>
            <a:ext cx="6891014" cy="5940088"/>
          </a:xfrm>
          <a:prstGeom prst="rect">
            <a:avLst/>
          </a:prstGeom>
          <a:noFill/>
        </p:spPr>
        <p:txBody>
          <a:bodyPr wrap="square" rtlCol="0">
            <a:spAutoFit/>
          </a:bodyPr>
          <a:lstStyle/>
          <a:p>
            <a:r>
              <a:rPr lang="es-MX" sz="2400" b="1" cap="small" dirty="0" smtClean="0">
                <a:solidFill>
                  <a:srgbClr val="FF0000"/>
                </a:solidFill>
                <a:latin typeface="Arial" pitchFamily="34" charset="0"/>
                <a:cs typeface="Arial" pitchFamily="34" charset="0"/>
              </a:rPr>
              <a:t>REAFIRMO Y ORDENO</a:t>
            </a:r>
          </a:p>
          <a:p>
            <a:pPr algn="just"/>
            <a:r>
              <a:rPr lang="es-MX" sz="2400" dirty="0" smtClean="0">
                <a:latin typeface="Arial" pitchFamily="34" charset="0"/>
                <a:cs typeface="Arial" pitchFamily="34" charset="0"/>
              </a:rPr>
              <a:t>El afecto y la confianza en tus seres cercanos, como familiares y amistades, te procura bienestar y te protege de riesgos. Es por ello que debes tener una comunicación constante con ellas, que son en las que confías. Sin embargo, debes estar alerta para tomar decisiones autónomas ya que las consecuencias de tus actos son tu responsabilidad. Depender de los demás para decidir no es conveniente, es recomendable fortalecer tu autoestima, tu autoconocimiento y la confianza en ti mismo para que te sientas seguro de tus elecciones, y puedas asumir de mejor manera los resultados tus actos.</a:t>
            </a:r>
            <a:endParaRPr lang="es-ES" sz="2400" b="1" cap="small" dirty="0" smtClean="0">
              <a:solidFill>
                <a:srgbClr val="FF0000"/>
              </a:solidFill>
              <a:latin typeface="Arial" pitchFamily="34" charset="0"/>
              <a:cs typeface="Arial" pitchFamily="34" charset="0"/>
            </a:endParaRPr>
          </a:p>
          <a:p>
            <a:endParaRPr lang="es-MX" sz="2000" b="1" cap="small" dirty="0">
              <a:solidFill>
                <a:srgbClr val="FF0000"/>
              </a:solidFill>
            </a:endParaRPr>
          </a:p>
        </p:txBody>
      </p:sp>
      <p:pic>
        <p:nvPicPr>
          <p:cNvPr id="3075" name="Picture 3" descr="C:\Users\BECAS 3\AppData\Local\Microsoft\Windows\Temporary Internet Files\Content.IE5\91PAMXRL\can-stock-photo_csp6502549[1].jpg"/>
          <p:cNvPicPr>
            <a:picLocks noChangeAspect="1" noChangeArrowheads="1"/>
          </p:cNvPicPr>
          <p:nvPr/>
        </p:nvPicPr>
        <p:blipFill>
          <a:blip r:embed="rId4"/>
          <a:srcRect/>
          <a:stretch>
            <a:fillRect/>
          </a:stretch>
        </p:blipFill>
        <p:spPr bwMode="auto">
          <a:xfrm>
            <a:off x="7315198" y="4673224"/>
            <a:ext cx="1797490" cy="1815124"/>
          </a:xfrm>
          <a:prstGeom prst="rect">
            <a:avLst/>
          </a:prstGeom>
          <a:noFill/>
        </p:spPr>
      </p:pic>
      <p:sp>
        <p:nvSpPr>
          <p:cNvPr id="7" name="6 CuadroTexto"/>
          <p:cNvSpPr txBox="1"/>
          <p:nvPr/>
        </p:nvSpPr>
        <p:spPr>
          <a:xfrm>
            <a:off x="5662670" y="6301649"/>
            <a:ext cx="2159305" cy="523220"/>
          </a:xfrm>
          <a:prstGeom prst="rect">
            <a:avLst/>
          </a:prstGeom>
          <a:noFill/>
        </p:spPr>
        <p:txBody>
          <a:bodyPr wrap="square" rtlCol="0">
            <a:spAutoFit/>
          </a:bodyPr>
          <a:lstStyle/>
          <a:p>
            <a:r>
              <a:rPr lang="es-ES" sz="1000" dirty="0" smtClean="0"/>
              <a:t>Imagen  prediseñada de office Online</a:t>
            </a:r>
            <a:endParaRPr lang="es-MX" sz="1000" dirty="0" smtClean="0"/>
          </a:p>
          <a:p>
            <a:endParaRPr lang="es-MX" dirty="0"/>
          </a:p>
        </p:txBody>
      </p:sp>
    </p:spTree>
    <p:extLst>
      <p:ext uri="{BB962C8B-B14F-4D97-AF65-F5344CB8AC3E}">
        <p14:creationId xmlns="" xmlns:p14="http://schemas.microsoft.com/office/powerpoint/2010/main" val="356845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8">
            <a:extLst>
              <a:ext uri="{FF2B5EF4-FFF2-40B4-BE49-F238E27FC236}">
                <a16:creationId xmlns="" xmlns:a16="http://schemas.microsoft.com/office/drawing/2014/main" id="{AD660D75-67BB-664B-BFD1-C1277D46D824}"/>
              </a:ext>
            </a:extLst>
          </p:cNvPr>
          <p:cNvSpPr/>
          <p:nvPr/>
        </p:nvSpPr>
        <p:spPr>
          <a:xfrm>
            <a:off x="838200" y="-7257"/>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chemeClr val="accent6">
              <a:lumMod val="75000"/>
            </a:schemeClr>
          </a:solidFill>
        </p:spPr>
        <p:txBody>
          <a:bodyPr wrap="square" lIns="0" tIns="0" rIns="0" bIns="0" rtlCol="0"/>
          <a:lstStyle/>
          <a:p>
            <a:endParaRPr sz="1900"/>
          </a:p>
        </p:txBody>
      </p:sp>
      <p:sp>
        <p:nvSpPr>
          <p:cNvPr id="3" name="object 8">
            <a:extLst>
              <a:ext uri="{FF2B5EF4-FFF2-40B4-BE49-F238E27FC236}">
                <a16:creationId xmlns="" xmlns:a16="http://schemas.microsoft.com/office/drawing/2014/main" id="{E1C22324-154A-D94C-B08B-1ECFD16FE7E3}"/>
              </a:ext>
            </a:extLst>
          </p:cNvPr>
          <p:cNvSpPr/>
          <p:nvPr/>
        </p:nvSpPr>
        <p:spPr>
          <a:xfrm>
            <a:off x="6281057" y="6495143"/>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chemeClr val="accent6">
              <a:lumMod val="75000"/>
            </a:schemeClr>
          </a:solidFill>
        </p:spPr>
        <p:txBody>
          <a:bodyPr wrap="square" lIns="0" tIns="0" rIns="0" bIns="0" rtlCol="0"/>
          <a:lstStyle/>
          <a:p>
            <a:endParaRPr sz="1900"/>
          </a:p>
        </p:txBody>
      </p:sp>
      <p:sp>
        <p:nvSpPr>
          <p:cNvPr id="4" name="object 9">
            <a:extLst>
              <a:ext uri="{FF2B5EF4-FFF2-40B4-BE49-F238E27FC236}">
                <a16:creationId xmlns="" xmlns:a16="http://schemas.microsoft.com/office/drawing/2014/main" id="{442181FA-95F4-AD46-A6C4-B05EF93DD585}"/>
              </a:ext>
            </a:extLst>
          </p:cNvPr>
          <p:cNvSpPr/>
          <p:nvPr/>
        </p:nvSpPr>
        <p:spPr>
          <a:xfrm>
            <a:off x="0" y="478315"/>
            <a:ext cx="9144000" cy="6096000"/>
          </a:xfrm>
          <a:custGeom>
            <a:avLst/>
            <a:gdLst/>
            <a:ahLst/>
            <a:cxnLst/>
            <a:rect l="l" t="t" r="r" b="b"/>
            <a:pathLst>
              <a:path w="2256154" h="3878579">
                <a:moveTo>
                  <a:pt x="0" y="3878148"/>
                </a:moveTo>
                <a:lnTo>
                  <a:pt x="2256002" y="3878148"/>
                </a:lnTo>
                <a:lnTo>
                  <a:pt x="2256002" y="0"/>
                </a:lnTo>
                <a:lnTo>
                  <a:pt x="0" y="0"/>
                </a:lnTo>
                <a:lnTo>
                  <a:pt x="0" y="3878148"/>
                </a:lnTo>
                <a:close/>
              </a:path>
            </a:pathLst>
          </a:custGeom>
          <a:solidFill>
            <a:schemeClr val="bg1">
              <a:lumMod val="85000"/>
            </a:schemeClr>
          </a:solidFill>
        </p:spPr>
        <p:txBody>
          <a:bodyPr wrap="square" lIns="0" tIns="0" rIns="0" bIns="0" rtlCol="0"/>
          <a:lstStyle/>
          <a:p>
            <a:r>
              <a:rPr lang="es-MX" sz="2000" dirty="0" smtClean="0"/>
              <a:t>De acuerdo a las siguientes afirmaciones, seleccione la opción que refleje su opinión</a:t>
            </a:r>
            <a:endParaRPr sz="1900" dirty="0"/>
          </a:p>
        </p:txBody>
      </p:sp>
      <p:sp>
        <p:nvSpPr>
          <p:cNvPr id="5" name="object 10">
            <a:extLst>
              <a:ext uri="{FF2B5EF4-FFF2-40B4-BE49-F238E27FC236}">
                <a16:creationId xmlns="" xmlns:a16="http://schemas.microsoft.com/office/drawing/2014/main" id="{29700AC3-8E6B-3242-A3F9-D407FB9AF115}"/>
              </a:ext>
            </a:extLst>
          </p:cNvPr>
          <p:cNvSpPr/>
          <p:nvPr/>
        </p:nvSpPr>
        <p:spPr>
          <a:xfrm>
            <a:off x="685800" y="0"/>
            <a:ext cx="7634514" cy="464335"/>
          </a:xfrm>
          <a:custGeom>
            <a:avLst/>
            <a:gdLst/>
            <a:ahLst/>
            <a:cxnLst/>
            <a:rect l="l" t="t" r="r" b="b"/>
            <a:pathLst>
              <a:path w="2256154" h="318134">
                <a:moveTo>
                  <a:pt x="2116302" y="0"/>
                </a:moveTo>
                <a:lnTo>
                  <a:pt x="139700" y="0"/>
                </a:lnTo>
                <a:lnTo>
                  <a:pt x="58935" y="2182"/>
                </a:lnTo>
                <a:lnTo>
                  <a:pt x="17462" y="17462"/>
                </a:lnTo>
                <a:lnTo>
                  <a:pt x="2182" y="58935"/>
                </a:lnTo>
                <a:lnTo>
                  <a:pt x="0" y="139700"/>
                </a:lnTo>
                <a:lnTo>
                  <a:pt x="0" y="317804"/>
                </a:lnTo>
                <a:lnTo>
                  <a:pt x="2256002" y="317804"/>
                </a:lnTo>
                <a:lnTo>
                  <a:pt x="2256002" y="139700"/>
                </a:lnTo>
                <a:lnTo>
                  <a:pt x="2253819" y="58935"/>
                </a:lnTo>
                <a:lnTo>
                  <a:pt x="2238540" y="17462"/>
                </a:lnTo>
                <a:lnTo>
                  <a:pt x="2197066" y="2182"/>
                </a:lnTo>
                <a:lnTo>
                  <a:pt x="2116302" y="0"/>
                </a:lnTo>
                <a:close/>
              </a:path>
            </a:pathLst>
          </a:custGeom>
          <a:solidFill>
            <a:schemeClr val="accent2">
              <a:lumMod val="75000"/>
            </a:schemeClr>
          </a:solidFill>
          <a:ln>
            <a:solidFill>
              <a:schemeClr val="accent2">
                <a:lumMod val="60000"/>
                <a:lumOff val="40000"/>
              </a:schemeClr>
            </a:solidFill>
          </a:ln>
        </p:spPr>
        <p:txBody>
          <a:bodyPr wrap="square" lIns="0" tIns="0" rIns="0" bIns="0" rtlCol="0"/>
          <a:lstStyle/>
          <a:p>
            <a:endParaRPr sz="1900"/>
          </a:p>
        </p:txBody>
      </p:sp>
      <p:sp>
        <p:nvSpPr>
          <p:cNvPr id="6" name="object 34">
            <a:extLst>
              <a:ext uri="{FF2B5EF4-FFF2-40B4-BE49-F238E27FC236}">
                <a16:creationId xmlns="" xmlns:a16="http://schemas.microsoft.com/office/drawing/2014/main" id="{E754D0E2-1A68-F040-940E-A10FFF65897C}"/>
              </a:ext>
            </a:extLst>
          </p:cNvPr>
          <p:cNvSpPr txBox="1"/>
          <p:nvPr/>
        </p:nvSpPr>
        <p:spPr>
          <a:xfrm>
            <a:off x="685800" y="-76200"/>
            <a:ext cx="7634514" cy="384419"/>
          </a:xfrm>
          <a:prstGeom prst="rect">
            <a:avLst/>
          </a:prstGeom>
          <a:ln>
            <a:solidFill>
              <a:schemeClr val="accent2">
                <a:lumMod val="60000"/>
                <a:lumOff val="40000"/>
              </a:schemeClr>
            </a:solidFill>
          </a:ln>
        </p:spPr>
        <p:txBody>
          <a:bodyPr vert="horz" wrap="square" lIns="0" tIns="14941" rIns="0" bIns="0" rtlCol="0">
            <a:spAutoFit/>
          </a:bodyPr>
          <a:lstStyle/>
          <a:p>
            <a:pPr marL="14941">
              <a:spcBef>
                <a:spcPts val="117"/>
              </a:spcBef>
            </a:pPr>
            <a:r>
              <a:rPr lang="es-MX" sz="2400" b="1" spc="-5" dirty="0" smtClean="0">
                <a:solidFill>
                  <a:srgbClr val="FFFFFF"/>
                </a:solidFill>
                <a:latin typeface="Soberana Sans"/>
                <a:cs typeface="Soberana Sans"/>
              </a:rPr>
              <a:t>Evaluación de la sesión    Prepa:     Grupo:      Turno:</a:t>
            </a:r>
            <a:endParaRPr sz="2400" dirty="0">
              <a:latin typeface="Soberana Sans"/>
              <a:cs typeface="Soberana Sans"/>
            </a:endParaRPr>
          </a:p>
        </p:txBody>
      </p:sp>
      <p:graphicFrame>
        <p:nvGraphicFramePr>
          <p:cNvPr id="10" name="9 Tabla"/>
          <p:cNvGraphicFramePr>
            <a:graphicFrameLocks noGrp="1"/>
          </p:cNvGraphicFramePr>
          <p:nvPr/>
        </p:nvGraphicFramePr>
        <p:xfrm>
          <a:off x="0" y="859315"/>
          <a:ext cx="9144000" cy="6375462"/>
        </p:xfrm>
        <a:graphic>
          <a:graphicData uri="http://schemas.openxmlformats.org/drawingml/2006/table">
            <a:tbl>
              <a:tblPr firstRow="1" bandRow="1">
                <a:tableStyleId>{775DCB02-9BB8-47FD-8907-85C794F793BA}</a:tableStyleId>
              </a:tblPr>
              <a:tblGrid>
                <a:gridCol w="3429000"/>
                <a:gridCol w="1524000"/>
                <a:gridCol w="1219200"/>
                <a:gridCol w="838200"/>
                <a:gridCol w="914400"/>
                <a:gridCol w="1219200"/>
              </a:tblGrid>
              <a:tr h="594912">
                <a:tc>
                  <a:txBody>
                    <a:bodyPr/>
                    <a:lstStyle/>
                    <a:p>
                      <a:r>
                        <a:rPr lang="es-MX" dirty="0" smtClean="0"/>
                        <a:t>Rubro</a:t>
                      </a:r>
                      <a:endParaRPr lang="es-MX" dirty="0"/>
                    </a:p>
                  </a:txBody>
                  <a:tcPr/>
                </a:tc>
                <a:tc>
                  <a:txBody>
                    <a:bodyPr/>
                    <a:lstStyle/>
                    <a:p>
                      <a:r>
                        <a:rPr lang="es-MX" sz="1600" dirty="0" smtClean="0"/>
                        <a:t>Totalmente en desacuerdo</a:t>
                      </a:r>
                      <a:endParaRPr lang="es-MX" sz="1600" dirty="0"/>
                    </a:p>
                  </a:txBody>
                  <a:tcPr/>
                </a:tc>
                <a:tc>
                  <a:txBody>
                    <a:bodyPr/>
                    <a:lstStyle/>
                    <a:p>
                      <a:r>
                        <a:rPr lang="es-MX" sz="1600" dirty="0" smtClean="0"/>
                        <a:t>En desacuerdo</a:t>
                      </a:r>
                      <a:endParaRPr lang="es-MX" sz="1600" dirty="0"/>
                    </a:p>
                  </a:txBody>
                  <a:tcPr/>
                </a:tc>
                <a:tc>
                  <a:txBody>
                    <a:bodyPr/>
                    <a:lstStyle/>
                    <a:p>
                      <a:r>
                        <a:rPr lang="es-MX" sz="1600" dirty="0" smtClean="0"/>
                        <a:t>Neutral</a:t>
                      </a:r>
                      <a:endParaRPr lang="es-MX" sz="1600" dirty="0"/>
                    </a:p>
                  </a:txBody>
                  <a:tcPr/>
                </a:tc>
                <a:tc>
                  <a:txBody>
                    <a:bodyPr/>
                    <a:lstStyle/>
                    <a:p>
                      <a:r>
                        <a:rPr lang="es-MX" sz="1600" dirty="0" smtClean="0"/>
                        <a:t>De acuerdo</a:t>
                      </a:r>
                      <a:endParaRPr lang="es-MX" sz="1600" dirty="0"/>
                    </a:p>
                  </a:txBody>
                  <a:tcPr/>
                </a:tc>
                <a:tc>
                  <a:txBody>
                    <a:bodyPr/>
                    <a:lstStyle/>
                    <a:p>
                      <a:r>
                        <a:rPr lang="es-MX" sz="1600" dirty="0" smtClean="0"/>
                        <a:t>Totalmente de acuerdo</a:t>
                      </a:r>
                      <a:endParaRPr lang="es-MX" sz="1600" dirty="0"/>
                    </a:p>
                  </a:txBody>
                  <a:tcPr/>
                </a:tc>
              </a:tr>
              <a:tr h="1004835">
                <a:tc>
                  <a:txBody>
                    <a:bodyPr/>
                    <a:lstStyle/>
                    <a:p>
                      <a:r>
                        <a:rPr lang="es-MX" dirty="0" smtClean="0"/>
                        <a:t>Al menos un 50% de los alumnos reflexionaron sobre la manera en que sus amigos favorecen u obstaculizan la toma responsable de sus decisiones.</a:t>
                      </a:r>
                      <a:endParaRPr lang="es-MX" dirty="0"/>
                    </a:p>
                  </a:txBody>
                  <a:tcPr/>
                </a:tc>
                <a:tc>
                  <a:txBody>
                    <a:bodyPr/>
                    <a:lstStyle/>
                    <a:p>
                      <a:endParaRPr lang="es-MX" dirty="0"/>
                    </a:p>
                  </a:txBody>
                  <a:tcPr/>
                </a:tc>
                <a:tc>
                  <a:txBody>
                    <a:bodyPr/>
                    <a:lstStyle/>
                    <a:p>
                      <a:endParaRPr lang="es-MX"/>
                    </a:p>
                  </a:txBody>
                  <a:tcPr/>
                </a:tc>
                <a:tc>
                  <a:txBody>
                    <a:bodyPr/>
                    <a:lstStyle/>
                    <a:p>
                      <a:endParaRPr lang="es-MX" dirty="0"/>
                    </a:p>
                  </a:txBody>
                  <a:tcPr/>
                </a:tc>
                <a:tc>
                  <a:txBody>
                    <a:bodyPr/>
                    <a:lstStyle/>
                    <a:p>
                      <a:endParaRPr lang="es-MX"/>
                    </a:p>
                  </a:txBody>
                  <a:tcPr/>
                </a:tc>
                <a:tc>
                  <a:txBody>
                    <a:bodyPr/>
                    <a:lstStyle/>
                    <a:p>
                      <a:endParaRPr lang="es-MX"/>
                    </a:p>
                  </a:txBody>
                  <a:tcPr/>
                </a:tc>
              </a:tr>
              <a:tr h="630164">
                <a:tc>
                  <a:txBody>
                    <a:bodyPr/>
                    <a:lstStyle/>
                    <a:p>
                      <a:r>
                        <a:rPr lang="es-MX" dirty="0" smtClean="0"/>
                        <a:t>Los estudiantes mostraron interés y se involucraron en la actividad.</a:t>
                      </a:r>
                      <a:endParaRPr lang="es-MX" dirty="0"/>
                    </a:p>
                  </a:txBody>
                  <a:tcPr/>
                </a:tc>
                <a:tc>
                  <a:txBody>
                    <a:bodyPr/>
                    <a:lstStyle/>
                    <a:p>
                      <a:endParaRPr lang="es-MX" dirty="0"/>
                    </a:p>
                  </a:txBody>
                  <a:tcPr/>
                </a:tc>
                <a:tc>
                  <a:txBody>
                    <a:bodyPr/>
                    <a:lstStyle/>
                    <a:p>
                      <a:endParaRPr lang="es-MX"/>
                    </a:p>
                  </a:txBody>
                  <a:tcPr/>
                </a:tc>
                <a:tc>
                  <a:txBody>
                    <a:bodyPr/>
                    <a:lstStyle/>
                    <a:p>
                      <a:endParaRPr lang="es-MX"/>
                    </a:p>
                  </a:txBody>
                  <a:tcPr/>
                </a:tc>
                <a:tc>
                  <a:txBody>
                    <a:bodyPr/>
                    <a:lstStyle/>
                    <a:p>
                      <a:endParaRPr lang="es-MX"/>
                    </a:p>
                  </a:txBody>
                  <a:tcPr/>
                </a:tc>
                <a:tc>
                  <a:txBody>
                    <a:bodyPr/>
                    <a:lstStyle/>
                    <a:p>
                      <a:endParaRPr lang="es-MX"/>
                    </a:p>
                  </a:txBody>
                  <a:tcPr/>
                </a:tc>
              </a:tr>
              <a:tr h="640080">
                <a:tc>
                  <a:txBody>
                    <a:bodyPr/>
                    <a:lstStyle/>
                    <a:p>
                      <a:r>
                        <a:rPr lang="es-MX" dirty="0" smtClean="0"/>
                        <a:t>Se logró un clima de confianza en el grupo.</a:t>
                      </a:r>
                      <a:endParaRPr lang="es-MX" dirty="0"/>
                    </a:p>
                  </a:txBody>
                  <a:tcPr/>
                </a:tc>
                <a:tc>
                  <a:txBody>
                    <a:bodyPr/>
                    <a:lstStyle/>
                    <a:p>
                      <a:endParaRPr lang="es-MX" dirty="0"/>
                    </a:p>
                  </a:txBody>
                  <a:tcPr/>
                </a:tc>
                <a:tc>
                  <a:txBody>
                    <a:bodyPr/>
                    <a:lstStyle/>
                    <a:p>
                      <a:endParaRPr lang="es-MX"/>
                    </a:p>
                  </a:txBody>
                  <a:tcPr/>
                </a:tc>
                <a:tc>
                  <a:txBody>
                    <a:bodyPr/>
                    <a:lstStyle/>
                    <a:p>
                      <a:endParaRPr lang="es-MX" dirty="0"/>
                    </a:p>
                  </a:txBody>
                  <a:tcPr/>
                </a:tc>
                <a:tc>
                  <a:txBody>
                    <a:bodyPr/>
                    <a:lstStyle/>
                    <a:p>
                      <a:endParaRPr lang="es-MX"/>
                    </a:p>
                  </a:txBody>
                  <a:tcPr/>
                </a:tc>
                <a:tc>
                  <a:txBody>
                    <a:bodyPr/>
                    <a:lstStyle/>
                    <a:p>
                      <a:endParaRPr lang="es-MX"/>
                    </a:p>
                  </a:txBody>
                  <a:tcPr/>
                </a:tc>
              </a:tr>
              <a:tr h="649995">
                <a:tc gridSpan="6">
                  <a:txBody>
                    <a:bodyPr/>
                    <a:lstStyle/>
                    <a:p>
                      <a:r>
                        <a:rPr lang="es-MX" dirty="0" smtClean="0"/>
                        <a:t>¿Qué funcionó bien y qué efectos positivos se observaron al realizar la actividad?</a:t>
                      </a:r>
                      <a:endParaRPr lang="es-MX" dirty="0"/>
                    </a:p>
                  </a:txBody>
                  <a:tcPr/>
                </a:tc>
                <a:tc hMerge="1">
                  <a:txBody>
                    <a:bodyPr/>
                    <a:lstStyle/>
                    <a:p>
                      <a:endParaRPr lang="es-MX" dirty="0"/>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649995">
                <a:tc gridSpan="6">
                  <a:txBody>
                    <a:bodyPr/>
                    <a:lstStyle/>
                    <a:p>
                      <a:r>
                        <a:rPr lang="es-MX" dirty="0" smtClean="0"/>
                        <a:t>Descripción de dificultades y áreas de oportunidad</a:t>
                      </a:r>
                      <a:endParaRPr lang="es-MX" dirty="0"/>
                    </a:p>
                  </a:txBody>
                  <a:tcPr/>
                </a:tc>
                <a:tc hMerge="1">
                  <a:txBody>
                    <a:bodyPr/>
                    <a:lstStyle/>
                    <a:p>
                      <a:endParaRPr lang="es-MX" dirty="0"/>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785027">
                <a:tc gridSpan="6">
                  <a:txBody>
                    <a:bodyPr/>
                    <a:lstStyle/>
                    <a:p>
                      <a:r>
                        <a:rPr lang="es-MX" sz="1800" dirty="0" smtClean="0"/>
                        <a:t>¿Qué alumnos no</a:t>
                      </a:r>
                      <a:r>
                        <a:rPr lang="es-MX" sz="1800" baseline="0" dirty="0" smtClean="0"/>
                        <a:t> realiz</a:t>
                      </a:r>
                      <a:r>
                        <a:rPr lang="es-MX" sz="1800" dirty="0" smtClean="0"/>
                        <a:t>aron la actividad? </a:t>
                      </a:r>
                    </a:p>
                    <a:p>
                      <a:r>
                        <a:rPr lang="es-ES" sz="1800" dirty="0" smtClean="0"/>
                        <a:t>1.</a:t>
                      </a:r>
                    </a:p>
                    <a:p>
                      <a:r>
                        <a:rPr lang="es-ES" sz="1800" dirty="0" smtClean="0"/>
                        <a:t>2.</a:t>
                      </a:r>
                    </a:p>
                    <a:p>
                      <a:r>
                        <a:rPr lang="es-ES" sz="1800" dirty="0" smtClean="0"/>
                        <a:t>3.</a:t>
                      </a:r>
                    </a:p>
                    <a:p>
                      <a:r>
                        <a:rPr lang="es-ES" sz="1800" dirty="0" smtClean="0"/>
                        <a:t>4.</a:t>
                      </a:r>
                    </a:p>
                    <a:p>
                      <a:r>
                        <a:rPr lang="es-ES" sz="1800" dirty="0" smtClean="0"/>
                        <a:t>5.</a:t>
                      </a:r>
                      <a:endParaRPr lang="es-MX" dirty="0"/>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dirty="0"/>
                    </a:p>
                  </a:txBody>
                  <a:tcPr/>
                </a:tc>
              </a:tr>
            </a:tbl>
          </a:graphicData>
        </a:graphic>
      </p:graphicFrame>
    </p:spTree>
    <p:extLst>
      <p:ext uri="{BB962C8B-B14F-4D97-AF65-F5344CB8AC3E}">
        <p14:creationId xmlns="" xmlns:p14="http://schemas.microsoft.com/office/powerpoint/2010/main" val="234878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pic>
        <p:nvPicPr>
          <p:cNvPr id="6" name="Imagen 5"/>
          <p:cNvPicPr>
            <a:picLocks noChangeAspect="1"/>
          </p:cNvPicPr>
          <p:nvPr/>
        </p:nvPicPr>
        <p:blipFill>
          <a:blip r:embed="rId3"/>
          <a:stretch>
            <a:fillRect/>
          </a:stretch>
        </p:blipFill>
        <p:spPr>
          <a:xfrm>
            <a:off x="8197041" y="585788"/>
            <a:ext cx="818372" cy="576148"/>
          </a:xfrm>
          <a:prstGeom prst="rect">
            <a:avLst/>
          </a:prstGeom>
        </p:spPr>
      </p:pic>
      <p:sp>
        <p:nvSpPr>
          <p:cNvPr id="7" name="6 CuadroTexto"/>
          <p:cNvSpPr txBox="1"/>
          <p:nvPr/>
        </p:nvSpPr>
        <p:spPr>
          <a:xfrm>
            <a:off x="3968886" y="1161936"/>
            <a:ext cx="3988340" cy="4708981"/>
          </a:xfrm>
          <a:prstGeom prst="rect">
            <a:avLst/>
          </a:prstGeom>
          <a:noFill/>
        </p:spPr>
        <p:txBody>
          <a:bodyPr wrap="square" rtlCol="0">
            <a:spAutoFit/>
          </a:bodyPr>
          <a:lstStyle/>
          <a:p>
            <a:r>
              <a:rPr lang="es-ES" sz="2400" dirty="0" smtClean="0">
                <a:solidFill>
                  <a:srgbClr val="C00000"/>
                </a:solidFill>
                <a:latin typeface="Arial" pitchFamily="34" charset="0"/>
                <a:cs typeface="Arial" pitchFamily="34" charset="0"/>
              </a:rPr>
              <a:t>ESCRIBE ¿Qué te llevas de esta actividad?</a:t>
            </a:r>
          </a:p>
          <a:p>
            <a:r>
              <a:rPr lang="es-ES" dirty="0"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s-MX" dirty="0"/>
          </a:p>
        </p:txBody>
      </p:sp>
      <p:pic>
        <p:nvPicPr>
          <p:cNvPr id="2057" name="Picture 9" descr="C:\Users\BECAS 3\AppData\Local\Microsoft\Windows\Temporary Internet Files\Content.IE5\91PAMXRL\18421342675_e8869fb699_b[1].jpg"/>
          <p:cNvPicPr>
            <a:picLocks noChangeAspect="1" noChangeArrowheads="1"/>
          </p:cNvPicPr>
          <p:nvPr/>
        </p:nvPicPr>
        <p:blipFill>
          <a:blip r:embed="rId4"/>
          <a:srcRect/>
          <a:stretch>
            <a:fillRect/>
          </a:stretch>
        </p:blipFill>
        <p:spPr bwMode="auto">
          <a:xfrm>
            <a:off x="1" y="585788"/>
            <a:ext cx="3968886" cy="4803335"/>
          </a:xfrm>
          <a:prstGeom prst="rect">
            <a:avLst/>
          </a:prstGeom>
          <a:noFill/>
        </p:spPr>
      </p:pic>
      <p:sp>
        <p:nvSpPr>
          <p:cNvPr id="8" name="7 CuadroTexto"/>
          <p:cNvSpPr txBox="1"/>
          <p:nvPr/>
        </p:nvSpPr>
        <p:spPr>
          <a:xfrm>
            <a:off x="253388" y="341522"/>
            <a:ext cx="2732183" cy="523220"/>
          </a:xfrm>
          <a:prstGeom prst="rect">
            <a:avLst/>
          </a:prstGeom>
          <a:noFill/>
        </p:spPr>
        <p:txBody>
          <a:bodyPr wrap="square" rtlCol="0">
            <a:spAutoFit/>
          </a:bodyPr>
          <a:lstStyle/>
          <a:p>
            <a:r>
              <a:rPr lang="es-ES" sz="1000" dirty="0" smtClean="0"/>
              <a:t>Imagen  prediseñada de office Online</a:t>
            </a:r>
            <a:endParaRPr lang="es-MX" sz="1000" dirty="0" smtClean="0"/>
          </a:p>
          <a:p>
            <a:endParaRPr lang="es-MX" dirty="0"/>
          </a:p>
        </p:txBody>
      </p:sp>
    </p:spTree>
    <p:extLst>
      <p:ext uri="{BB962C8B-B14F-4D97-AF65-F5344CB8AC3E}">
        <p14:creationId xmlns="" xmlns:p14="http://schemas.microsoft.com/office/powerpoint/2010/main" val="9036357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28587" y="0"/>
            <a:ext cx="9144000" cy="6858000"/>
          </a:xfrm>
          <a:prstGeom prst="rect">
            <a:avLst/>
          </a:prstGeom>
        </p:spPr>
      </p:pic>
      <p:sp>
        <p:nvSpPr>
          <p:cNvPr id="3" name="CuadroTexto 2"/>
          <p:cNvSpPr txBox="1"/>
          <p:nvPr/>
        </p:nvSpPr>
        <p:spPr>
          <a:xfrm>
            <a:off x="3068643" y="2394909"/>
            <a:ext cx="2928938" cy="1015663"/>
          </a:xfrm>
          <a:prstGeom prst="rect">
            <a:avLst/>
          </a:prstGeom>
          <a:noFill/>
        </p:spPr>
        <p:txBody>
          <a:bodyPr wrap="square" rtlCol="0">
            <a:spAutoFit/>
          </a:bodyPr>
          <a:lstStyle/>
          <a:p>
            <a:r>
              <a:rPr lang="es-MX" sz="6000" b="1" cap="small" dirty="0">
                <a:solidFill>
                  <a:srgbClr val="C00000"/>
                </a:solidFill>
              </a:rPr>
              <a:t>Gracias</a:t>
            </a:r>
          </a:p>
        </p:txBody>
      </p:sp>
      <p:pic>
        <p:nvPicPr>
          <p:cNvPr id="6" name="Imagen 5"/>
          <p:cNvPicPr>
            <a:picLocks noChangeAspect="1"/>
          </p:cNvPicPr>
          <p:nvPr/>
        </p:nvPicPr>
        <p:blipFill>
          <a:blip r:embed="rId3"/>
          <a:stretch>
            <a:fillRect/>
          </a:stretch>
        </p:blipFill>
        <p:spPr>
          <a:xfrm>
            <a:off x="8197041" y="585788"/>
            <a:ext cx="818372" cy="576148"/>
          </a:xfrm>
          <a:prstGeom prst="rect">
            <a:avLst/>
          </a:prstGeom>
        </p:spPr>
      </p:pic>
    </p:spTree>
    <p:extLst>
      <p:ext uri="{BB962C8B-B14F-4D97-AF65-F5344CB8AC3E}">
        <p14:creationId xmlns="" xmlns:p14="http://schemas.microsoft.com/office/powerpoint/2010/main" val="903635796"/>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656</TotalTime>
  <Words>963</Words>
  <Application>Microsoft Office PowerPoint</Application>
  <PresentationFormat>Presentación en pantalla (4:3)</PresentationFormat>
  <Paragraphs>89</Paragraphs>
  <Slides>9</Slides>
  <Notes>1</Notes>
  <HiddenSlides>0</HiddenSlides>
  <MMClips>0</MMClips>
  <ScaleCrop>false</ScaleCrop>
  <HeadingPairs>
    <vt:vector size="4" baseType="variant">
      <vt:variant>
        <vt:lpstr>Tema</vt:lpstr>
      </vt:variant>
      <vt:variant>
        <vt:i4>1</vt:i4>
      </vt:variant>
      <vt:variant>
        <vt:lpstr>Títulos de diapositiva</vt:lpstr>
      </vt:variant>
      <vt:variant>
        <vt:i4>9</vt:i4>
      </vt:variant>
    </vt:vector>
  </HeadingPairs>
  <TitlesOfParts>
    <vt:vector size="10"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Microsoft Office</dc:creator>
  <cp:lastModifiedBy>TUTORIAS ELIZABETH</cp:lastModifiedBy>
  <cp:revision>37</cp:revision>
  <dcterms:created xsi:type="dcterms:W3CDTF">2018-01-29T17:15:52Z</dcterms:created>
  <dcterms:modified xsi:type="dcterms:W3CDTF">2020-02-20T18:07:51Z</dcterms:modified>
</cp:coreProperties>
</file>