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7" r:id="rId3"/>
    <p:sldId id="277" r:id="rId4"/>
    <p:sldId id="272" r:id="rId5"/>
    <p:sldId id="275" r:id="rId6"/>
    <p:sldId id="273" r:id="rId7"/>
    <p:sldId id="276" r:id="rId8"/>
    <p:sldId id="278" r:id="rId9"/>
    <p:sldId id="279" r:id="rId10"/>
    <p:sldId id="280" r:id="rId11"/>
    <p:sldId id="263" r:id="rId1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26/11/2019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26/11/2019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26/11/2019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200275"/>
            <a:ext cx="7611385" cy="830997"/>
          </a:xfrm>
          <a:prstGeom prst="rect">
            <a:avLst/>
          </a:prstGeom>
        </p:spPr>
        <p:txBody>
          <a:bodyPr wrap="square">
            <a:spAutoFit/>
          </a:bodyPr>
          <a:lstStyle/>
          <a:p>
            <a:r>
              <a:rPr lang="es-MX" sz="4800" dirty="0" smtClean="0">
                <a:solidFill>
                  <a:schemeClr val="accent4">
                    <a:lumMod val="50000"/>
                  </a:schemeClr>
                </a:solidFill>
                <a:latin typeface="Arial Black" pitchFamily="34" charset="0"/>
              </a:rPr>
              <a:t>Ponerse la Camiseta</a:t>
            </a: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a16="http://schemas.microsoft.com/office/drawing/2014/main" xmlns="" id="{A542659A-4FA0-6F4D-B73D-B428747300F6}"/>
              </a:ext>
            </a:extLst>
          </p:cNvPr>
          <p:cNvSpPr/>
          <p:nvPr/>
        </p:nvSpPr>
        <p:spPr>
          <a:xfrm>
            <a:off x="1678329" y="3715476"/>
            <a:ext cx="2720051" cy="263539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b="1" dirty="0" err="1" smtClean="0"/>
              <a:t>Colaboración</a:t>
            </a:r>
            <a:endParaRPr lang="en-US" b="1" dirty="0"/>
          </a:p>
        </p:txBody>
      </p:sp>
      <p:pic>
        <p:nvPicPr>
          <p:cNvPr id="13" name="12 Imagen" descr="C:\Users\BECAS 3\AppData\Local\Microsoft\Windows\Temporary Internet Files\Content.IE5\1C1B17PN\discapacidad1-300x272[1].jpg"/>
          <p:cNvPicPr/>
          <p:nvPr/>
        </p:nvPicPr>
        <p:blipFill>
          <a:blip r:embed="rId7" cstate="print"/>
          <a:srcRect/>
          <a:stretch>
            <a:fillRect/>
          </a:stretch>
        </p:blipFill>
        <p:spPr bwMode="auto">
          <a:xfrm>
            <a:off x="2156346" y="4094327"/>
            <a:ext cx="1774209" cy="1337481"/>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400" b="1" spc="-5" dirty="0" smtClean="0">
                <a:solidFill>
                  <a:srgbClr val="FFFFFF"/>
                </a:solidFill>
                <a:latin typeface="Soberana Sans"/>
                <a:cs typeface="Soberana Sans"/>
              </a:rPr>
              <a:t>Evaluación de la sesión    Prepa:     Grupo:      Turno:</a:t>
            </a:r>
            <a:endParaRPr sz="2400" dirty="0">
              <a:latin typeface="Soberana Sans"/>
              <a:cs typeface="Soberana Sans"/>
            </a:endParaRPr>
          </a:p>
        </p:txBody>
      </p:sp>
      <p:graphicFrame>
        <p:nvGraphicFramePr>
          <p:cNvPr id="10" name="9 Tabla"/>
          <p:cNvGraphicFramePr>
            <a:graphicFrameLocks noGrp="1"/>
          </p:cNvGraphicFramePr>
          <p:nvPr/>
        </p:nvGraphicFramePr>
        <p:xfrm>
          <a:off x="0" y="914400"/>
          <a:ext cx="9144000" cy="5891821"/>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583894">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r>
                        <a:rPr lang="es-MX" dirty="0" smtClean="0"/>
                        <a:t>Al menos 50% de los estudiantes identificaron elementos del curso que les ayudarán a lograr metas en común.</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51097">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9995">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727113">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27962">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 y="237977"/>
            <a:ext cx="7723163" cy="1015663"/>
          </a:xfrm>
          <a:prstGeom prst="rect">
            <a:avLst/>
          </a:prstGeom>
          <a:noFill/>
        </p:spPr>
        <p:txBody>
          <a:bodyPr wrap="square" rtlCol="0">
            <a:spAutoFit/>
          </a:bodyPr>
          <a:lstStyle/>
          <a:p>
            <a:r>
              <a:rPr lang="es-MX" sz="2000" dirty="0" smtClean="0">
                <a:solidFill>
                  <a:schemeClr val="accent4">
                    <a:lumMod val="75000"/>
                  </a:schemeClr>
                </a:solidFill>
                <a:latin typeface="Arial Black" pitchFamily="34" charset="0"/>
              </a:rPr>
              <a:t>¿Cuál es el objetivo de la lección?</a:t>
            </a:r>
          </a:p>
          <a:p>
            <a:r>
              <a:rPr lang="es-MX" sz="2000" dirty="0" smtClean="0">
                <a:latin typeface="Arial Black" pitchFamily="34" charset="0"/>
              </a:rPr>
              <a:t> </a:t>
            </a:r>
            <a:r>
              <a:rPr lang="es-MX" sz="2000" dirty="0" smtClean="0">
                <a:solidFill>
                  <a:schemeClr val="accent2">
                    <a:lumMod val="75000"/>
                  </a:schemeClr>
                </a:solidFill>
                <a:latin typeface="Arial" pitchFamily="34" charset="0"/>
                <a:cs typeface="Arial" pitchFamily="34" charset="0"/>
              </a:rPr>
              <a:t>Que los estudiantes identifiquen elementos del curso que les ayudarán a lograr metas en común.</a:t>
            </a:r>
            <a:endParaRPr lang="es-MX" sz="2000" b="1" cap="small" dirty="0">
              <a:solidFill>
                <a:schemeClr val="accent2">
                  <a:lumMod val="75000"/>
                </a:schemeClr>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13275"/>
            <a:ext cx="9015413" cy="984885"/>
          </a:xfrm>
          <a:prstGeom prst="rect">
            <a:avLst/>
          </a:prstGeom>
        </p:spPr>
        <p:txBody>
          <a:bodyPr wrap="square">
            <a:spAutoFit/>
          </a:bodyPr>
          <a:lstStyle/>
          <a:p>
            <a:pPr algn="r"/>
            <a:r>
              <a:rPr lang="es-MX" dirty="0" smtClean="0">
                <a:solidFill>
                  <a:schemeClr val="accent4">
                    <a:lumMod val="75000"/>
                  </a:schemeClr>
                </a:solidFill>
                <a:latin typeface="Arial Black" pitchFamily="34" charset="0"/>
              </a:rPr>
              <a:t>¿Por qué es importante</a:t>
            </a:r>
            <a:r>
              <a:rPr lang="es-MX" dirty="0" smtClean="0">
                <a:latin typeface="Arial Black" pitchFamily="34" charset="0"/>
              </a:rPr>
              <a:t>? </a:t>
            </a:r>
          </a:p>
          <a:p>
            <a:r>
              <a:rPr lang="es-MX" sz="2000" dirty="0" smtClean="0">
                <a:latin typeface="Arial" pitchFamily="34" charset="0"/>
                <a:cs typeface="Arial" pitchFamily="34" charset="0"/>
              </a:rPr>
              <a:t>Porque les permitirá tener una visión de lo que trabajarán en el curso para practicar la habilidad de colaboración. </a:t>
            </a:r>
            <a:endParaRPr lang="es-MX" sz="2000" dirty="0">
              <a:latin typeface="Arial" pitchFamily="34" charset="0"/>
              <a:cs typeface="Arial" pitchFamily="34" charset="0"/>
            </a:endParaRPr>
          </a:p>
        </p:txBody>
      </p:sp>
      <p:sp>
        <p:nvSpPr>
          <p:cNvPr id="18" name="17 CuadroTexto"/>
          <p:cNvSpPr txBox="1"/>
          <p:nvPr/>
        </p:nvSpPr>
        <p:spPr>
          <a:xfrm>
            <a:off x="0" y="2433088"/>
            <a:ext cx="9015412" cy="4031873"/>
          </a:xfrm>
          <a:prstGeom prst="rect">
            <a:avLst/>
          </a:prstGeom>
          <a:noFill/>
        </p:spPr>
        <p:txBody>
          <a:bodyPr wrap="square" rtlCol="0">
            <a:spAutoFit/>
          </a:bodyPr>
          <a:lstStyle/>
          <a:p>
            <a:r>
              <a:rPr lang="es-MX" dirty="0" smtClean="0">
                <a:solidFill>
                  <a:schemeClr val="accent4">
                    <a:lumMod val="75000"/>
                  </a:schemeClr>
                </a:solidFill>
                <a:latin typeface="Arial Black" pitchFamily="34" charset="0"/>
              </a:rPr>
              <a:t>CONTEXTO</a:t>
            </a:r>
          </a:p>
          <a:p>
            <a:endParaRPr lang="es-MX" dirty="0" smtClean="0">
              <a:latin typeface="Arial Black" pitchFamily="34" charset="0"/>
            </a:endParaRPr>
          </a:p>
          <a:p>
            <a:pPr algn="just"/>
            <a:r>
              <a:rPr lang="es-MX" sz="2000" dirty="0" smtClean="0">
                <a:solidFill>
                  <a:schemeClr val="accent2">
                    <a:lumMod val="75000"/>
                  </a:schemeClr>
                </a:solidFill>
                <a:latin typeface="Arial" pitchFamily="34" charset="0"/>
                <a:cs typeface="Arial" pitchFamily="34" charset="0"/>
              </a:rPr>
              <a:t>El objetivo de esta actividad es que los estudiantes desarrollen habilidades para coordinar sus esfuerzos y recursos con los de otras personas para llevar a cabo metas en común. Los estudiantes aprenderán a utilizar estrategias de comunicación efectiva, solución de conflictos y ejecución de acciones colaborativas, para mantener interacciones armónicas y efectivas aun cuando se presenten desacuerdos. En esta primera variación se explica a los estudiantes la forma en la que trabajarán un proyecto en equipo, durante la implementación de las 12 variaciones genéricas de esta actividad. Utilizarán una metodología conocida como “Diseñar soluciones pensando en las personas”, </a:t>
            </a:r>
            <a:r>
              <a:rPr lang="es-MX" sz="2000" dirty="0" err="1" smtClean="0">
                <a:solidFill>
                  <a:schemeClr val="accent2">
                    <a:lumMod val="75000"/>
                  </a:schemeClr>
                </a:solidFill>
                <a:latin typeface="Arial" pitchFamily="34" charset="0"/>
                <a:cs typeface="Arial" pitchFamily="34" charset="0"/>
              </a:rPr>
              <a:t>Design</a:t>
            </a:r>
            <a:r>
              <a:rPr lang="es-MX" sz="2000" dirty="0" smtClean="0">
                <a:solidFill>
                  <a:schemeClr val="accent2">
                    <a:lumMod val="75000"/>
                  </a:schemeClr>
                </a:solidFill>
                <a:latin typeface="Arial" pitchFamily="34" charset="0"/>
                <a:cs typeface="Arial" pitchFamily="34" charset="0"/>
              </a:rPr>
              <a:t> </a:t>
            </a:r>
            <a:r>
              <a:rPr lang="es-MX" sz="2000" dirty="0" err="1" smtClean="0">
                <a:solidFill>
                  <a:schemeClr val="accent2">
                    <a:lumMod val="75000"/>
                  </a:schemeClr>
                </a:solidFill>
                <a:latin typeface="Arial" pitchFamily="34" charset="0"/>
                <a:cs typeface="Arial" pitchFamily="34" charset="0"/>
              </a:rPr>
              <a:t>thinking</a:t>
            </a:r>
            <a:r>
              <a:rPr lang="es-MX" sz="2000" dirty="0" smtClean="0">
                <a:solidFill>
                  <a:schemeClr val="accent2">
                    <a:lumMod val="75000"/>
                  </a:schemeClr>
                </a:solidFill>
                <a:latin typeface="Arial" pitchFamily="34" charset="0"/>
                <a:cs typeface="Arial" pitchFamily="34" charset="0"/>
              </a:rPr>
              <a:t>, en inglés. Ésta consta de cinco fases que se irán abordando a lo largo de la actividad.</a:t>
            </a:r>
            <a:endParaRPr lang="es-MX" sz="2000"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436103" y="259079"/>
            <a:ext cx="7188590" cy="6463308"/>
          </a:xfrm>
          <a:prstGeom prst="rect">
            <a:avLst/>
          </a:prstGeom>
        </p:spPr>
        <p:txBody>
          <a:bodyPr wrap="square">
            <a:spAutoFit/>
          </a:bodyPr>
          <a:lstStyle/>
          <a:p>
            <a:pPr algn="just"/>
            <a:r>
              <a:rPr lang="es-MX" sz="2400" dirty="0" smtClean="0"/>
              <a:t>Lea o invite a alguno de los estudiantes que lean la introducción y “El reto es”</a:t>
            </a:r>
            <a:endParaRPr lang="es-MX" sz="2400" dirty="0" smtClean="0">
              <a:solidFill>
                <a:schemeClr val="accent6">
                  <a:lumMod val="75000"/>
                </a:schemeClr>
              </a:solidFill>
              <a:latin typeface="Arial Black" pitchFamily="34" charset="0"/>
            </a:endParaRPr>
          </a:p>
          <a:p>
            <a:pPr algn="just"/>
            <a:endParaRPr lang="es-MX" sz="2400" dirty="0" smtClean="0">
              <a:solidFill>
                <a:schemeClr val="accent6">
                  <a:lumMod val="75000"/>
                </a:schemeClr>
              </a:solidFill>
              <a:latin typeface="Arial Black" pitchFamily="34" charset="0"/>
            </a:endParaRPr>
          </a:p>
          <a:p>
            <a:pPr algn="just"/>
            <a:r>
              <a:rPr lang="es-MX" sz="2400" dirty="0" smtClean="0">
                <a:solidFill>
                  <a:schemeClr val="accent6">
                    <a:lumMod val="75000"/>
                  </a:schemeClr>
                </a:solidFill>
                <a:latin typeface="Arial Black" pitchFamily="34" charset="0"/>
              </a:rPr>
              <a:t>Introducción</a:t>
            </a:r>
          </a:p>
          <a:p>
            <a:pPr algn="just"/>
            <a:endParaRPr lang="es-MX" dirty="0" smtClean="0">
              <a:latin typeface="Arial Black" pitchFamily="34" charset="0"/>
            </a:endParaRPr>
          </a:p>
          <a:p>
            <a:pPr algn="just"/>
            <a:r>
              <a:rPr lang="es-MX" sz="2000" dirty="0" smtClean="0">
                <a:solidFill>
                  <a:schemeClr val="accent6">
                    <a:lumMod val="75000"/>
                  </a:schemeClr>
                </a:solidFill>
                <a:latin typeface="Arial" pitchFamily="34" charset="0"/>
                <a:cs typeface="Arial" pitchFamily="34" charset="0"/>
              </a:rPr>
              <a:t>¿Has notado que la mayoría de las cosas que vemos en nuestro entorno las hacen posible un equipo de personas? Productos como un celular, las medicinas o servicios, como la recolección de basura y el transporte público. En algunos casos es probable que se logren estas cosas si hay un jefe que manda y un grupo que cumple. Sin embargo, también hay ejemplos donde un equipo toma como propio un proyecto común y con base en el apoyo y el respeto mutuos, todos dan lo mejor de si para concluirlo de manera exitosa, a esto llamamos colaborar. ¿Y cómo se aprende a colaborar? ¡Colaborando! En esta variación t</a:t>
            </a:r>
            <a:r>
              <a:rPr lang="es-MX" sz="2000" dirty="0" smtClean="0">
                <a:latin typeface="Arial" pitchFamily="34" charset="0"/>
                <a:cs typeface="Arial" pitchFamily="34" charset="0"/>
              </a:rPr>
              <a:t>e presentamos cómo lo harás a lo largo de este semestre.</a:t>
            </a:r>
          </a:p>
          <a:p>
            <a:pPr algn="just"/>
            <a:endParaRPr lang="es-ES" sz="2000" dirty="0" smtClean="0">
              <a:latin typeface="Arial" pitchFamily="34" charset="0"/>
              <a:cs typeface="Arial" pitchFamily="34" charset="0"/>
            </a:endParaRPr>
          </a:p>
          <a:p>
            <a:pPr algn="just"/>
            <a:r>
              <a:rPr lang="es-ES" sz="2000" b="1" dirty="0" smtClean="0">
                <a:solidFill>
                  <a:schemeClr val="accent6">
                    <a:lumMod val="75000"/>
                  </a:schemeClr>
                </a:solidFill>
                <a:latin typeface="Arial" pitchFamily="34" charset="0"/>
                <a:cs typeface="Arial" pitchFamily="34" charset="0"/>
              </a:rPr>
              <a:t>El Reto es </a:t>
            </a:r>
            <a:r>
              <a:rPr lang="es-ES" sz="2000" dirty="0" smtClean="0">
                <a:latin typeface="Arial" pitchFamily="34" charset="0"/>
                <a:cs typeface="Arial" pitchFamily="34" charset="0"/>
              </a:rPr>
              <a:t>identificar elementos del curso que te ayudarán a lograr metas en común.</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8815116" cy="7478970"/>
          </a:xfrm>
          <a:prstGeom prst="rect">
            <a:avLst/>
          </a:prstGeom>
          <a:noFill/>
        </p:spPr>
        <p:txBody>
          <a:bodyPr wrap="square" rtlCol="0">
            <a:spAutoFit/>
          </a:bodyPr>
          <a:lstStyle/>
          <a:p>
            <a:r>
              <a:rPr lang="es-MX" sz="2000" dirty="0" smtClean="0">
                <a:solidFill>
                  <a:schemeClr val="accent6">
                    <a:lumMod val="75000"/>
                  </a:schemeClr>
                </a:solidFill>
                <a:latin typeface="Arial Black" pitchFamily="34" charset="0"/>
              </a:rPr>
              <a:t>Actividad 1:</a:t>
            </a:r>
            <a:r>
              <a:rPr lang="es-MX" sz="2000" dirty="0" smtClean="0">
                <a:latin typeface="Arial Black" pitchFamily="34" charset="0"/>
              </a:rPr>
              <a:t> </a:t>
            </a:r>
            <a:r>
              <a:rPr lang="es-MX" sz="2000" dirty="0" smtClean="0"/>
              <a:t>• Recapitule el texto de los apartados y promueva su reflexión. Puede preguntar al grupo qué saben sobre el concepto de “colaboración”. Esto permitirá recuperar conocimientos previos e iniciar con las actividades de la variación</a:t>
            </a:r>
          </a:p>
          <a:p>
            <a:r>
              <a:rPr lang="es-MX" sz="2000" dirty="0" smtClean="0"/>
              <a:t>a) Usando las recomendaciones de otros compañeros que sepan sobre la Colaboración, se espera que los estudiantes formen una idea sobre lo que van a trabajar en él, cómo van desarrollar un proyecto y qué metodología van a usar.</a:t>
            </a:r>
          </a:p>
          <a:p>
            <a:endParaRPr lang="es-ES" sz="2000" dirty="0" smtClean="0"/>
          </a:p>
          <a:p>
            <a:endParaRPr lang="es-ES"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r>
              <a:rPr lang="es-MX" sz="2000" dirty="0" smtClean="0"/>
              <a:t>• En el inciso a, solicite la participación voluntaria de un estudiante para leer las frases, mientras el grupo atiende.</a:t>
            </a:r>
          </a:p>
          <a:p>
            <a:r>
              <a:rPr lang="es-MX" sz="2000" dirty="0" smtClean="0"/>
              <a:t>• En el inciso b propicie la participación del grupo para comentar en plenaria sus opiniones respecto a las preguntas planteadas. Usted puede hacer anotaciones en el pizarrón sobre éstas.</a:t>
            </a:r>
          </a:p>
          <a:p>
            <a:endParaRPr lang="es-MX" sz="2000" dirty="0" smtClean="0">
              <a:latin typeface="Arial" pitchFamily="34" charset="0"/>
              <a:cs typeface="Arial" pitchFamily="34" charset="0"/>
            </a:endParaRPr>
          </a:p>
          <a:p>
            <a:pPr marL="457200" indent="-457200">
              <a:buAutoNum type="alphaLcParenR"/>
            </a:pPr>
            <a:endParaRPr lang="es-MX" sz="2000" dirty="0" smtClean="0"/>
          </a:p>
        </p:txBody>
      </p:sp>
      <p:graphicFrame>
        <p:nvGraphicFramePr>
          <p:cNvPr id="8" name="7 Tabla"/>
          <p:cNvGraphicFramePr>
            <a:graphicFrameLocks noGrp="1"/>
          </p:cNvGraphicFramePr>
          <p:nvPr/>
        </p:nvGraphicFramePr>
        <p:xfrm>
          <a:off x="200296" y="2448560"/>
          <a:ext cx="8943704" cy="2651760"/>
        </p:xfrm>
        <a:graphic>
          <a:graphicData uri="http://schemas.openxmlformats.org/drawingml/2006/table">
            <a:tbl>
              <a:tblPr firstRow="1" bandRow="1">
                <a:tableStyleId>{5C22544A-7EE6-4342-B048-85BDC9FD1C3A}</a:tableStyleId>
              </a:tblPr>
              <a:tblGrid>
                <a:gridCol w="4471852"/>
                <a:gridCol w="4471852"/>
              </a:tblGrid>
              <a:tr h="370840">
                <a:tc>
                  <a:txBody>
                    <a:bodyPr/>
                    <a:lstStyle/>
                    <a:p>
                      <a:r>
                        <a:rPr lang="es-ES" sz="1200" dirty="0" smtClean="0"/>
                        <a:t>1.Todas las variaciones genéricas, a lo largo de la actividad, será para trabajar en un proyecto.</a:t>
                      </a:r>
                      <a:endParaRPr lang="es-MX" sz="1200" dirty="0"/>
                    </a:p>
                  </a:txBody>
                  <a:tcPr/>
                </a:tc>
                <a:tc>
                  <a:txBody>
                    <a:bodyPr/>
                    <a:lstStyle/>
                    <a:p>
                      <a:r>
                        <a:rPr lang="es-ES" sz="1200" dirty="0" smtClean="0"/>
                        <a:t>6.Comprometanse a trabajar en equipo. Es la única forma que la actividad funcione.</a:t>
                      </a:r>
                      <a:endParaRPr lang="es-MX" sz="1200" dirty="0"/>
                    </a:p>
                  </a:txBody>
                  <a:tcPr/>
                </a:tc>
              </a:tr>
              <a:tr h="370840">
                <a:tc>
                  <a:txBody>
                    <a:bodyPr/>
                    <a:lstStyle/>
                    <a:p>
                      <a:r>
                        <a:rPr lang="es-ES" sz="1200" dirty="0" smtClean="0"/>
                        <a:t>2.En las demás lecciones de esta actividad </a:t>
                      </a:r>
                      <a:r>
                        <a:rPr lang="es-ES" sz="1200" dirty="0" err="1" smtClean="0"/>
                        <a:t>aprenderan</a:t>
                      </a:r>
                      <a:r>
                        <a:rPr lang="es-ES" sz="1200" dirty="0" smtClean="0"/>
                        <a:t> a resolver algunos de los problemas más frecuentes que tenemos cuando trabajamos en equipo.</a:t>
                      </a:r>
                      <a:endParaRPr lang="es-MX" sz="1200" dirty="0"/>
                    </a:p>
                  </a:txBody>
                  <a:tcPr/>
                </a:tc>
                <a:tc>
                  <a:txBody>
                    <a:bodyPr/>
                    <a:lstStyle/>
                    <a:p>
                      <a:r>
                        <a:rPr lang="es-ES" sz="1200" dirty="0" smtClean="0"/>
                        <a:t>7.La metodología es muy padre y se obtienen buenos resultados</a:t>
                      </a:r>
                      <a:endParaRPr lang="es-MX" sz="1200" dirty="0"/>
                    </a:p>
                  </a:txBody>
                  <a:tcPr/>
                </a:tc>
              </a:tr>
              <a:tr h="370840">
                <a:tc>
                  <a:txBody>
                    <a:bodyPr/>
                    <a:lstStyle/>
                    <a:p>
                      <a:r>
                        <a:rPr lang="es-ES" sz="1200" dirty="0" smtClean="0"/>
                        <a:t>3.El tema</a:t>
                      </a:r>
                      <a:r>
                        <a:rPr lang="es-ES" sz="1200" baseline="0" dirty="0" smtClean="0"/>
                        <a:t> del proyecto debe estar relacionado con la promoción de la convivencia escolar o con el mejoramiento del desempeño académico</a:t>
                      </a:r>
                      <a:endParaRPr lang="es-MX" sz="1200" dirty="0"/>
                    </a:p>
                  </a:txBody>
                  <a:tcPr/>
                </a:tc>
                <a:tc>
                  <a:txBody>
                    <a:bodyPr/>
                    <a:lstStyle/>
                    <a:p>
                      <a:r>
                        <a:rPr lang="es-ES" sz="1200" dirty="0" smtClean="0"/>
                        <a:t>8.Hagan su mejor esfuerzo. Les ayudará a mejorar su forma de trabajo y les causará satisfacción.</a:t>
                      </a:r>
                      <a:endParaRPr lang="es-MX" sz="1200" dirty="0"/>
                    </a:p>
                  </a:txBody>
                  <a:tcPr/>
                </a:tc>
              </a:tr>
              <a:tr h="370840">
                <a:tc>
                  <a:txBody>
                    <a:bodyPr/>
                    <a:lstStyle/>
                    <a:p>
                      <a:r>
                        <a:rPr lang="es-ES" sz="1200" dirty="0" smtClean="0"/>
                        <a:t>4.La idea del proyecto es pensar en un problema y buscar su solución de la manera más adecuada según</a:t>
                      </a:r>
                      <a:r>
                        <a:rPr lang="es-ES" sz="1200" baseline="0" dirty="0" smtClean="0"/>
                        <a:t> los recursos que tenemos.</a:t>
                      </a:r>
                      <a:endParaRPr lang="es-MX" sz="1200" dirty="0"/>
                    </a:p>
                  </a:txBody>
                  <a:tcPr/>
                </a:tc>
                <a:tc>
                  <a:txBody>
                    <a:bodyPr/>
                    <a:lstStyle/>
                    <a:p>
                      <a:r>
                        <a:rPr lang="es-ES" sz="1200" dirty="0" smtClean="0"/>
                        <a:t>9.A lo largo de su vida, es muy importante saber trabajar en equipo, ya que en todos los empleos lo solicitan.</a:t>
                      </a:r>
                      <a:endParaRPr lang="es-MX" sz="1200" dirty="0"/>
                    </a:p>
                  </a:txBody>
                  <a:tcPr/>
                </a:tc>
              </a:tr>
              <a:tr h="370840">
                <a:tc>
                  <a:txBody>
                    <a:bodyPr/>
                    <a:lstStyle/>
                    <a:p>
                      <a:r>
                        <a:rPr lang="es-ES" sz="1200" dirty="0" smtClean="0"/>
                        <a:t>5.Revisen la metodología “</a:t>
                      </a:r>
                      <a:r>
                        <a:rPr lang="es-ES" sz="1200" dirty="0" err="1" smtClean="0"/>
                        <a:t>Design</a:t>
                      </a:r>
                      <a:r>
                        <a:rPr lang="es-ES" sz="1200" baseline="0" dirty="0" smtClean="0"/>
                        <a:t> </a:t>
                      </a:r>
                      <a:r>
                        <a:rPr lang="es-ES" sz="1200" baseline="0" dirty="0" err="1" smtClean="0"/>
                        <a:t>thinking</a:t>
                      </a:r>
                      <a:r>
                        <a:rPr lang="es-ES" sz="1200" baseline="0" dirty="0" smtClean="0"/>
                        <a:t>” en los videos recomendados e investiguen más sobre ella.</a:t>
                      </a:r>
                      <a:endParaRPr lang="es-MX" sz="1200" dirty="0"/>
                    </a:p>
                  </a:txBody>
                  <a:tcPr/>
                </a:tc>
                <a:tc>
                  <a:txBody>
                    <a:bodyPr/>
                    <a:lstStyle/>
                    <a:p>
                      <a:r>
                        <a:rPr lang="es-ES" sz="1200" dirty="0" smtClean="0"/>
                        <a:t>10.Esta forma de trabajar abre nuestra imaginación y busca beneficiar a las personas</a:t>
                      </a:r>
                      <a:endParaRPr lang="es-MX" sz="1200"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8466571" cy="6432530"/>
          </a:xfrm>
          <a:prstGeom prst="rect">
            <a:avLst/>
          </a:prstGeom>
          <a:noFill/>
        </p:spPr>
        <p:txBody>
          <a:bodyPr wrap="square" rtlCol="0">
            <a:spAutoFit/>
          </a:bodyPr>
          <a:lstStyle/>
          <a:p>
            <a:r>
              <a:rPr lang="es-MX" sz="2000" dirty="0" smtClean="0">
                <a:solidFill>
                  <a:schemeClr val="accent6">
                    <a:lumMod val="75000"/>
                  </a:schemeClr>
                </a:solidFill>
                <a:latin typeface="Arial Black" pitchFamily="34" charset="0"/>
              </a:rPr>
              <a:t>Actividad 2: </a:t>
            </a:r>
            <a:r>
              <a:rPr lang="es-MX" sz="1600" b="1" dirty="0" smtClean="0">
                <a:solidFill>
                  <a:schemeClr val="accent6">
                    <a:lumMod val="75000"/>
                  </a:schemeClr>
                </a:solidFill>
                <a:latin typeface="Arial" pitchFamily="34" charset="0"/>
                <a:cs typeface="Arial" pitchFamily="34" charset="0"/>
              </a:rPr>
              <a:t>Comparta con el grupo los temas que podrán elegir para desarrollar su propuesta de proyecto: mejora del desempeño académico o de la convivencia escolar</a:t>
            </a:r>
            <a:r>
              <a:rPr lang="es-MX" sz="1600" dirty="0" smtClean="0">
                <a:latin typeface="Arial" pitchFamily="34" charset="0"/>
                <a:cs typeface="Arial" pitchFamily="34" charset="0"/>
              </a:rPr>
              <a:t>. </a:t>
            </a:r>
          </a:p>
          <a:p>
            <a:endParaRPr lang="es-ES" sz="2000" dirty="0" smtClean="0"/>
          </a:p>
          <a:p>
            <a:pPr algn="just"/>
            <a:r>
              <a:rPr lang="es-MX" sz="1600" dirty="0" smtClean="0">
                <a:latin typeface="Arial" pitchFamily="34" charset="0"/>
                <a:cs typeface="Arial" pitchFamily="34" charset="0"/>
              </a:rPr>
              <a:t>Mencione brevemente las fases de la metodología de “</a:t>
            </a:r>
            <a:r>
              <a:rPr lang="es-MX" sz="1600" dirty="0" err="1" smtClean="0">
                <a:latin typeface="Arial" pitchFamily="34" charset="0"/>
                <a:cs typeface="Arial" pitchFamily="34" charset="0"/>
              </a:rPr>
              <a:t>design</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thinking</a:t>
            </a:r>
            <a:r>
              <a:rPr lang="es-MX" sz="1600" dirty="0" smtClean="0">
                <a:latin typeface="Arial" pitchFamily="34" charset="0"/>
                <a:cs typeface="Arial" pitchFamily="34" charset="0"/>
              </a:rPr>
              <a:t>” para que los estudiantes comiencen a imaginar qué tema desean trabajar y los pasos que seguirán para realizar su proyecto. </a:t>
            </a: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 Comente que, en los recursos adicionales de esta variación, ellos verán a detalle en qué consiste esta metodología. </a:t>
            </a:r>
          </a:p>
          <a:p>
            <a:pPr algn="just"/>
            <a:r>
              <a:rPr lang="es-MX" sz="1600" dirty="0" smtClean="0">
                <a:latin typeface="Arial" pitchFamily="34" charset="0"/>
                <a:cs typeface="Arial" pitchFamily="34" charset="0"/>
              </a:rPr>
              <a:t>• Le compartimos el siguiente resumen sobre ella (Cuadro):</a:t>
            </a:r>
          </a:p>
          <a:p>
            <a:pPr algn="just"/>
            <a:r>
              <a:rPr lang="es-MX" sz="1600" dirty="0" smtClean="0">
                <a:latin typeface="Arial" pitchFamily="34" charset="0"/>
                <a:cs typeface="Arial" pitchFamily="34" charset="0"/>
              </a:rPr>
              <a:t>Tenga presente que el proyecto que van a desarrollar sus estudiantes es una versión muy simplificada de esta metodología, por lo que el alcance será una propuesta o prototipo que, si el tiempo y las condiciones del plantel lo permiten, podrán llevar a cabo. </a:t>
            </a:r>
          </a:p>
          <a:p>
            <a:pPr algn="just"/>
            <a:r>
              <a:rPr lang="es-MX" sz="1600" dirty="0" smtClean="0">
                <a:latin typeface="Arial" pitchFamily="34" charset="0"/>
                <a:cs typeface="Arial" pitchFamily="34" charset="0"/>
              </a:rPr>
              <a:t>• En el inciso b invite a los estudiantes a formar sus equipos de trabajo con quienes desarrollarán el proyecto durante el semestre. Ponga especial atención en quienes se les dificulta integrarse en el grupo, asegurando que todos puedan trabajar en este curso.</a:t>
            </a: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Mientras forman los equipos, puede comentar al grupo que, en el trabajo colaborativo los equipos son altamente interdependientes, realizan planes de trabajo, solucionan problemas y conflictos, toman decisiones, experimentan y evalúan su desempeño e interacciones.</a:t>
            </a: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 Este tipo de trabajo no consiste en que un jefe ordene y el resto del equipo cumpla sus órdenes. Tampoco significa que algunos integrantes del equipo se beneficien de los otros. </a:t>
            </a:r>
          </a:p>
          <a:p>
            <a:endParaRPr lang="es-MX" sz="2000" b="1" cap="small" dirty="0">
              <a:solidFill>
                <a:srgbClr val="FF0000"/>
              </a:solidFill>
            </a:endParaRPr>
          </a:p>
        </p:txBody>
      </p: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7663"/>
            <a:ext cx="8707902" cy="3170099"/>
          </a:xfrm>
          <a:prstGeom prst="rect">
            <a:avLst/>
          </a:prstGeom>
          <a:noFill/>
        </p:spPr>
        <p:txBody>
          <a:bodyPr wrap="square" rtlCol="0">
            <a:spAutoFit/>
          </a:bodyPr>
          <a:lstStyle/>
          <a:p>
            <a:pPr fontAlgn="t"/>
            <a:endParaRPr lang="es-MX" sz="2000" b="1" dirty="0" smtClean="0"/>
          </a:p>
          <a:p>
            <a:pPr fontAlgn="t"/>
            <a:endParaRPr lang="es-MX" sz="2000" b="1" dirty="0" smtClean="0"/>
          </a:p>
          <a:p>
            <a:pPr fontAlgn="t"/>
            <a:endParaRPr lang="es-MX" sz="2000" dirty="0" smtClean="0"/>
          </a:p>
          <a:p>
            <a:pPr fontAlgn="t"/>
            <a:endParaRPr lang="es-MX" sz="2000" dirty="0" smtClean="0"/>
          </a:p>
          <a:p>
            <a:pPr fontAlgn="t"/>
            <a:endParaRPr lang="es-MX" sz="2000" dirty="0" smtClean="0"/>
          </a:p>
          <a:p>
            <a:pPr fontAlgn="t"/>
            <a:endParaRPr lang="es-MX" sz="2000" dirty="0" smtClean="0"/>
          </a:p>
          <a:p>
            <a:pPr fontAlgn="t"/>
            <a:endParaRPr lang="es-MX" sz="2000" dirty="0" smtClean="0"/>
          </a:p>
          <a:p>
            <a:pPr fontAlgn="t"/>
            <a:endParaRPr lang="es-MX" sz="2000" dirty="0" smtClean="0"/>
          </a:p>
          <a:p>
            <a:pPr fontAlgn="t"/>
            <a:endParaRPr lang="es-MX" sz="2000" dirty="0" smtClean="0"/>
          </a:p>
          <a:p>
            <a:pPr fontAlgn="t"/>
            <a:endParaRPr lang="es-MX" sz="2000" dirty="0"/>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8 Tabla"/>
          <p:cNvGraphicFramePr>
            <a:graphicFrameLocks noGrp="1"/>
          </p:cNvGraphicFramePr>
          <p:nvPr/>
        </p:nvGraphicFramePr>
        <p:xfrm>
          <a:off x="-1" y="543560"/>
          <a:ext cx="9015413" cy="5979160"/>
        </p:xfrm>
        <a:graphic>
          <a:graphicData uri="http://schemas.openxmlformats.org/drawingml/2006/table">
            <a:tbl>
              <a:tblPr firstRow="1" bandRow="1">
                <a:tableStyleId>{21E4AEA4-8DFA-4A89-87EB-49C32662AFE0}</a:tableStyleId>
              </a:tblPr>
              <a:tblGrid>
                <a:gridCol w="1249681"/>
                <a:gridCol w="3992880"/>
                <a:gridCol w="3772852"/>
              </a:tblGrid>
              <a:tr h="306355">
                <a:tc>
                  <a:txBody>
                    <a:bodyPr/>
                    <a:lstStyle/>
                    <a:p>
                      <a:r>
                        <a:rPr lang="es-ES" dirty="0" smtClean="0"/>
                        <a:t>FASE</a:t>
                      </a:r>
                      <a:endParaRPr lang="es-MX" dirty="0"/>
                    </a:p>
                  </a:txBody>
                  <a:tcPr/>
                </a:tc>
                <a:tc>
                  <a:txBody>
                    <a:bodyPr/>
                    <a:lstStyle/>
                    <a:p>
                      <a:r>
                        <a:rPr lang="es-ES" dirty="0" smtClean="0"/>
                        <a:t>DESCRIPCIÓN</a:t>
                      </a:r>
                      <a:endParaRPr lang="es-MX" dirty="0"/>
                    </a:p>
                  </a:txBody>
                  <a:tcPr/>
                </a:tc>
                <a:tc>
                  <a:txBody>
                    <a:bodyPr/>
                    <a:lstStyle/>
                    <a:p>
                      <a:r>
                        <a:rPr lang="es-ES" dirty="0" smtClean="0"/>
                        <a:t>EJEMPLO</a:t>
                      </a:r>
                      <a:endParaRPr lang="es-MX" dirty="0"/>
                    </a:p>
                  </a:txBody>
                  <a:tcPr/>
                </a:tc>
              </a:tr>
              <a:tr h="995680">
                <a:tc>
                  <a:txBody>
                    <a:bodyPr/>
                    <a:lstStyle/>
                    <a:p>
                      <a:r>
                        <a:rPr lang="es-MX" sz="1200" dirty="0" smtClean="0"/>
                        <a:t>1. </a:t>
                      </a:r>
                      <a:r>
                        <a:rPr lang="es-MX" sz="1200" dirty="0" err="1" smtClean="0"/>
                        <a:t>Empatizar</a:t>
                      </a:r>
                      <a:endParaRPr lang="es-MX" sz="1200" dirty="0"/>
                    </a:p>
                  </a:txBody>
                  <a:tcPr/>
                </a:tc>
                <a:tc>
                  <a:txBody>
                    <a:bodyPr/>
                    <a:lstStyle/>
                    <a:p>
                      <a:r>
                        <a:rPr lang="es-MX" sz="1200" dirty="0" smtClean="0"/>
                        <a:t>El proceso de “Diseñar soluciones pensando en las personas”, comienza con una profunda comprensión de las necesidades de las personas implicadas en la propuesta a desarrollar. Para ello es necesario recopilar información sobre sus puntos de vista.</a:t>
                      </a:r>
                      <a:endParaRPr lang="es-MX" sz="1200" dirty="0"/>
                    </a:p>
                  </a:txBody>
                  <a:tcPr/>
                </a:tc>
                <a:tc>
                  <a:txBody>
                    <a:bodyPr/>
                    <a:lstStyle/>
                    <a:p>
                      <a:r>
                        <a:rPr lang="es-MX" sz="1200" dirty="0" smtClean="0"/>
                        <a:t>Para definir y entender mejor el desafío entrevistaron a estudiantes de todos los grados, profesores y algunos padres de familia. También indagaron sobre cómo funcionan las escuelas en otros países.</a:t>
                      </a:r>
                      <a:endParaRPr lang="es-MX" sz="1200" dirty="0"/>
                    </a:p>
                  </a:txBody>
                  <a:tcPr/>
                </a:tc>
              </a:tr>
              <a:tr h="858520">
                <a:tc>
                  <a:txBody>
                    <a:bodyPr/>
                    <a:lstStyle/>
                    <a:p>
                      <a:r>
                        <a:rPr lang="es-MX" sz="1200" dirty="0" smtClean="0"/>
                        <a:t>2. Definir</a:t>
                      </a:r>
                      <a:endParaRPr lang="es-MX" sz="1200" dirty="0"/>
                    </a:p>
                  </a:txBody>
                  <a:tcPr/>
                </a:tc>
                <a:tc>
                  <a:txBody>
                    <a:bodyPr/>
                    <a:lstStyle/>
                    <a:p>
                      <a:r>
                        <a:rPr lang="es-MX" sz="1200" dirty="0" smtClean="0"/>
                        <a:t>Una vez que se ha recopilado información sobre las necesidades y el contexto de las personas, es necesario interpretarla y darle sentido para formular posibles soluciones.</a:t>
                      </a:r>
                      <a:endParaRPr lang="es-MX" sz="1200" dirty="0"/>
                    </a:p>
                  </a:txBody>
                  <a:tcPr/>
                </a:tc>
                <a:tc>
                  <a:txBody>
                    <a:bodyPr/>
                    <a:lstStyle/>
                    <a:p>
                      <a:r>
                        <a:rPr lang="es-MX" sz="1200" dirty="0" smtClean="0"/>
                        <a:t>Los resultados de la investigación se sintetizaron en la siguiente pregunta: ¿cómo podemos generar un espacio para la convivencia?</a:t>
                      </a:r>
                      <a:endParaRPr lang="es-MX" sz="1200" dirty="0"/>
                    </a:p>
                  </a:txBody>
                  <a:tcPr/>
                </a:tc>
              </a:tr>
              <a:tr h="1554480">
                <a:tc>
                  <a:txBody>
                    <a:bodyPr/>
                    <a:lstStyle/>
                    <a:p>
                      <a:r>
                        <a:rPr lang="es-MX" sz="1200" dirty="0" smtClean="0"/>
                        <a:t>3. Idear</a:t>
                      </a:r>
                      <a:endParaRPr lang="es-MX" sz="1200" dirty="0"/>
                    </a:p>
                  </a:txBody>
                  <a:tcPr/>
                </a:tc>
                <a:tc>
                  <a:txBody>
                    <a:bodyPr/>
                    <a:lstStyle/>
                    <a:p>
                      <a:r>
                        <a:rPr lang="es-MX" sz="1200" dirty="0" smtClean="0"/>
                        <a:t>Con una visión más clara del problema y del contexto, se pueden generar y refinar ideas factibles y estructuradas para abordarlo</a:t>
                      </a:r>
                      <a:endParaRPr lang="es-MX" sz="1200" dirty="0"/>
                    </a:p>
                  </a:txBody>
                  <a:tcPr/>
                </a:tc>
                <a:tc>
                  <a:txBody>
                    <a:bodyPr/>
                    <a:lstStyle/>
                    <a:p>
                      <a:r>
                        <a:rPr lang="es-MX" sz="1200" dirty="0" smtClean="0"/>
                        <a:t>A través de una lluvia de ideas sobre la pregunta anterior se propuso organizar mensualmente una jornada de convivencia, los viernes después de clases en uno de los patios de la escuela. Habría un convivio, organizado por mesas, con estudiantes de diferentes salones. Luego del convivio habría alguna presentación (música, teatro, juegos, etc.) organizada por algún grupo.</a:t>
                      </a:r>
                      <a:endParaRPr lang="es-MX" sz="1200" dirty="0"/>
                    </a:p>
                  </a:txBody>
                  <a:tcPr/>
                </a:tc>
              </a:tr>
              <a:tr h="306355">
                <a:tc>
                  <a:txBody>
                    <a:bodyPr/>
                    <a:lstStyle/>
                    <a:p>
                      <a:r>
                        <a:rPr lang="es-MX" sz="1200" dirty="0" smtClean="0"/>
                        <a:t>4. Experimentar </a:t>
                      </a:r>
                      <a:endParaRPr lang="es-MX" sz="1200" dirty="0"/>
                    </a:p>
                  </a:txBody>
                  <a:tcPr/>
                </a:tc>
                <a:tc>
                  <a:txBody>
                    <a:bodyPr/>
                    <a:lstStyle/>
                    <a:p>
                      <a:r>
                        <a:rPr lang="es-MX" sz="1200" dirty="0" smtClean="0"/>
                        <a:t>En esta fase se concreta y se pone a prueba la idea propuesta, a través de la construcción y continua retroalimentación de prototipos.</a:t>
                      </a:r>
                      <a:endParaRPr lang="es-MX" sz="1200" dirty="0"/>
                    </a:p>
                  </a:txBody>
                  <a:tcPr/>
                </a:tc>
                <a:tc>
                  <a:txBody>
                    <a:bodyPr/>
                    <a:lstStyle/>
                    <a:p>
                      <a:r>
                        <a:rPr lang="es-MX" sz="1200" dirty="0" smtClean="0"/>
                        <a:t>Para representar y probar la idea se organizaron carteles de promoción del primer evento. Se presentó en algunos salones y se recibió retroalimentación que fue analizada y se tomó en la organización del primer evento.</a:t>
                      </a:r>
                      <a:endParaRPr lang="es-MX" sz="1200" dirty="0"/>
                    </a:p>
                  </a:txBody>
                  <a:tcPr/>
                </a:tc>
              </a:tr>
              <a:tr h="306355">
                <a:tc>
                  <a:txBody>
                    <a:bodyPr/>
                    <a:lstStyle/>
                    <a:p>
                      <a:r>
                        <a:rPr lang="es-MX" sz="1200" dirty="0" smtClean="0"/>
                        <a:t>5. Evaluar y evolucionar</a:t>
                      </a:r>
                      <a:endParaRPr lang="es-MX" sz="1200" dirty="0"/>
                    </a:p>
                  </a:txBody>
                  <a:tcPr/>
                </a:tc>
                <a:tc>
                  <a:txBody>
                    <a:bodyPr/>
                    <a:lstStyle/>
                    <a:p>
                      <a:r>
                        <a:rPr lang="es-MX" sz="1200" dirty="0" smtClean="0"/>
                        <a:t>Finalmente, se integran los aprendizajes obtenidos a partir de los prototipos para afinar la idea inicial y se diseña una solución viable. En esta fase es importante exponer a otros las ideas, compartir y generar comunidad.</a:t>
                      </a:r>
                      <a:endParaRPr lang="es-MX" sz="1200" dirty="0"/>
                    </a:p>
                  </a:txBody>
                  <a:tcPr/>
                </a:tc>
                <a:tc>
                  <a:txBody>
                    <a:bodyPr/>
                    <a:lstStyle/>
                    <a:p>
                      <a:r>
                        <a:rPr lang="es-MX" sz="1200" dirty="0" smtClean="0"/>
                        <a:t>El evento se continúa realizando mensualmente hasta el día de hoy. Ha mejorado mucho en cuanto a la organización desde la primera vez. Los estudiantes participan de manera muy activa y las presentaciones al final del convivio resultan muy divertidas, imaginativas y muy bien preparadas. Se espera invitar a la jornada a estudiantes de otras escuelas.</a:t>
                      </a:r>
                      <a:endParaRPr lang="es-MX" sz="1200" dirty="0"/>
                    </a:p>
                  </a:txBody>
                  <a:tcPr/>
                </a:tc>
              </a:tr>
            </a:tbl>
          </a:graphicData>
        </a:graphic>
      </p:graphicFrame>
      <p:sp>
        <p:nvSpPr>
          <p:cNvPr id="11" name="10 CuadroTexto"/>
          <p:cNvSpPr txBox="1"/>
          <p:nvPr/>
        </p:nvSpPr>
        <p:spPr>
          <a:xfrm>
            <a:off x="320040" y="0"/>
            <a:ext cx="4572000" cy="369332"/>
          </a:xfrm>
          <a:prstGeom prst="rect">
            <a:avLst/>
          </a:prstGeom>
          <a:noFill/>
        </p:spPr>
        <p:txBody>
          <a:bodyPr wrap="square" rtlCol="0">
            <a:spAutoFit/>
          </a:bodyPr>
          <a:lstStyle/>
          <a:p>
            <a:r>
              <a:rPr lang="es-MX" dirty="0" smtClean="0">
                <a:solidFill>
                  <a:schemeClr val="accent6">
                    <a:lumMod val="75000"/>
                  </a:schemeClr>
                </a:solidFill>
                <a:latin typeface="Arial Black" pitchFamily="34" charset="0"/>
                <a:cs typeface="Arial" pitchFamily="34" charset="0"/>
              </a:rPr>
              <a:t>Metodología de “</a:t>
            </a:r>
            <a:r>
              <a:rPr lang="es-MX" dirty="0" err="1" smtClean="0">
                <a:solidFill>
                  <a:schemeClr val="accent6">
                    <a:lumMod val="75000"/>
                  </a:schemeClr>
                </a:solidFill>
                <a:latin typeface="Arial Black" pitchFamily="34" charset="0"/>
                <a:cs typeface="Arial" pitchFamily="34" charset="0"/>
              </a:rPr>
              <a:t>Design</a:t>
            </a:r>
            <a:r>
              <a:rPr lang="es-MX" dirty="0" smtClean="0">
                <a:solidFill>
                  <a:schemeClr val="accent6">
                    <a:lumMod val="75000"/>
                  </a:schemeClr>
                </a:solidFill>
                <a:latin typeface="Arial Black" pitchFamily="34" charset="0"/>
                <a:cs typeface="Arial" pitchFamily="34" charset="0"/>
              </a:rPr>
              <a:t> </a:t>
            </a:r>
            <a:r>
              <a:rPr lang="es-MX" dirty="0" err="1" smtClean="0">
                <a:solidFill>
                  <a:schemeClr val="accent6">
                    <a:lumMod val="75000"/>
                  </a:schemeClr>
                </a:solidFill>
                <a:latin typeface="Arial Black" pitchFamily="34" charset="0"/>
                <a:cs typeface="Arial" pitchFamily="34" charset="0"/>
              </a:rPr>
              <a:t>thinking</a:t>
            </a:r>
            <a:r>
              <a:rPr lang="es-MX" dirty="0" smtClean="0">
                <a:solidFill>
                  <a:schemeClr val="accent6">
                    <a:lumMod val="75000"/>
                  </a:schemeClr>
                </a:solidFill>
                <a:latin typeface="Arial Black" pitchFamily="34" charset="0"/>
                <a:cs typeface="Arial" pitchFamily="34" charset="0"/>
              </a:rPr>
              <a:t>”</a:t>
            </a:r>
            <a:endParaRPr lang="es-MX"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8" name="7 CuadroTexto"/>
          <p:cNvSpPr txBox="1"/>
          <p:nvPr/>
        </p:nvSpPr>
        <p:spPr>
          <a:xfrm>
            <a:off x="0" y="28132"/>
            <a:ext cx="7193280" cy="6586418"/>
          </a:xfrm>
          <a:prstGeom prst="rect">
            <a:avLst/>
          </a:prstGeom>
          <a:noFill/>
        </p:spPr>
        <p:txBody>
          <a:bodyPr wrap="square" rtlCol="0">
            <a:spAutoFit/>
          </a:bodyPr>
          <a:lstStyle/>
          <a:p>
            <a:r>
              <a:rPr lang="es-MX" sz="2400" dirty="0" smtClean="0">
                <a:solidFill>
                  <a:schemeClr val="accent6">
                    <a:lumMod val="75000"/>
                  </a:schemeClr>
                </a:solidFill>
                <a:latin typeface="Arial Black" pitchFamily="34" charset="0"/>
              </a:rPr>
              <a:t>REAFIRMO Y ORDENO</a:t>
            </a:r>
            <a:endParaRPr lang="es-ES" sz="2400" dirty="0" smtClean="0">
              <a:solidFill>
                <a:schemeClr val="accent6">
                  <a:lumMod val="75000"/>
                </a:schemeClr>
              </a:solidFill>
              <a:latin typeface="Arial Black" pitchFamily="34" charset="0"/>
            </a:endParaRPr>
          </a:p>
          <a:p>
            <a:pPr algn="just"/>
            <a:endParaRPr lang="es-ES" sz="2000" dirty="0" smtClean="0">
              <a:latin typeface="Arial" pitchFamily="34" charset="0"/>
              <a:cs typeface="Arial" pitchFamily="34" charset="0"/>
            </a:endParaRPr>
          </a:p>
          <a:p>
            <a:pPr algn="just"/>
            <a:r>
              <a:rPr lang="es-ES" sz="2000" dirty="0" smtClean="0">
                <a:solidFill>
                  <a:schemeClr val="accent6">
                    <a:lumMod val="75000"/>
                  </a:schemeClr>
                </a:solidFill>
                <a:latin typeface="Arial" pitchFamily="34" charset="0"/>
                <a:cs typeface="Arial" pitchFamily="34" charset="0"/>
              </a:rPr>
              <a:t>Colaborar es la clave para lograr metas comunes que exceden por mucho las que podría lograr una sola persona.</a:t>
            </a:r>
          </a:p>
          <a:p>
            <a:pPr algn="just"/>
            <a:endParaRPr lang="es-ES" sz="2000" dirty="0" smtClean="0">
              <a:solidFill>
                <a:schemeClr val="accent6">
                  <a:lumMod val="75000"/>
                </a:schemeClr>
              </a:solidFill>
              <a:latin typeface="Arial" pitchFamily="34" charset="0"/>
              <a:cs typeface="Arial" pitchFamily="34" charset="0"/>
            </a:endParaRPr>
          </a:p>
          <a:p>
            <a:pPr algn="just"/>
            <a:r>
              <a:rPr lang="es-ES" sz="2000" dirty="0" smtClean="0">
                <a:solidFill>
                  <a:schemeClr val="accent6">
                    <a:lumMod val="75000"/>
                  </a:schemeClr>
                </a:solidFill>
                <a:latin typeface="Arial" pitchFamily="34" charset="0"/>
                <a:cs typeface="Arial" pitchFamily="34" charset="0"/>
              </a:rPr>
              <a:t> En esta actividad aprenderás a colaborar a través de desarrollar un proyecto en equipo orientado a mejorar la convivencia escolar y el rendimiento académico. </a:t>
            </a:r>
          </a:p>
          <a:p>
            <a:pPr algn="just"/>
            <a:endParaRPr lang="es-ES" sz="2000" dirty="0" smtClean="0">
              <a:solidFill>
                <a:schemeClr val="accent6">
                  <a:lumMod val="75000"/>
                </a:schemeClr>
              </a:solidFill>
              <a:latin typeface="Arial" pitchFamily="34" charset="0"/>
              <a:cs typeface="Arial" pitchFamily="34" charset="0"/>
            </a:endParaRPr>
          </a:p>
          <a:p>
            <a:pPr algn="just"/>
            <a:r>
              <a:rPr lang="es-ES" sz="2000" dirty="0" smtClean="0">
                <a:solidFill>
                  <a:schemeClr val="accent6">
                    <a:lumMod val="75000"/>
                  </a:schemeClr>
                </a:solidFill>
                <a:latin typeface="Arial" pitchFamily="34" charset="0"/>
                <a:cs typeface="Arial" pitchFamily="34" charset="0"/>
              </a:rPr>
              <a:t>Un elemento importante de la actividad es la metodología que vamos a usar, ésta se basa en “Diseñar soluciones pensando en las personas” (</a:t>
            </a:r>
            <a:r>
              <a:rPr lang="es-ES" sz="2000" dirty="0" err="1" smtClean="0">
                <a:solidFill>
                  <a:schemeClr val="accent6">
                    <a:lumMod val="75000"/>
                  </a:schemeClr>
                </a:solidFill>
                <a:latin typeface="Arial" pitchFamily="34" charset="0"/>
                <a:cs typeface="Arial" pitchFamily="34" charset="0"/>
              </a:rPr>
              <a:t>Design</a:t>
            </a:r>
            <a:r>
              <a:rPr lang="es-ES" sz="2000" dirty="0" smtClean="0">
                <a:solidFill>
                  <a:schemeClr val="accent6">
                    <a:lumMod val="75000"/>
                  </a:schemeClr>
                </a:solidFill>
                <a:latin typeface="Arial" pitchFamily="34" charset="0"/>
                <a:cs typeface="Arial" pitchFamily="34" charset="0"/>
              </a:rPr>
              <a:t> </a:t>
            </a:r>
            <a:r>
              <a:rPr lang="es-ES" sz="2000" dirty="0" err="1" smtClean="0">
                <a:solidFill>
                  <a:schemeClr val="accent6">
                    <a:lumMod val="75000"/>
                  </a:schemeClr>
                </a:solidFill>
                <a:latin typeface="Arial" pitchFamily="34" charset="0"/>
                <a:cs typeface="Arial" pitchFamily="34" charset="0"/>
              </a:rPr>
              <a:t>Thinking</a:t>
            </a:r>
            <a:r>
              <a:rPr lang="es-ES" sz="2000" dirty="0" smtClean="0">
                <a:solidFill>
                  <a:schemeClr val="accent6">
                    <a:lumMod val="75000"/>
                  </a:schemeClr>
                </a:solidFill>
                <a:latin typeface="Arial" pitchFamily="34" charset="0"/>
                <a:cs typeface="Arial" pitchFamily="34" charset="0"/>
              </a:rPr>
              <a:t>). En las diferentes variaciones genéricas aprenderás a desarrollar otras habilidades (por ejemplo a tener conversaciones efectivas o lidiar con un conflicto) estas te permitirán trabajar en equipo, algo indispensable hoy en día en el ámbito escolar y en algún momento el laboral.</a:t>
            </a:r>
          </a:p>
          <a:p>
            <a:pPr algn="just"/>
            <a:endParaRPr lang="es-ES" sz="2000" dirty="0" smtClean="0">
              <a:latin typeface="Arial" pitchFamily="34" charset="0"/>
              <a:cs typeface="Arial" pitchFamily="34" charset="0"/>
            </a:endParaRPr>
          </a:p>
          <a:p>
            <a:pPr algn="ctr"/>
            <a:r>
              <a:rPr lang="es-ES" sz="2000" dirty="0" smtClean="0">
                <a:latin typeface="Arial" pitchFamily="34" charset="0"/>
                <a:cs typeface="Arial" pitchFamily="34" charset="0"/>
              </a:rPr>
              <a:t> </a:t>
            </a:r>
            <a:r>
              <a:rPr lang="es-ES" sz="2400" b="1" dirty="0" smtClean="0">
                <a:solidFill>
                  <a:schemeClr val="accent6">
                    <a:lumMod val="75000"/>
                  </a:schemeClr>
                </a:solidFill>
                <a:latin typeface="Arial" pitchFamily="34" charset="0"/>
                <a:cs typeface="Arial" pitchFamily="34" charset="0"/>
              </a:rPr>
              <a:t>¡Ponte la camiseta!</a:t>
            </a:r>
            <a:endParaRPr lang="es-MX" sz="2400" b="1" dirty="0" smtClean="0">
              <a:solidFill>
                <a:schemeClr val="accent6">
                  <a:lumMod val="75000"/>
                </a:schemeClr>
              </a:solidFill>
              <a:latin typeface="Arial" pitchFamily="34" charset="0"/>
              <a:cs typeface="Arial" pitchFamily="34" charset="0"/>
            </a:endParaRPr>
          </a:p>
          <a:p>
            <a:pPr algn="just"/>
            <a:endParaRPr lang="es-MX" sz="20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295422" y="1001151"/>
            <a:ext cx="7901619" cy="4801314"/>
          </a:xfrm>
          <a:prstGeom prst="rect">
            <a:avLst/>
          </a:prstGeom>
          <a:noFill/>
        </p:spPr>
        <p:txBody>
          <a:bodyPr wrap="square" rtlCol="0">
            <a:spAutoFit/>
          </a:bodyPr>
          <a:lstStyle/>
          <a:p>
            <a:pPr algn="ctr"/>
            <a:r>
              <a:rPr lang="es-ES" sz="2400" dirty="0" smtClean="0">
                <a:solidFill>
                  <a:schemeClr val="accent6">
                    <a:lumMod val="75000"/>
                  </a:schemeClr>
                </a:solidFill>
                <a:latin typeface="Arial Black" pitchFamily="34" charset="0"/>
                <a:cs typeface="Arial" pitchFamily="34" charset="0"/>
              </a:rPr>
              <a:t>PARA TU VIDA DIARIA</a:t>
            </a:r>
          </a:p>
          <a:p>
            <a:pPr algn="just"/>
            <a:r>
              <a:rPr lang="es-ES" sz="2400" dirty="0" smtClean="0">
                <a:latin typeface="Arial" pitchFamily="34" charset="0"/>
                <a:cs typeface="Arial" pitchFamily="34" charset="0"/>
              </a:rPr>
              <a:t>Cada uno de los integrantes del equipo, piensen en diversas formas en las que podrían intervenir en su escuela para mejorar el desempeño académico o la convivencia escolar. Piensen en actividades, momentos y formas de llevarlas a cabo. Anota tus ideas aquí o en tu cuaderno.</a:t>
            </a:r>
          </a:p>
          <a:p>
            <a:pPr algn="just"/>
            <a:r>
              <a:rPr lang="es-ES" sz="2400" dirty="0" smtClean="0">
                <a:latin typeface="Arial" pitchFamily="34" charset="0"/>
                <a:cs typeface="Arial" pitchFamily="34" charset="0"/>
              </a:rPr>
              <a:t>____________________________________________________________________________________________________________________________________________________________________________________</a:t>
            </a:r>
          </a:p>
          <a:p>
            <a:pPr algn="just"/>
            <a:endParaRPr lang="es-ES" sz="24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304800" y="960121"/>
            <a:ext cx="7918133" cy="6463308"/>
          </a:xfrm>
          <a:prstGeom prst="rect">
            <a:avLst/>
          </a:prstGeom>
          <a:noFill/>
          <a:ln>
            <a:solidFill>
              <a:schemeClr val="accent1"/>
            </a:solidFill>
          </a:ln>
        </p:spPr>
        <p:txBody>
          <a:bodyPr wrap="square" rtlCol="0">
            <a:spAutoFit/>
          </a:bodyPr>
          <a:lstStyle/>
          <a:p>
            <a:r>
              <a:rPr lang="es-ES" sz="2400" dirty="0" smtClean="0">
                <a:solidFill>
                  <a:schemeClr val="accent6">
                    <a:lumMod val="75000"/>
                  </a:schemeClr>
                </a:solidFill>
                <a:latin typeface="Arial Black"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endParaRPr lang="es-ES" sz="2800" dirty="0" smtClean="0">
              <a:solidFill>
                <a:schemeClr val="accent6">
                  <a:lumMod val="75000"/>
                </a:schemeClr>
              </a:solidFill>
              <a:latin typeface="Arial" pitchFamily="34" charset="0"/>
              <a:cs typeface="Arial" pitchFamily="34" charset="0"/>
            </a:endParaRPr>
          </a:p>
          <a:p>
            <a:pPr algn="just"/>
            <a:endParaRPr lang="es-ES" sz="2800" dirty="0" smtClean="0">
              <a:solidFill>
                <a:schemeClr val="accent6">
                  <a:lumMod val="75000"/>
                </a:schemeClr>
              </a:solidFill>
              <a:latin typeface="Arial" pitchFamily="34" charset="0"/>
              <a:cs typeface="Arial" pitchFamily="34" charset="0"/>
            </a:endParaRPr>
          </a:p>
          <a:p>
            <a:pPr algn="just"/>
            <a:r>
              <a:rPr lang="es-ES" sz="2800" dirty="0" smtClean="0">
                <a:solidFill>
                  <a:schemeClr val="accent6">
                    <a:lumMod val="75000"/>
                  </a:schemeClr>
                </a:solidFill>
                <a:latin typeface="Arial" pitchFamily="34" charset="0"/>
                <a:cs typeface="Arial" pitchFamily="34" charset="0"/>
              </a:rPr>
              <a:t>¿Quieres saber más?</a:t>
            </a:r>
          </a:p>
          <a:p>
            <a:pPr algn="just"/>
            <a:r>
              <a:rPr lang="es-MX" dirty="0" smtClean="0">
                <a:latin typeface="Arial" pitchFamily="34" charset="0"/>
                <a:cs typeface="Arial" pitchFamily="34" charset="0"/>
              </a:rPr>
              <a:t>En la siguiente lectura podrá profundizar sobre la metodología de Diseñar soluciones pensando en las personas. http://ww2.educarchile.cl/UserFiles/P0001/File/design_thinking/design_thinking_espanol.pdf Este documento se enfoca en cómo los profesores pueden involucrarse en un proyecto de diseño para atender necesidades de la escuela. Lo que se explica en ella se adapta perfectamente al proyecto que proponemos en este curso para que desarrollen sus estudiantes.</a:t>
            </a:r>
            <a:endParaRPr lang="es-ES" dirty="0" smtClean="0">
              <a:latin typeface="Arial" pitchFamily="34" charset="0"/>
              <a:cs typeface="Arial" pitchFamily="34" charset="0"/>
            </a:endParaRPr>
          </a:p>
          <a:p>
            <a:endParaRPr lang="es-ES" dirty="0" smtClean="0"/>
          </a:p>
          <a:p>
            <a:endParaRPr lang="es-ES" dirty="0" smtClean="0"/>
          </a:p>
        </p:txBody>
      </p:sp>
    </p:spTree>
    <p:extLst>
      <p:ext uri="{BB962C8B-B14F-4D97-AF65-F5344CB8AC3E}">
        <p14:creationId xmlns:p14="http://schemas.microsoft.com/office/powerpoint/2010/main" xmlns="" val="3568451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1743</Words>
  <Application>Microsoft Office PowerPoint</Application>
  <PresentationFormat>Presentación en pantalla (4:3)</PresentationFormat>
  <Paragraphs>122</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47</cp:revision>
  <dcterms:created xsi:type="dcterms:W3CDTF">2018-01-29T17:15:52Z</dcterms:created>
  <dcterms:modified xsi:type="dcterms:W3CDTF">2019-11-26T20:44:28Z</dcterms:modified>
</cp:coreProperties>
</file>