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326" r:id="rId3"/>
    <p:sldId id="327" r:id="rId4"/>
    <p:sldId id="323" r:id="rId5"/>
    <p:sldId id="265" r:id="rId6"/>
    <p:sldId id="316" r:id="rId7"/>
    <p:sldId id="304" r:id="rId8"/>
    <p:sldId id="332" r:id="rId9"/>
    <p:sldId id="335" r:id="rId10"/>
    <p:sldId id="337" r:id="rId11"/>
    <p:sldId id="339" r:id="rId12"/>
  </p:sldIdLst>
  <p:sldSz cx="9144000" cy="6858000" type="letter"/>
  <p:notesSz cx="10058400" cy="7772400"/>
  <p:defaultTextStyle>
    <a:defPPr>
      <a:defRPr lang="en-US"/>
    </a:defPPr>
    <a:lvl1pPr marL="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64" userDrawn="1">
          <p15:clr>
            <a:srgbClr val="A4A3A4"/>
          </p15:clr>
        </p15:guide>
        <p15:guide id="2" pos="2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A81"/>
    <a:srgbClr val="AD48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6"/>
    <p:restoredTop sz="94458"/>
  </p:normalViewPr>
  <p:slideViewPr>
    <p:cSldViewPr>
      <p:cViewPr varScale="1">
        <p:scale>
          <a:sx n="86" d="100"/>
          <a:sy n="86" d="100"/>
        </p:scale>
        <p:origin x="-1734" y="-78"/>
      </p:cViewPr>
      <p:guideLst>
        <p:guide orient="horz" pos="1964"/>
        <p:guide pos="25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06CD-1467-42F4-AD6C-CBE31907FF8B}" type="datetimeFigureOut">
              <a:rPr lang="es-MX" smtClean="0"/>
              <a:pPr/>
              <a:t>20/02/2020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971550"/>
            <a:ext cx="34956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D7EE9-E02C-4917-ACCB-5BE85E6C142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07798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7EE9-E02C-4917-ACCB-5BE85E6C142C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35722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4913" y="522502"/>
            <a:ext cx="6874175" cy="398251"/>
          </a:xfrm>
        </p:spPr>
        <p:txBody>
          <a:bodyPr lIns="0" tIns="0" rIns="0" bIns="0"/>
          <a:lstStyle>
            <a:lvl1pPr>
              <a:defRPr sz="2588" b="1" i="0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4913" y="522502"/>
            <a:ext cx="6874175" cy="398251"/>
          </a:xfrm>
        </p:spPr>
        <p:txBody>
          <a:bodyPr lIns="0" tIns="0" rIns="0" bIns="0"/>
          <a:lstStyle>
            <a:lvl1pPr>
              <a:defRPr sz="2588" b="1" i="0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4913" y="522502"/>
            <a:ext cx="6874175" cy="398251"/>
          </a:xfrm>
        </p:spPr>
        <p:txBody>
          <a:bodyPr lIns="0" tIns="0" rIns="0" bIns="0"/>
          <a:lstStyle>
            <a:lvl1pPr>
              <a:defRPr sz="2588" b="1" i="0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4913" y="522502"/>
            <a:ext cx="687417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Soberana Sans"/>
                <a:cs typeface="Soberan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419" y="2234006"/>
            <a:ext cx="7905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4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4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4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37897">
        <a:defRPr>
          <a:latin typeface="+mn-lt"/>
          <a:ea typeface="+mn-ea"/>
          <a:cs typeface="+mn-cs"/>
        </a:defRPr>
      </a:lvl2pPr>
      <a:lvl3pPr marL="1075796">
        <a:defRPr>
          <a:latin typeface="+mn-lt"/>
          <a:ea typeface="+mn-ea"/>
          <a:cs typeface="+mn-cs"/>
        </a:defRPr>
      </a:lvl3pPr>
      <a:lvl4pPr marL="1613693">
        <a:defRPr>
          <a:latin typeface="+mn-lt"/>
          <a:ea typeface="+mn-ea"/>
          <a:cs typeface="+mn-cs"/>
        </a:defRPr>
      </a:lvl4pPr>
      <a:lvl5pPr marL="2151590">
        <a:defRPr>
          <a:latin typeface="+mn-lt"/>
          <a:ea typeface="+mn-ea"/>
          <a:cs typeface="+mn-cs"/>
        </a:defRPr>
      </a:lvl5pPr>
      <a:lvl6pPr marL="2689487">
        <a:defRPr>
          <a:latin typeface="+mn-lt"/>
          <a:ea typeface="+mn-ea"/>
          <a:cs typeface="+mn-cs"/>
        </a:defRPr>
      </a:lvl6pPr>
      <a:lvl7pPr marL="3227386">
        <a:defRPr>
          <a:latin typeface="+mn-lt"/>
          <a:ea typeface="+mn-ea"/>
          <a:cs typeface="+mn-cs"/>
        </a:defRPr>
      </a:lvl7pPr>
      <a:lvl8pPr marL="3765283">
        <a:defRPr>
          <a:latin typeface="+mn-lt"/>
          <a:ea typeface="+mn-ea"/>
          <a:cs typeface="+mn-cs"/>
        </a:defRPr>
      </a:lvl8pPr>
      <a:lvl9pPr marL="430318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37897">
        <a:defRPr>
          <a:latin typeface="+mn-lt"/>
          <a:ea typeface="+mn-ea"/>
          <a:cs typeface="+mn-cs"/>
        </a:defRPr>
      </a:lvl2pPr>
      <a:lvl3pPr marL="1075796">
        <a:defRPr>
          <a:latin typeface="+mn-lt"/>
          <a:ea typeface="+mn-ea"/>
          <a:cs typeface="+mn-cs"/>
        </a:defRPr>
      </a:lvl3pPr>
      <a:lvl4pPr marL="1613693">
        <a:defRPr>
          <a:latin typeface="+mn-lt"/>
          <a:ea typeface="+mn-ea"/>
          <a:cs typeface="+mn-cs"/>
        </a:defRPr>
      </a:lvl4pPr>
      <a:lvl5pPr marL="2151590">
        <a:defRPr>
          <a:latin typeface="+mn-lt"/>
          <a:ea typeface="+mn-ea"/>
          <a:cs typeface="+mn-cs"/>
        </a:defRPr>
      </a:lvl5pPr>
      <a:lvl6pPr marL="2689487">
        <a:defRPr>
          <a:latin typeface="+mn-lt"/>
          <a:ea typeface="+mn-ea"/>
          <a:cs typeface="+mn-cs"/>
        </a:defRPr>
      </a:lvl6pPr>
      <a:lvl7pPr marL="3227386">
        <a:defRPr>
          <a:latin typeface="+mn-lt"/>
          <a:ea typeface="+mn-ea"/>
          <a:cs typeface="+mn-cs"/>
        </a:defRPr>
      </a:lvl7pPr>
      <a:lvl8pPr marL="3765283">
        <a:defRPr>
          <a:latin typeface="+mn-lt"/>
          <a:ea typeface="+mn-ea"/>
          <a:cs typeface="+mn-cs"/>
        </a:defRPr>
      </a:lvl8pPr>
      <a:lvl9pPr marL="430318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="" xmlns:a16="http://schemas.microsoft.com/office/drawing/2014/main" id="{29B119A2-E424-214C-A32B-4C4628CEB5CE}"/>
              </a:ext>
            </a:extLst>
          </p:cNvPr>
          <p:cNvSpPr/>
          <p:nvPr/>
        </p:nvSpPr>
        <p:spPr>
          <a:xfrm>
            <a:off x="2915024" y="0"/>
            <a:ext cx="6228976" cy="6858000"/>
          </a:xfrm>
          <a:custGeom>
            <a:avLst/>
            <a:gdLst/>
            <a:ahLst/>
            <a:cxnLst/>
            <a:rect l="l" t="t" r="r" b="b"/>
            <a:pathLst>
              <a:path w="5294630" h="1566545">
                <a:moveTo>
                  <a:pt x="0" y="1565998"/>
                </a:moveTo>
                <a:lnTo>
                  <a:pt x="5294566" y="1565998"/>
                </a:lnTo>
                <a:lnTo>
                  <a:pt x="5294566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5" name="object 8">
            <a:extLst>
              <a:ext uri="{FF2B5EF4-FFF2-40B4-BE49-F238E27FC236}">
                <a16:creationId xmlns="" xmlns:a16="http://schemas.microsoft.com/office/drawing/2014/main" id="{93AA6DA6-6460-904E-BA4B-E51826C86834}"/>
              </a:ext>
            </a:extLst>
          </p:cNvPr>
          <p:cNvSpPr/>
          <p:nvPr/>
        </p:nvSpPr>
        <p:spPr>
          <a:xfrm>
            <a:off x="0" y="0"/>
            <a:ext cx="2917265" cy="6858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6" name="object 10">
            <a:extLst>
              <a:ext uri="{FF2B5EF4-FFF2-40B4-BE49-F238E27FC236}">
                <a16:creationId xmlns="" xmlns:a16="http://schemas.microsoft.com/office/drawing/2014/main" id="{90A54EB5-7157-B740-8A0F-EC26983459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4910" y="2196973"/>
            <a:ext cx="800909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0088" indent="-1955800">
              <a:lnSpc>
                <a:spcPts val="3812"/>
              </a:lnSpc>
            </a:pPr>
            <a:r>
              <a:rPr sz="12706" baseline="-20061" dirty="0" smtClean="0"/>
              <a:t> </a:t>
            </a:r>
            <a:r>
              <a:rPr lang="es-MX" sz="4000" dirty="0" smtClean="0"/>
              <a:t>HERENCIAS DE FAMILIA</a:t>
            </a:r>
            <a:endParaRPr sz="4000" dirty="0"/>
          </a:p>
        </p:txBody>
      </p:sp>
      <p:sp>
        <p:nvSpPr>
          <p:cNvPr id="8" name="object 14">
            <a:extLst>
              <a:ext uri="{FF2B5EF4-FFF2-40B4-BE49-F238E27FC236}">
                <a16:creationId xmlns="" xmlns:a16="http://schemas.microsoft.com/office/drawing/2014/main" id="{1629FED3-F6BB-C14A-B152-496947790C6A}"/>
              </a:ext>
            </a:extLst>
          </p:cNvPr>
          <p:cNvSpPr/>
          <p:nvPr/>
        </p:nvSpPr>
        <p:spPr>
          <a:xfrm>
            <a:off x="1225633" y="499489"/>
            <a:ext cx="0" cy="374276"/>
          </a:xfrm>
          <a:custGeom>
            <a:avLst/>
            <a:gdLst/>
            <a:ahLst/>
            <a:cxnLst/>
            <a:rect l="l" t="t" r="r" b="b"/>
            <a:pathLst>
              <a:path h="318134">
                <a:moveTo>
                  <a:pt x="0" y="0"/>
                </a:moveTo>
                <a:lnTo>
                  <a:pt x="0" y="31780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542659A-4FA0-6F4D-B73D-B428747300F6}"/>
              </a:ext>
            </a:extLst>
          </p:cNvPr>
          <p:cNvSpPr/>
          <p:nvPr/>
        </p:nvSpPr>
        <p:spPr>
          <a:xfrm>
            <a:off x="6324600" y="3657601"/>
            <a:ext cx="2667000" cy="258909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CONCIENCIA SOCIAL</a:t>
            </a:r>
            <a:endParaRPr lang="en-US" dirty="0"/>
          </a:p>
        </p:txBody>
      </p:sp>
      <p:pic>
        <p:nvPicPr>
          <p:cNvPr id="10" name="9 Imagen" descr="C:\Users\BECAS 3\AppData\Local\Microsoft\Windows\Temporary Internet Files\Content.IE5\XQVOUYMH\gente_normal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962400"/>
            <a:ext cx="1752599" cy="156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81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3756074" y="1684843"/>
            <a:ext cx="5259339" cy="45635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ESCRIBE ¿Qué te llevas de esta actividad?</a:t>
            </a:r>
          </a:p>
          <a:p>
            <a:r>
              <a:rPr lang="es-E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ES" dirty="0" smtClean="0"/>
          </a:p>
        </p:txBody>
      </p:sp>
      <p:pic>
        <p:nvPicPr>
          <p:cNvPr id="4099" name="Picture 3" descr="C:\Users\BECAS 3\AppData\Local\Microsoft\Windows\Temporary Internet Files\Content.IE5\8APRSCA2\familiaCollag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0"/>
            <a:ext cx="4038600" cy="65532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0" y="6439449"/>
            <a:ext cx="28956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Imagen  prediseñada de office Online</a:t>
            </a:r>
            <a:endParaRPr lang="es-MX" sz="10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684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="" xmlns:a16="http://schemas.microsoft.com/office/drawing/2014/main" id="{AD660D75-67BB-664B-BFD1-C1277D46D824}"/>
              </a:ext>
            </a:extLst>
          </p:cNvPr>
          <p:cNvSpPr/>
          <p:nvPr/>
        </p:nvSpPr>
        <p:spPr>
          <a:xfrm>
            <a:off x="838200" y="-7257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3" name="object 8">
            <a:extLst>
              <a:ext uri="{FF2B5EF4-FFF2-40B4-BE49-F238E27FC236}">
                <a16:creationId xmlns="" xmlns:a16="http://schemas.microsoft.com/office/drawing/2014/main" id="{E1C22324-154A-D94C-B08B-1ECFD16FE7E3}"/>
              </a:ext>
            </a:extLst>
          </p:cNvPr>
          <p:cNvSpPr/>
          <p:nvPr/>
        </p:nvSpPr>
        <p:spPr>
          <a:xfrm>
            <a:off x="6281057" y="6495143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4" name="object 9">
            <a:extLst>
              <a:ext uri="{FF2B5EF4-FFF2-40B4-BE49-F238E27FC236}">
                <a16:creationId xmlns="" xmlns:a16="http://schemas.microsoft.com/office/drawing/2014/main" id="{442181FA-95F4-AD46-A6C4-B05EF93DD585}"/>
              </a:ext>
            </a:extLst>
          </p:cNvPr>
          <p:cNvSpPr/>
          <p:nvPr/>
        </p:nvSpPr>
        <p:spPr>
          <a:xfrm>
            <a:off x="0" y="457200"/>
            <a:ext cx="9144000" cy="6096000"/>
          </a:xfrm>
          <a:custGeom>
            <a:avLst/>
            <a:gdLst/>
            <a:ahLst/>
            <a:cxnLst/>
            <a:rect l="l" t="t" r="r" b="b"/>
            <a:pathLst>
              <a:path w="2256154" h="3878579">
                <a:moveTo>
                  <a:pt x="0" y="3878148"/>
                </a:moveTo>
                <a:lnTo>
                  <a:pt x="2256002" y="3878148"/>
                </a:lnTo>
                <a:lnTo>
                  <a:pt x="2256002" y="0"/>
                </a:lnTo>
                <a:lnTo>
                  <a:pt x="0" y="0"/>
                </a:lnTo>
                <a:lnTo>
                  <a:pt x="0" y="38781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r>
              <a:rPr lang="es-MX" sz="2000" dirty="0" smtClean="0"/>
              <a:t>De acuerdo a las siguientes afirmaciones, seleccione la opción que refleje su opinión</a:t>
            </a:r>
            <a:endParaRPr sz="1900" dirty="0"/>
          </a:p>
        </p:txBody>
      </p:sp>
      <p:sp>
        <p:nvSpPr>
          <p:cNvPr id="5" name="object 10">
            <a:extLst>
              <a:ext uri="{FF2B5EF4-FFF2-40B4-BE49-F238E27FC236}">
                <a16:creationId xmlns="" xmlns:a16="http://schemas.microsoft.com/office/drawing/2014/main" id="{29700AC3-8E6B-3242-A3F9-D407FB9AF115}"/>
              </a:ext>
            </a:extLst>
          </p:cNvPr>
          <p:cNvSpPr/>
          <p:nvPr/>
        </p:nvSpPr>
        <p:spPr>
          <a:xfrm>
            <a:off x="685800" y="0"/>
            <a:ext cx="7634514" cy="464335"/>
          </a:xfrm>
          <a:custGeom>
            <a:avLst/>
            <a:gdLst/>
            <a:ahLst/>
            <a:cxnLst/>
            <a:rect l="l" t="t" r="r" b="b"/>
            <a:pathLst>
              <a:path w="2256154" h="318134">
                <a:moveTo>
                  <a:pt x="2116302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317804"/>
                </a:lnTo>
                <a:lnTo>
                  <a:pt x="2256002" y="317804"/>
                </a:lnTo>
                <a:lnTo>
                  <a:pt x="2256002" y="139700"/>
                </a:lnTo>
                <a:lnTo>
                  <a:pt x="2253819" y="58935"/>
                </a:lnTo>
                <a:lnTo>
                  <a:pt x="2238540" y="17462"/>
                </a:lnTo>
                <a:lnTo>
                  <a:pt x="2197066" y="2182"/>
                </a:lnTo>
                <a:lnTo>
                  <a:pt x="2116302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6" name="object 34">
            <a:extLst>
              <a:ext uri="{FF2B5EF4-FFF2-40B4-BE49-F238E27FC236}">
                <a16:creationId xmlns="" xmlns:a16="http://schemas.microsoft.com/office/drawing/2014/main" id="{E754D0E2-1A68-F040-940E-A10FFF65897C}"/>
              </a:ext>
            </a:extLst>
          </p:cNvPr>
          <p:cNvSpPr txBox="1"/>
          <p:nvPr/>
        </p:nvSpPr>
        <p:spPr>
          <a:xfrm>
            <a:off x="685800" y="58137"/>
            <a:ext cx="7620000" cy="32286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wrap="square" lIns="0" tIns="14941" rIns="0" bIns="0" rtlCol="0">
            <a:spAutoFit/>
          </a:bodyPr>
          <a:lstStyle/>
          <a:p>
            <a:pPr marL="14941">
              <a:spcBef>
                <a:spcPts val="117"/>
              </a:spcBef>
            </a:pPr>
            <a:r>
              <a:rPr lang="es-ES" sz="2000" b="1" spc="-5" dirty="0" smtClean="0">
                <a:solidFill>
                  <a:srgbClr val="FFFFFF"/>
                </a:solidFill>
                <a:latin typeface="Soberana Sans"/>
                <a:cs typeface="Soberana Sans"/>
              </a:rPr>
              <a:t>Evaluación de la sesión </a:t>
            </a:r>
            <a:r>
              <a:rPr lang="es-ES" sz="2000" b="1" spc="-5" dirty="0" err="1" smtClean="0">
                <a:solidFill>
                  <a:srgbClr val="FFFFFF"/>
                </a:solidFill>
                <a:latin typeface="Soberana Sans"/>
                <a:cs typeface="Soberana Sans"/>
              </a:rPr>
              <a:t>sesión</a:t>
            </a:r>
            <a:r>
              <a:rPr lang="es-ES" sz="2000" b="1" spc="-5" dirty="0" smtClean="0">
                <a:solidFill>
                  <a:srgbClr val="FFFFFF"/>
                </a:solidFill>
                <a:latin typeface="Soberana Sans"/>
                <a:cs typeface="Soberana Sans"/>
              </a:rPr>
              <a:t>        Prepa:     Grupo:        Turno: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0" y="914400"/>
          <a:ext cx="9144000" cy="6111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29000"/>
                <a:gridCol w="1524000"/>
                <a:gridCol w="1219200"/>
                <a:gridCol w="838200"/>
                <a:gridCol w="914400"/>
                <a:gridCol w="1219200"/>
              </a:tblGrid>
              <a:tr h="533400">
                <a:tc>
                  <a:txBody>
                    <a:bodyPr/>
                    <a:lstStyle/>
                    <a:p>
                      <a:r>
                        <a:rPr lang="es-MX" dirty="0" smtClean="0"/>
                        <a:t>Rubro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Totalmente en desacuerdo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En desacuerdo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Neutral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 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Totalmente de acuerdo</a:t>
                      </a:r>
                      <a:endParaRPr lang="es-MX" sz="1600" dirty="0"/>
                    </a:p>
                  </a:txBody>
                  <a:tcPr/>
                </a:tc>
              </a:tr>
              <a:tr h="1004835">
                <a:tc>
                  <a:txBody>
                    <a:bodyPr/>
                    <a:lstStyle/>
                    <a:p>
                      <a:r>
                        <a:rPr lang="es-MX" dirty="0" smtClean="0"/>
                        <a:t>Al menos 50% de los estudiantes describieron la importancia de la empatía en el establecimiento de relaciones interpersonales constructivas.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s-MX" dirty="0" smtClean="0"/>
                        <a:t>Los estudiantes mostraron interés y se involucraron en la actividad.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s-MX" dirty="0" smtClean="0"/>
                        <a:t>Se logró un clima de confianza en el grupo.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79120">
                <a:tc gridSpan="6">
                  <a:txBody>
                    <a:bodyPr/>
                    <a:lstStyle/>
                    <a:p>
                      <a:r>
                        <a:rPr lang="es-MX" dirty="0" smtClean="0"/>
                        <a:t>¿Qué funcionó bien y qué efectos positivos se observaron al realizar la actividad?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85800">
                <a:tc gridSpan="6">
                  <a:txBody>
                    <a:bodyPr/>
                    <a:lstStyle/>
                    <a:p>
                      <a:r>
                        <a:rPr lang="es-MX" dirty="0" smtClean="0"/>
                        <a:t>Descripción de dificultades y áreas de oportunidad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85027">
                <a:tc gridSpan="6">
                  <a:txBody>
                    <a:bodyPr/>
                    <a:lstStyle/>
                    <a:p>
                      <a:r>
                        <a:rPr lang="es-MX" sz="1800" dirty="0" smtClean="0"/>
                        <a:t>¿Qué alumnos no</a:t>
                      </a:r>
                      <a:r>
                        <a:rPr lang="es-MX" sz="1800" baseline="0" dirty="0" smtClean="0"/>
                        <a:t> realiz</a:t>
                      </a:r>
                      <a:r>
                        <a:rPr lang="es-MX" sz="1800" dirty="0" smtClean="0"/>
                        <a:t>aron la actividad? </a:t>
                      </a:r>
                    </a:p>
                    <a:p>
                      <a:r>
                        <a:rPr lang="es-ES" sz="1800" dirty="0" smtClean="0"/>
                        <a:t>1.</a:t>
                      </a:r>
                    </a:p>
                    <a:p>
                      <a:r>
                        <a:rPr lang="es-ES" sz="1800" dirty="0" smtClean="0"/>
                        <a:t>2.</a:t>
                      </a:r>
                    </a:p>
                    <a:p>
                      <a:r>
                        <a:rPr lang="es-ES" sz="1800" dirty="0" smtClean="0"/>
                        <a:t>3.</a:t>
                      </a:r>
                    </a:p>
                    <a:p>
                      <a:r>
                        <a:rPr lang="es-ES" sz="1800" dirty="0" smtClean="0"/>
                        <a:t>4.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487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="" xmlns:a16="http://schemas.microsoft.com/office/drawing/2014/main" id="{518E3142-096A-134B-84C2-0630E844E6F5}"/>
              </a:ext>
            </a:extLst>
          </p:cNvPr>
          <p:cNvSpPr/>
          <p:nvPr/>
        </p:nvSpPr>
        <p:spPr>
          <a:xfrm>
            <a:off x="0" y="0"/>
            <a:ext cx="9144072" cy="6858000"/>
          </a:xfrm>
          <a:custGeom>
            <a:avLst/>
            <a:gdLst/>
            <a:ahLst/>
            <a:cxnLst/>
            <a:rect l="l" t="t" r="r" b="b"/>
            <a:pathLst>
              <a:path w="5294630" h="1566545">
                <a:moveTo>
                  <a:pt x="0" y="1565998"/>
                </a:moveTo>
                <a:lnTo>
                  <a:pt x="5294566" y="1565998"/>
                </a:lnTo>
                <a:lnTo>
                  <a:pt x="5294566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004A81"/>
            </a:solidFill>
          </a:ln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5" name="object 8">
            <a:extLst>
              <a:ext uri="{FF2B5EF4-FFF2-40B4-BE49-F238E27FC236}">
                <a16:creationId xmlns="" xmlns:a16="http://schemas.microsoft.com/office/drawing/2014/main" id="{9F0FBF7E-10FB-C044-BBD5-0A1EA8F93F6D}"/>
              </a:ext>
            </a:extLst>
          </p:cNvPr>
          <p:cNvSpPr/>
          <p:nvPr/>
        </p:nvSpPr>
        <p:spPr>
          <a:xfrm>
            <a:off x="838200" y="-7257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6" name="object 8">
            <a:extLst>
              <a:ext uri="{FF2B5EF4-FFF2-40B4-BE49-F238E27FC236}">
                <a16:creationId xmlns="" xmlns:a16="http://schemas.microsoft.com/office/drawing/2014/main" id="{5EFF320A-D5A8-6548-8E95-0DA83A457C59}"/>
              </a:ext>
            </a:extLst>
          </p:cNvPr>
          <p:cNvSpPr/>
          <p:nvPr/>
        </p:nvSpPr>
        <p:spPr>
          <a:xfrm>
            <a:off x="6281057" y="6495143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3224F731-B888-5F47-8F28-25747EE91283}"/>
              </a:ext>
            </a:extLst>
          </p:cNvPr>
          <p:cNvSpPr/>
          <p:nvPr/>
        </p:nvSpPr>
        <p:spPr>
          <a:xfrm>
            <a:off x="838199" y="875272"/>
            <a:ext cx="780505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Soberana Sans" panose="02000000000000000000" pitchFamily="50" charset="0"/>
                <a:cs typeface="Soberana Sans"/>
              </a:rPr>
              <a:t>CONTEXTO</a:t>
            </a:r>
            <a:endParaRPr lang="en-US" sz="3200" b="1" dirty="0">
              <a:solidFill>
                <a:schemeClr val="bg1"/>
              </a:solidFill>
              <a:latin typeface="Soberana Sans" panose="02000000000000000000" pitchFamily="50" charset="0"/>
              <a:cs typeface="Soberana Sans"/>
            </a:endParaRPr>
          </a:p>
          <a:p>
            <a:endParaRPr lang="es-MX" sz="2400" dirty="0">
              <a:solidFill>
                <a:schemeClr val="bg1"/>
              </a:solidFill>
              <a:latin typeface="Soberana Sans" panose="02000000000000000000" pitchFamily="2" charset="77"/>
            </a:endParaRPr>
          </a:p>
          <a:p>
            <a:pPr algn="just"/>
            <a:r>
              <a:rPr lang="es-MX" sz="2400" dirty="0" smtClean="0"/>
              <a:t>La familia es el primer grupo de referencia, por lo que explorar en estas raíces para comprender el presente, orienta sobre las motivaciones y percepción personal del mundo. El reconocimiento del papel de los otros en la conformación de la historia y aspiraciones personales es base para las relaciones interpersonales empáticas. 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Las actividades de esta lección son una invitación a mirar hacia lo personal y un reconocimiento hacia quienes han sentado las bases del presente.</a:t>
            </a:r>
            <a:endParaRPr lang="en-US" sz="2400" dirty="0">
              <a:solidFill>
                <a:schemeClr val="bg1"/>
              </a:solidFill>
              <a:latin typeface="Soberana Sans" panose="02000000000000000000" pitchFamily="2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58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="" xmlns:a16="http://schemas.microsoft.com/office/drawing/2014/main" id="{518E3142-096A-134B-84C2-0630E844E6F5}"/>
              </a:ext>
            </a:extLst>
          </p:cNvPr>
          <p:cNvSpPr/>
          <p:nvPr/>
        </p:nvSpPr>
        <p:spPr>
          <a:xfrm>
            <a:off x="0" y="0"/>
            <a:ext cx="8991600" cy="6858000"/>
          </a:xfrm>
          <a:custGeom>
            <a:avLst/>
            <a:gdLst/>
            <a:ahLst/>
            <a:cxnLst/>
            <a:rect l="l" t="t" r="r" b="b"/>
            <a:pathLst>
              <a:path w="5294630" h="1566545">
                <a:moveTo>
                  <a:pt x="0" y="1565998"/>
                </a:moveTo>
                <a:lnTo>
                  <a:pt x="5294566" y="1565998"/>
                </a:lnTo>
                <a:lnTo>
                  <a:pt x="5294566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rgbClr val="004A81"/>
            </a:solidFill>
          </a:ln>
        </p:spPr>
        <p:txBody>
          <a:bodyPr wrap="square" lIns="0" tIns="0" rIns="0" bIns="0" rtlCol="0"/>
          <a:lstStyle/>
          <a:p>
            <a:r>
              <a:rPr lang="es-MX" sz="1800" dirty="0" smtClean="0">
                <a:latin typeface="Arial Black" pitchFamily="34" charset="0"/>
              </a:rPr>
              <a:t>¿Cuál es el objetivo de la actividad?</a:t>
            </a:r>
          </a:p>
          <a:p>
            <a:r>
              <a:rPr lang="es-MX" sz="1800" dirty="0" smtClean="0">
                <a:latin typeface="Arial Black" pitchFamily="34" charset="0"/>
              </a:rPr>
              <a:t>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Que los estudiantes identifiquen el papel de su familia y de los adultos que considera significativos en la construcción de sus fortalezas y valores. </a:t>
            </a:r>
          </a:p>
          <a:p>
            <a:pPr algn="r"/>
            <a:r>
              <a:rPr lang="es-MX" sz="1800" dirty="0" smtClean="0">
                <a:latin typeface="Arial Black" pitchFamily="34" charset="0"/>
              </a:rPr>
              <a:t>¿Por qué es importante? </a:t>
            </a:r>
          </a:p>
          <a:p>
            <a:pPr algn="r"/>
            <a:r>
              <a:rPr lang="es-MX" sz="1800" dirty="0" smtClean="0">
                <a:latin typeface="Arial" pitchFamily="34" charset="0"/>
                <a:cs typeface="Arial" pitchFamily="34" charset="0"/>
              </a:rPr>
              <a:t>Porque reflexionarán sobre el papel de la familia y adultos en su propia formación como seres humanos, lo que contribuirá a identificar la importancia de los otros en su historia personal.</a:t>
            </a:r>
          </a:p>
          <a:p>
            <a:pPr algn="r"/>
            <a:endParaRPr lang="es-E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800" dirty="0" smtClean="0">
                <a:latin typeface="Arial Black" pitchFamily="34" charset="0"/>
              </a:rPr>
              <a:t>Estructura de la sesión y recomendaciones específicas</a:t>
            </a:r>
          </a:p>
          <a:p>
            <a:endParaRPr lang="es-MX" sz="1800" dirty="0" smtClean="0">
              <a:latin typeface="Arial Black" pitchFamily="34" charset="0"/>
            </a:endParaRPr>
          </a:p>
          <a:p>
            <a:r>
              <a:rPr lang="es-MX" sz="1800" dirty="0" smtClean="0">
                <a:latin typeface="Arial" pitchFamily="34" charset="0"/>
                <a:cs typeface="Arial" pitchFamily="34" charset="0"/>
              </a:rPr>
              <a:t>Permita que un voluntario lea el texto de la introducción en voz alta y otro pueda leer la cita y “El reto es”, es importante que el resto del grupo guarde silencio mientras sus compañeros leen.</a:t>
            </a:r>
          </a:p>
          <a:p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800" dirty="0" smtClean="0">
                <a:latin typeface="Arial Black" pitchFamily="34" charset="0"/>
              </a:rPr>
              <a:t>INTRODUCCIÓN</a:t>
            </a:r>
          </a:p>
          <a:p>
            <a:pPr algn="just"/>
            <a:r>
              <a:rPr lang="es-MX" sz="1800" dirty="0" smtClean="0">
                <a:latin typeface="Arial" pitchFamily="34" charset="0"/>
                <a:cs typeface="Arial" pitchFamily="34" charset="0"/>
              </a:rPr>
              <a:t>Seguro que has escuchado cosas como: “Tu nariz es la de tu papá”, o “Tienes los pies de tu abuela”. Bueno, pues no solamente heredamos genes. También es en la familia donde aprendemos valores, y muchas de nuestras fortalezas. Además, hay otras personas importantes en nuestra vida, que de alguna manera “nos heredan” ciertas formas de percibir el mundo, y contribuyen a plantearnos retos personales. </a:t>
            </a:r>
          </a:p>
          <a:p>
            <a:pPr algn="just"/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800" b="1" dirty="0" smtClean="0">
                <a:latin typeface="Arial" pitchFamily="34" charset="0"/>
                <a:cs typeface="Arial" pitchFamily="34" charset="0"/>
              </a:rPr>
              <a:t>El reto es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que identifiques el papel de tu familia y de los adultos que consideras significativas en la construcción de tus fortalezas y valores.</a:t>
            </a:r>
          </a:p>
          <a:p>
            <a:endParaRPr lang="es-MX" sz="1800" b="1" cap="sm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="" xmlns:a16="http://schemas.microsoft.com/office/drawing/2014/main" id="{5EFF320A-D5A8-6548-8E95-0DA83A457C59}"/>
              </a:ext>
            </a:extLst>
          </p:cNvPr>
          <p:cNvSpPr/>
          <p:nvPr/>
        </p:nvSpPr>
        <p:spPr>
          <a:xfrm>
            <a:off x="6281057" y="6495143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</p:spTree>
    <p:extLst>
      <p:ext uri="{BB962C8B-B14F-4D97-AF65-F5344CB8AC3E}">
        <p14:creationId xmlns="" xmlns:p14="http://schemas.microsoft.com/office/powerpoint/2010/main" val="283361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>
            <a:extLst>
              <a:ext uri="{FF2B5EF4-FFF2-40B4-BE49-F238E27FC236}">
                <a16:creationId xmlns="" xmlns:a16="http://schemas.microsoft.com/office/drawing/2014/main" id="{93C68F64-59BF-4540-9459-4FC4E983006E}"/>
              </a:ext>
            </a:extLst>
          </p:cNvPr>
          <p:cNvSpPr/>
          <p:nvPr/>
        </p:nvSpPr>
        <p:spPr>
          <a:xfrm>
            <a:off x="304800" y="-7258"/>
            <a:ext cx="8610600" cy="1912258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r>
              <a:rPr lang="es-MX" sz="2000" dirty="0" smtClean="0"/>
              <a:t>Cuando los estudiantes estén listos, pídales que respondan de manera breve a los incisos a, b y c. </a:t>
            </a:r>
          </a:p>
          <a:p>
            <a:r>
              <a:rPr lang="es-MX" sz="2000" dirty="0" smtClean="0"/>
              <a:t>• Para algunos estudiantes puede ser especialmente difícil hablar de su familia, si usted lo nota o es comentado por alguien de forma explícita, puede invitarlos a pensar en algún otro adulto significativo, por ejemplo, un maestro, la mamá de algún amigo, un vecino, es importante no forzarlo si no quiere compartir.</a:t>
            </a:r>
            <a:endParaRPr sz="1900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136C9A33-2B37-1047-8B7D-A3B722769859}"/>
              </a:ext>
            </a:extLst>
          </p:cNvPr>
          <p:cNvSpPr/>
          <p:nvPr/>
        </p:nvSpPr>
        <p:spPr>
          <a:xfrm>
            <a:off x="6281057" y="6495143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pic>
        <p:nvPicPr>
          <p:cNvPr id="1027" name="Picture 3" descr="C:\Users\BECAS 3\AppData\Local\Microsoft\Windows\Temporary Internet Files\Content.IE5\D6YHD9ME\Familia_35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8686800" cy="42672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514600" y="6553200"/>
            <a:ext cx="23622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Imagen  prediseñada de office Online</a:t>
            </a:r>
            <a:endParaRPr lang="es-MX" sz="10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9433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24F731-B888-5F47-8F28-25747EE91283}"/>
              </a:ext>
            </a:extLst>
          </p:cNvPr>
          <p:cNvSpPr/>
          <p:nvPr/>
        </p:nvSpPr>
        <p:spPr>
          <a:xfrm>
            <a:off x="533400" y="0"/>
            <a:ext cx="82296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41">
              <a:spcBef>
                <a:spcPts val="447"/>
              </a:spcBef>
            </a:pPr>
            <a:r>
              <a:rPr lang="en-US" sz="4000" b="1" spc="-5" dirty="0" err="1">
                <a:solidFill>
                  <a:schemeClr val="bg2">
                    <a:lumMod val="75000"/>
                  </a:schemeClr>
                </a:solidFill>
                <a:latin typeface="Soberana Sans"/>
                <a:cs typeface="Soberana Sans"/>
              </a:rPr>
              <a:t>Actividad</a:t>
            </a:r>
            <a:r>
              <a:rPr lang="en-US" sz="4000" b="1" spc="-5" dirty="0">
                <a:solidFill>
                  <a:schemeClr val="bg2">
                    <a:lumMod val="75000"/>
                  </a:schemeClr>
                </a:solidFill>
                <a:latin typeface="Soberana Sans"/>
                <a:cs typeface="Soberana Sans"/>
              </a:rPr>
              <a:t> 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Soberana Sans"/>
                <a:cs typeface="Soberana Sans"/>
              </a:rPr>
              <a:t>1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Soberana Sans"/>
                <a:cs typeface="Soberana Sans"/>
              </a:rPr>
              <a:t>.</a:t>
            </a:r>
            <a:endParaRPr lang="en-US" sz="1200" spc="-10" dirty="0">
              <a:solidFill>
                <a:schemeClr val="bg2">
                  <a:lumMod val="75000"/>
                </a:schemeClr>
              </a:solidFill>
              <a:latin typeface="Soberana Sans"/>
              <a:cs typeface="Soberana Sans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Cierra los ojos y respira tranquilamente. Relaja cuerpo y mente. Ahora, piensa en tu familia. Visualiza a cada uno de sus integrantes, incluso aquéllos que ya no están pero que han sido importantes para ti. Recuerda detenidamente su aspecto físico. Elije a uno de ellos y haz un repaso de tu relación con esa persona. ¿Qué te gusta de ella? ¿En qué te pareces a ella? ¿Qué cosas importantes te ha compartido y ahora forman parte de tu forma de ser?</a:t>
            </a:r>
            <a:r>
              <a:rPr lang="es-MX" sz="2000" dirty="0" smtClean="0"/>
              <a:t> </a:t>
            </a: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Concéntrate ahora en tu respiración y lentamente abre los ojos. </a:t>
            </a: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Describe brevemente aquí o en tu cuaderno a la persona que elegiste. ___________________________</a:t>
            </a:r>
          </a:p>
          <a:p>
            <a:pPr marL="457200" indent="-457200" algn="just">
              <a:buAutoNum type="alphaLcPeriod"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¿De qué manera esta persona ha influido en tu forma de percibir el mundo y de relacionarte contigo mismo y con los demás? _______________________________</a:t>
            </a:r>
          </a:p>
          <a:p>
            <a:pPr marL="457200" indent="-457200" algn="just">
              <a:buAutoNum type="alphaLcPeriod"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eriod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¿Qué quisieras agradecerle a esta persona?_____________________________________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4000" dirty="0">
              <a:latin typeface="Soberana Sans" panose="02000000000000000000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427BBAB-229C-6A48-89CA-BF841E69E54E}"/>
              </a:ext>
            </a:extLst>
          </p:cNvPr>
          <p:cNvSpPr/>
          <p:nvPr/>
        </p:nvSpPr>
        <p:spPr>
          <a:xfrm>
            <a:off x="7340238" y="76200"/>
            <a:ext cx="103522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41">
              <a:spcBef>
                <a:spcPts val="447"/>
              </a:spcBef>
            </a:pPr>
            <a:r>
              <a:rPr lang="en-US" sz="25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oberana Sans"/>
                <a:cs typeface="Soberana Sans"/>
              </a:rPr>
              <a:t>5 </a:t>
            </a:r>
            <a:r>
              <a:rPr lang="en-US" sz="25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Soberana Sans"/>
                <a:cs typeface="Soberana Sans"/>
              </a:rPr>
              <a:t>min</a:t>
            </a:r>
            <a:endParaRPr lang="en-US" sz="2500" dirty="0">
              <a:solidFill>
                <a:schemeClr val="tx2">
                  <a:lumMod val="60000"/>
                  <a:lumOff val="40000"/>
                </a:schemeClr>
              </a:solidFill>
              <a:latin typeface="Soberana Sans"/>
              <a:cs typeface="Soberana Sans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CDC0B9EF-4261-4A43-BE28-326C0BC7C7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0"/>
            <a:ext cx="6858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26512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24F731-B888-5F47-8F28-25747EE91283}"/>
              </a:ext>
            </a:extLst>
          </p:cNvPr>
          <p:cNvSpPr/>
          <p:nvPr/>
        </p:nvSpPr>
        <p:spPr>
          <a:xfrm>
            <a:off x="228600" y="76200"/>
            <a:ext cx="8763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41">
              <a:spcBef>
                <a:spcPts val="447"/>
              </a:spcBef>
            </a:pPr>
            <a:r>
              <a:rPr lang="en-US" sz="4000" b="1" spc="-5" dirty="0" err="1">
                <a:solidFill>
                  <a:schemeClr val="bg2">
                    <a:lumMod val="50000"/>
                  </a:schemeClr>
                </a:solidFill>
                <a:latin typeface="Soberana Sans"/>
                <a:cs typeface="Soberana Sans"/>
              </a:rPr>
              <a:t>Actividad</a:t>
            </a:r>
            <a:r>
              <a:rPr lang="en-US" sz="4000" b="1" spc="-5" dirty="0">
                <a:solidFill>
                  <a:schemeClr val="bg2">
                    <a:lumMod val="50000"/>
                  </a:schemeClr>
                </a:solidFill>
                <a:latin typeface="Soberana Sans"/>
                <a:cs typeface="Soberana Sans"/>
              </a:rPr>
              <a:t>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Soberana Sans"/>
                <a:cs typeface="Soberana Sans"/>
              </a:rPr>
              <a:t>2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Soberana Sans"/>
                <a:cs typeface="Soberana Sans"/>
              </a:rPr>
              <a:t>.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Soberana Sans" panose="02000000000000000000" pitchFamily="2" charset="77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Invite a sus alumnos a compartir su reflexión sobre la importancia de reconocer el papel de la familia y otros adultos cercanos en la construcción de valores y fortalezas .</a:t>
            </a:r>
          </a:p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AutoNum type="alphaLcPeriod"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Reflexionen sobre las siguientes preguntas: ¿qué papel desempeña la familia y otras personas cercanas en sus valores y formas de percibir el mundo?, ¿cómo han contribuido a plantearse retos personales y a construir sus fortalezas y valores?</a:t>
            </a:r>
          </a:p>
          <a:p>
            <a:pPr marL="457200" indent="-457200" algn="just"/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• Dé la palabra a uno o dos estudiantes. Pregunte cómo esto puede haber contribuido en plantearse retos personales. Dé la palabra a uno o dos estudiantes más. </a:t>
            </a:r>
          </a:p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• Cierre la actividad animándolos a reconocer a su familia o a aquellos adultos que les han apoyado, y expresar su reconocimiento.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427BBAB-229C-6A48-89CA-BF841E69E54E}"/>
              </a:ext>
            </a:extLst>
          </p:cNvPr>
          <p:cNvSpPr/>
          <p:nvPr/>
        </p:nvSpPr>
        <p:spPr>
          <a:xfrm>
            <a:off x="7340238" y="76200"/>
            <a:ext cx="103522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41">
              <a:spcBef>
                <a:spcPts val="447"/>
              </a:spcBef>
            </a:pPr>
            <a:r>
              <a:rPr lang="en-US" sz="2500" b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oberana Sans"/>
                <a:cs typeface="Soberana Sans"/>
              </a:rPr>
              <a:t>5 </a:t>
            </a:r>
            <a:r>
              <a:rPr lang="en-US" sz="25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Soberana Sans"/>
                <a:cs typeface="Soberana Sans"/>
              </a:rPr>
              <a:t>min</a:t>
            </a:r>
            <a:endParaRPr lang="en-US" sz="2500" dirty="0">
              <a:solidFill>
                <a:schemeClr val="tx2">
                  <a:lumMod val="60000"/>
                  <a:lumOff val="40000"/>
                </a:schemeClr>
              </a:solidFill>
              <a:latin typeface="Soberana Sans"/>
              <a:cs typeface="Soberana Sans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CDC0B9EF-4261-4A43-BE28-326C0BC7C7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703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="" xmlns:a16="http://schemas.microsoft.com/office/drawing/2014/main" id="{9C28DC23-D09D-2B47-8CB4-DF2B0908931B}"/>
              </a:ext>
            </a:extLst>
          </p:cNvPr>
          <p:cNvSpPr txBox="1"/>
          <p:nvPr/>
        </p:nvSpPr>
        <p:spPr>
          <a:xfrm>
            <a:off x="-1371600" y="33684"/>
            <a:ext cx="9601200" cy="827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67">
              <a:lnSpc>
                <a:spcPct val="150000"/>
              </a:lnSpc>
            </a:pPr>
            <a:r>
              <a:rPr sz="4000" b="1" spc="-17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Soberana Sans"/>
              </a:rPr>
              <a:t>Reafirmo</a:t>
            </a:r>
            <a:r>
              <a:rPr sz="4000" b="1" spc="-17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Soberana Sans"/>
              </a:rPr>
              <a:t> </a:t>
            </a:r>
            <a:r>
              <a:rPr sz="40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Soberana Sans"/>
              </a:rPr>
              <a:t>y</a:t>
            </a:r>
            <a:r>
              <a:rPr sz="4000" b="1" spc="5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Soberana Sans"/>
              </a:rPr>
              <a:t> </a:t>
            </a:r>
            <a:r>
              <a:rPr sz="4000" b="1" spc="-5" dirty="0" err="1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Soberana Sans"/>
              </a:rPr>
              <a:t>ordeno</a:t>
            </a:r>
            <a:endParaRPr sz="4000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Soberana Sans"/>
            </a:endParaRPr>
          </a:p>
        </p:txBody>
      </p:sp>
      <p:sp>
        <p:nvSpPr>
          <p:cNvPr id="3" name="object 8">
            <a:extLst>
              <a:ext uri="{FF2B5EF4-FFF2-40B4-BE49-F238E27FC236}">
                <a16:creationId xmlns="" xmlns:a16="http://schemas.microsoft.com/office/drawing/2014/main" id="{9A9BDDFB-881C-0049-B21B-D8A719D6A102}"/>
              </a:ext>
            </a:extLst>
          </p:cNvPr>
          <p:cNvSpPr/>
          <p:nvPr/>
        </p:nvSpPr>
        <p:spPr>
          <a:xfrm>
            <a:off x="838200" y="-7257"/>
            <a:ext cx="2362200" cy="235857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4" name="object 8">
            <a:extLst>
              <a:ext uri="{FF2B5EF4-FFF2-40B4-BE49-F238E27FC236}">
                <a16:creationId xmlns="" xmlns:a16="http://schemas.microsoft.com/office/drawing/2014/main" id="{F1ECABE8-5780-B94A-8AF2-FF270E9630D6}"/>
              </a:ext>
            </a:extLst>
          </p:cNvPr>
          <p:cNvSpPr/>
          <p:nvPr/>
        </p:nvSpPr>
        <p:spPr>
          <a:xfrm>
            <a:off x="6281057" y="6477000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1AAD7B8-5022-AF4E-86A6-036EB79C5557}"/>
              </a:ext>
            </a:extLst>
          </p:cNvPr>
          <p:cNvSpPr/>
          <p:nvPr/>
        </p:nvSpPr>
        <p:spPr>
          <a:xfrm>
            <a:off x="838200" y="1380446"/>
            <a:ext cx="8001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Soberana Sans" panose="02000000000000000000" pitchFamily="2" charset="77"/>
              </a:rPr>
              <a:t>  </a:t>
            </a:r>
            <a:r>
              <a:rPr lang="en-US" sz="2800" dirty="0">
                <a:latin typeface="Soberana Sans" panose="02000000000000000000" pitchFamily="2" charset="77"/>
              </a:rPr>
              <a:t> </a:t>
            </a:r>
          </a:p>
          <a:p>
            <a:r>
              <a:rPr lang="en-US" sz="2800" dirty="0">
                <a:latin typeface="Soberana Sans" panose="02000000000000000000" pitchFamily="2" charset="77"/>
              </a:rPr>
              <a:t/>
            </a:r>
            <a:br>
              <a:rPr lang="en-US" sz="2800" dirty="0">
                <a:latin typeface="Soberana Sans" panose="02000000000000000000" pitchFamily="2" charset="77"/>
              </a:rPr>
            </a:br>
            <a:endParaRPr lang="en-US" sz="2800" dirty="0">
              <a:latin typeface="Soberana Sans" panose="02000000000000000000" pitchFamily="2" charset="77"/>
            </a:endParaRPr>
          </a:p>
          <a:p>
            <a:r>
              <a:rPr lang="en-US" sz="2800" dirty="0">
                <a:latin typeface="Soberana Sans" panose="02000000000000000000" pitchFamily="2" charset="77"/>
              </a:rPr>
              <a:t> 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33401" y="762000"/>
            <a:ext cx="8109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 smtClean="0">
                <a:solidFill>
                  <a:schemeClr val="bg2">
                    <a:lumMod val="50000"/>
                  </a:schemeClr>
                </a:solidFill>
              </a:rPr>
              <a:t>Reconocer lo que las personas significativas de nuestra historia han aportado para conformarnos como los jóvenes con aspiraciones, fortalezas y valores que somos, nos hace más conscientes de lo que nos motiva. </a:t>
            </a:r>
          </a:p>
          <a:p>
            <a:pPr algn="just"/>
            <a:r>
              <a:rPr lang="es-MX" sz="3200" dirty="0" smtClean="0">
                <a:solidFill>
                  <a:schemeClr val="bg2">
                    <a:lumMod val="50000"/>
                  </a:schemeClr>
                </a:solidFill>
              </a:rPr>
              <a:t>Dar un lugar a nuestra historia personal y familiar, permite ver con mayor seguridad hacia adelante y elegir rumbos</a:t>
            </a:r>
            <a:endParaRPr lang="es-MX" sz="3200" dirty="0">
              <a:solidFill>
                <a:schemeClr val="bg2">
                  <a:lumMod val="50000"/>
                </a:schemeClr>
              </a:solidFill>
              <a:latin typeface="Soberana Sans" panose="02000000000000000000" pitchFamily="50" charset="0"/>
            </a:endParaRPr>
          </a:p>
        </p:txBody>
      </p:sp>
      <p:pic>
        <p:nvPicPr>
          <p:cNvPr id="2050" name="Picture 2" descr="C:\Users\BECAS 3\AppData\Local\Microsoft\Windows\Temporary Internet Files\Content.IE5\8APRSCA2\family-1237701_960_7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876" y="4663440"/>
            <a:ext cx="2746248" cy="219456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828800" y="6477000"/>
            <a:ext cx="22860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Imagen  prediseñada de office Online</a:t>
            </a:r>
            <a:endParaRPr lang="es-MX" sz="10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92767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="" xmlns:a16="http://schemas.microsoft.com/office/drawing/2014/main" id="{AD660D75-67BB-664B-BFD1-C1277D46D824}"/>
              </a:ext>
            </a:extLst>
          </p:cNvPr>
          <p:cNvSpPr/>
          <p:nvPr/>
        </p:nvSpPr>
        <p:spPr>
          <a:xfrm>
            <a:off x="838200" y="-7257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3" name="object 8">
            <a:extLst>
              <a:ext uri="{FF2B5EF4-FFF2-40B4-BE49-F238E27FC236}">
                <a16:creationId xmlns="" xmlns:a16="http://schemas.microsoft.com/office/drawing/2014/main" id="{E1C22324-154A-D94C-B08B-1ECFD16FE7E3}"/>
              </a:ext>
            </a:extLst>
          </p:cNvPr>
          <p:cNvSpPr/>
          <p:nvPr/>
        </p:nvSpPr>
        <p:spPr>
          <a:xfrm>
            <a:off x="6281057" y="6495143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4" name="object 9">
            <a:extLst>
              <a:ext uri="{FF2B5EF4-FFF2-40B4-BE49-F238E27FC236}">
                <a16:creationId xmlns="" xmlns:a16="http://schemas.microsoft.com/office/drawing/2014/main" id="{442181FA-95F4-AD46-A6C4-B05EF93DD585}"/>
              </a:ext>
            </a:extLst>
          </p:cNvPr>
          <p:cNvSpPr/>
          <p:nvPr/>
        </p:nvSpPr>
        <p:spPr>
          <a:xfrm>
            <a:off x="685807" y="1308751"/>
            <a:ext cx="7634507" cy="5055208"/>
          </a:xfrm>
          <a:custGeom>
            <a:avLst/>
            <a:gdLst/>
            <a:ahLst/>
            <a:cxnLst/>
            <a:rect l="l" t="t" r="r" b="b"/>
            <a:pathLst>
              <a:path w="2256154" h="3878579">
                <a:moveTo>
                  <a:pt x="0" y="3878148"/>
                </a:moveTo>
                <a:lnTo>
                  <a:pt x="2256002" y="3878148"/>
                </a:lnTo>
                <a:lnTo>
                  <a:pt x="2256002" y="0"/>
                </a:lnTo>
                <a:lnTo>
                  <a:pt x="0" y="0"/>
                </a:lnTo>
                <a:lnTo>
                  <a:pt x="0" y="38781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5" name="object 10">
            <a:extLst>
              <a:ext uri="{FF2B5EF4-FFF2-40B4-BE49-F238E27FC236}">
                <a16:creationId xmlns="" xmlns:a16="http://schemas.microsoft.com/office/drawing/2014/main" id="{29700AC3-8E6B-3242-A3F9-D407FB9AF115}"/>
              </a:ext>
            </a:extLst>
          </p:cNvPr>
          <p:cNvSpPr/>
          <p:nvPr/>
        </p:nvSpPr>
        <p:spPr>
          <a:xfrm>
            <a:off x="685800" y="457200"/>
            <a:ext cx="7634514" cy="464335"/>
          </a:xfrm>
          <a:custGeom>
            <a:avLst/>
            <a:gdLst/>
            <a:ahLst/>
            <a:cxnLst/>
            <a:rect l="l" t="t" r="r" b="b"/>
            <a:pathLst>
              <a:path w="2256154" h="318134">
                <a:moveTo>
                  <a:pt x="2116302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317804"/>
                </a:lnTo>
                <a:lnTo>
                  <a:pt x="2256002" y="317804"/>
                </a:lnTo>
                <a:lnTo>
                  <a:pt x="2256002" y="139700"/>
                </a:lnTo>
                <a:lnTo>
                  <a:pt x="2253819" y="58935"/>
                </a:lnTo>
                <a:lnTo>
                  <a:pt x="2238540" y="17462"/>
                </a:lnTo>
                <a:lnTo>
                  <a:pt x="2197066" y="2182"/>
                </a:lnTo>
                <a:lnTo>
                  <a:pt x="2116302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6" name="object 34">
            <a:extLst>
              <a:ext uri="{FF2B5EF4-FFF2-40B4-BE49-F238E27FC236}">
                <a16:creationId xmlns="" xmlns:a16="http://schemas.microsoft.com/office/drawing/2014/main" id="{E754D0E2-1A68-F040-940E-A10FFF65897C}"/>
              </a:ext>
            </a:extLst>
          </p:cNvPr>
          <p:cNvSpPr txBox="1"/>
          <p:nvPr/>
        </p:nvSpPr>
        <p:spPr>
          <a:xfrm>
            <a:off x="943708" y="304800"/>
            <a:ext cx="7285892" cy="692195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1" algn="r">
              <a:spcBef>
                <a:spcPts val="117"/>
              </a:spcBef>
            </a:pPr>
            <a:r>
              <a:rPr lang="es-ES" sz="4400" b="1" spc="-5" dirty="0">
                <a:solidFill>
                  <a:srgbClr val="FFFFFF"/>
                </a:solidFill>
                <a:latin typeface="Soberana Sans"/>
                <a:cs typeface="Soberana Sans"/>
              </a:rPr>
              <a:t>Para tu vida diaria</a:t>
            </a:r>
            <a:endParaRPr sz="4400" dirty="0">
              <a:latin typeface="Soberana Sans"/>
              <a:cs typeface="Soberana Sans"/>
            </a:endParaRPr>
          </a:p>
        </p:txBody>
      </p:sp>
      <p:sp>
        <p:nvSpPr>
          <p:cNvPr id="7" name="object 35">
            <a:extLst>
              <a:ext uri="{FF2B5EF4-FFF2-40B4-BE49-F238E27FC236}">
                <a16:creationId xmlns="" xmlns:a16="http://schemas.microsoft.com/office/drawing/2014/main" id="{7AA2F7C0-3915-F041-9113-36F645B9863A}"/>
              </a:ext>
            </a:extLst>
          </p:cNvPr>
          <p:cNvSpPr txBox="1"/>
          <p:nvPr/>
        </p:nvSpPr>
        <p:spPr>
          <a:xfrm>
            <a:off x="884460" y="990600"/>
            <a:ext cx="7237186" cy="5603344"/>
          </a:xfrm>
          <a:prstGeom prst="rect">
            <a:avLst/>
          </a:prstGeom>
        </p:spPr>
        <p:txBody>
          <a:bodyPr vert="horz" wrap="square" lIns="0" tIns="62753" rIns="0" bIns="0" rtlCol="0">
            <a:spAutoFit/>
          </a:bodyPr>
          <a:lstStyle/>
          <a:p>
            <a:pPr marR="5080" algn="just">
              <a:spcBef>
                <a:spcPts val="100"/>
              </a:spcBef>
            </a:pPr>
            <a:r>
              <a:rPr lang="es-MX" sz="3600" dirty="0" smtClean="0">
                <a:solidFill>
                  <a:schemeClr val="bg2">
                    <a:lumMod val="25000"/>
                  </a:schemeClr>
                </a:solidFill>
              </a:rPr>
              <a:t>Ahora que te has dado un tiempo para reconocer a las personas importantes en tu vida y lo que te han heredado, puede ser buena idea compartirlo con ellas y agradecerles. Esto seguramente les hará voltear a ver su propia historia, y reconocer lo que para ellos es importante. Además, pueden sentirse orgullosos y agradecidos contigo por reconocerles. </a:t>
            </a:r>
            <a:endParaRPr lang="en-US" sz="3600" spc="-15" dirty="0">
              <a:solidFill>
                <a:schemeClr val="bg2">
                  <a:lumMod val="25000"/>
                </a:schemeClr>
              </a:solidFill>
              <a:latin typeface="Soberana Sans" panose="02000000000000000000" pitchFamily="2" charset="77"/>
              <a:cs typeface="Soberana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59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="" xmlns:a16="http://schemas.microsoft.com/office/drawing/2014/main" id="{AD660D75-67BB-664B-BFD1-C1277D46D824}"/>
              </a:ext>
            </a:extLst>
          </p:cNvPr>
          <p:cNvSpPr/>
          <p:nvPr/>
        </p:nvSpPr>
        <p:spPr>
          <a:xfrm>
            <a:off x="838200" y="-7257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3" name="object 8">
            <a:extLst>
              <a:ext uri="{FF2B5EF4-FFF2-40B4-BE49-F238E27FC236}">
                <a16:creationId xmlns="" xmlns:a16="http://schemas.microsoft.com/office/drawing/2014/main" id="{E1C22324-154A-D94C-B08B-1ECFD16FE7E3}"/>
              </a:ext>
            </a:extLst>
          </p:cNvPr>
          <p:cNvSpPr/>
          <p:nvPr/>
        </p:nvSpPr>
        <p:spPr>
          <a:xfrm>
            <a:off x="6281057" y="6495143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4" name="object 9">
            <a:extLst>
              <a:ext uri="{FF2B5EF4-FFF2-40B4-BE49-F238E27FC236}">
                <a16:creationId xmlns="" xmlns:a16="http://schemas.microsoft.com/office/drawing/2014/main" id="{442181FA-95F4-AD46-A6C4-B05EF93DD585}"/>
              </a:ext>
            </a:extLst>
          </p:cNvPr>
          <p:cNvSpPr/>
          <p:nvPr/>
        </p:nvSpPr>
        <p:spPr>
          <a:xfrm>
            <a:off x="685800" y="1244696"/>
            <a:ext cx="7634507" cy="5055208"/>
          </a:xfrm>
          <a:custGeom>
            <a:avLst/>
            <a:gdLst/>
            <a:ahLst/>
            <a:cxnLst/>
            <a:rect l="l" t="t" r="r" b="b"/>
            <a:pathLst>
              <a:path w="2256154" h="3878579">
                <a:moveTo>
                  <a:pt x="0" y="3878148"/>
                </a:moveTo>
                <a:lnTo>
                  <a:pt x="2256002" y="3878148"/>
                </a:lnTo>
                <a:lnTo>
                  <a:pt x="2256002" y="0"/>
                </a:lnTo>
                <a:lnTo>
                  <a:pt x="0" y="0"/>
                </a:lnTo>
                <a:lnTo>
                  <a:pt x="0" y="38781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5" name="object 10">
            <a:extLst>
              <a:ext uri="{FF2B5EF4-FFF2-40B4-BE49-F238E27FC236}">
                <a16:creationId xmlns="" xmlns:a16="http://schemas.microsoft.com/office/drawing/2014/main" id="{29700AC3-8E6B-3242-A3F9-D407FB9AF115}"/>
              </a:ext>
            </a:extLst>
          </p:cNvPr>
          <p:cNvSpPr/>
          <p:nvPr/>
        </p:nvSpPr>
        <p:spPr>
          <a:xfrm>
            <a:off x="685800" y="762000"/>
            <a:ext cx="7634514" cy="464335"/>
          </a:xfrm>
          <a:custGeom>
            <a:avLst/>
            <a:gdLst/>
            <a:ahLst/>
            <a:cxnLst/>
            <a:rect l="l" t="t" r="r" b="b"/>
            <a:pathLst>
              <a:path w="2256154" h="318134">
                <a:moveTo>
                  <a:pt x="2116302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317804"/>
                </a:lnTo>
                <a:lnTo>
                  <a:pt x="2256002" y="317804"/>
                </a:lnTo>
                <a:lnTo>
                  <a:pt x="2256002" y="139700"/>
                </a:lnTo>
                <a:lnTo>
                  <a:pt x="2253819" y="58935"/>
                </a:lnTo>
                <a:lnTo>
                  <a:pt x="2238540" y="17462"/>
                </a:lnTo>
                <a:lnTo>
                  <a:pt x="2197066" y="2182"/>
                </a:lnTo>
                <a:lnTo>
                  <a:pt x="2116302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4000" dirty="0"/>
          </a:p>
        </p:txBody>
      </p:sp>
      <p:sp>
        <p:nvSpPr>
          <p:cNvPr id="6" name="object 34">
            <a:extLst>
              <a:ext uri="{FF2B5EF4-FFF2-40B4-BE49-F238E27FC236}">
                <a16:creationId xmlns="" xmlns:a16="http://schemas.microsoft.com/office/drawing/2014/main" id="{E754D0E2-1A68-F040-940E-A10FFF65897C}"/>
              </a:ext>
            </a:extLst>
          </p:cNvPr>
          <p:cNvSpPr txBox="1"/>
          <p:nvPr/>
        </p:nvSpPr>
        <p:spPr>
          <a:xfrm>
            <a:off x="943708" y="609600"/>
            <a:ext cx="5147383" cy="630640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1">
              <a:spcBef>
                <a:spcPts val="117"/>
              </a:spcBef>
            </a:pPr>
            <a:r>
              <a:rPr lang="es-ES" sz="4000" b="1" spc="-5" dirty="0">
                <a:solidFill>
                  <a:srgbClr val="FFFFFF"/>
                </a:solidFill>
                <a:latin typeface="Soberana Sans"/>
                <a:cs typeface="Soberana Sans"/>
              </a:rPr>
              <a:t>Quieres saber más</a:t>
            </a:r>
            <a:endParaRPr sz="4000" dirty="0">
              <a:latin typeface="Soberana Sans"/>
              <a:cs typeface="Soberana Sans"/>
            </a:endParaRPr>
          </a:p>
        </p:txBody>
      </p:sp>
      <p:sp>
        <p:nvSpPr>
          <p:cNvPr id="7" name="object 35">
            <a:extLst>
              <a:ext uri="{FF2B5EF4-FFF2-40B4-BE49-F238E27FC236}">
                <a16:creationId xmlns="" xmlns:a16="http://schemas.microsoft.com/office/drawing/2014/main" id="{7AA2F7C0-3915-F041-9113-36F645B9863A}"/>
              </a:ext>
            </a:extLst>
          </p:cNvPr>
          <p:cNvSpPr txBox="1"/>
          <p:nvPr/>
        </p:nvSpPr>
        <p:spPr>
          <a:xfrm>
            <a:off x="884460" y="1435224"/>
            <a:ext cx="7237186" cy="3079576"/>
          </a:xfrm>
          <a:prstGeom prst="rect">
            <a:avLst/>
          </a:prstGeom>
        </p:spPr>
        <p:txBody>
          <a:bodyPr vert="horz" wrap="square" lIns="0" tIns="62753" rIns="0" bIns="0" rtlCol="0">
            <a:spAutoFit/>
          </a:bodyPr>
          <a:lstStyle/>
          <a:p>
            <a:pPr marR="5080" algn="just">
              <a:spcBef>
                <a:spcPts val="100"/>
              </a:spcBef>
            </a:pPr>
            <a:r>
              <a:rPr lang="es-MX" sz="2800" dirty="0" smtClean="0">
                <a:solidFill>
                  <a:schemeClr val="bg2">
                    <a:lumMod val="50000"/>
                  </a:schemeClr>
                </a:solidFill>
              </a:rPr>
              <a:t>Esperamos que disfrutes este corto animado, que muestra cómo una pequeña gaviota aprende de su madre y, además, descubre nuevas formas de alcanzar sus objetivos. Puedes colocar en tu buscador “</a:t>
            </a:r>
            <a:r>
              <a:rPr lang="es-MX" sz="2800" dirty="0" err="1" smtClean="0">
                <a:solidFill>
                  <a:schemeClr val="bg2">
                    <a:lumMod val="50000"/>
                  </a:schemeClr>
                </a:solidFill>
              </a:rPr>
              <a:t>Pipper</a:t>
            </a:r>
            <a:r>
              <a:rPr lang="es-MX" sz="2800" dirty="0" smtClean="0">
                <a:solidFill>
                  <a:schemeClr val="bg2">
                    <a:lumMod val="50000"/>
                  </a:schemeClr>
                </a:solidFill>
              </a:rPr>
              <a:t>” o entrar al siguiente link: https://www.youtube.com/ </a:t>
            </a:r>
            <a:r>
              <a:rPr lang="es-MX" sz="2800" dirty="0" err="1" smtClean="0">
                <a:solidFill>
                  <a:schemeClr val="bg2">
                    <a:lumMod val="50000"/>
                  </a:schemeClr>
                </a:solidFill>
              </a:rPr>
              <a:t>watch?v</a:t>
            </a:r>
            <a:r>
              <a:rPr lang="es-MX" sz="2800" dirty="0" smtClean="0">
                <a:solidFill>
                  <a:schemeClr val="bg2">
                    <a:lumMod val="50000"/>
                  </a:schemeClr>
                </a:solidFill>
              </a:rPr>
              <a:t>=any-3GCYWjs</a:t>
            </a:r>
            <a:endParaRPr lang="en-US" sz="2600" spc="-15" dirty="0">
              <a:solidFill>
                <a:schemeClr val="bg2">
                  <a:lumMod val="50000"/>
                </a:schemeClr>
              </a:solidFill>
              <a:latin typeface="Soberana Sans" panose="02000000000000000000" pitchFamily="2" charset="77"/>
              <a:cs typeface="Soberana Sans"/>
            </a:endParaRPr>
          </a:p>
        </p:txBody>
      </p:sp>
      <p:pic>
        <p:nvPicPr>
          <p:cNvPr id="3074" name="Picture 2" descr="C:\Users\BECAS 3\AppData\Local\Microsoft\Windows\Temporary Internet Files\Content.IE5\91PAMXRL\1200px-Black-headed_Gulls%2C_Lond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343400"/>
            <a:ext cx="3657600" cy="2438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9" name="8 CuadroTexto"/>
          <p:cNvSpPr txBox="1"/>
          <p:nvPr/>
        </p:nvSpPr>
        <p:spPr>
          <a:xfrm>
            <a:off x="6172200" y="5715000"/>
            <a:ext cx="22098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Imagen  prediseñada de office Online</a:t>
            </a:r>
            <a:endParaRPr lang="es-MX" sz="10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34878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D48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Words>1013</Words>
  <Application>Microsoft Office PowerPoint</Application>
  <PresentationFormat>Carta (216 x 279 mm)</PresentationFormat>
  <Paragraphs>81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 HERENCIAS DE FAMILIA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¿De qué se trata la conciencia social?</dc:title>
  <dc:creator>Ana Paulina Monroy Velasco</dc:creator>
  <cp:lastModifiedBy>TUTORIAS ELIZABETH</cp:lastModifiedBy>
  <cp:revision>134</cp:revision>
  <dcterms:created xsi:type="dcterms:W3CDTF">2018-06-27T19:50:18Z</dcterms:created>
  <dcterms:modified xsi:type="dcterms:W3CDTF">2020-02-20T17:47:25Z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2018-06-27T00:00:00Z</vt:filetime>
  </property>
</Properties>
</file>