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6" r:id="rId2"/>
    <p:sldId id="257" r:id="rId3"/>
    <p:sldId id="267" r:id="rId4"/>
    <p:sldId id="272" r:id="rId5"/>
    <p:sldId id="273" r:id="rId6"/>
    <p:sldId id="276" r:id="rId7"/>
    <p:sldId id="278" r:id="rId8"/>
    <p:sldId id="279" r:id="rId9"/>
    <p:sldId id="280" r:id="rId10"/>
    <p:sldId id="263" r:id="rId11"/>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86" d="100"/>
          <a:sy n="86" d="100"/>
        </p:scale>
        <p:origin x="-1494"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BFF294-A093-4906-B057-188830E97444}" type="datetimeFigureOut">
              <a:rPr lang="es-MX" smtClean="0"/>
              <a:pPr/>
              <a:t>20/02/2020</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E1813E-31F9-44AA-AE03-3C2EE4B0D737}" type="slidenum">
              <a:rPr lang="es-MX" smtClean="0"/>
              <a:pPr/>
              <a:t>‹Nº›</a:t>
            </a:fld>
            <a:endParaRPr lang="es-MX"/>
          </a:p>
        </p:txBody>
      </p:sp>
    </p:spTree>
    <p:extLst>
      <p:ext uri="{BB962C8B-B14F-4D97-AF65-F5344CB8AC3E}">
        <p14:creationId xmlns:p14="http://schemas.microsoft.com/office/powerpoint/2010/main" xmlns="" val="410118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8E1813E-31F9-44AA-AE03-3C2EE4B0D737}" type="slidenum">
              <a:rPr lang="es-MX" smtClean="0"/>
              <a:pPr/>
              <a:t>1</a:t>
            </a:fld>
            <a:endParaRPr lang="es-MX" dirty="0"/>
          </a:p>
        </p:txBody>
      </p:sp>
    </p:spTree>
    <p:extLst>
      <p:ext uri="{BB962C8B-B14F-4D97-AF65-F5344CB8AC3E}">
        <p14:creationId xmlns:p14="http://schemas.microsoft.com/office/powerpoint/2010/main" xmlns="" val="483401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Clic para editar título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1638217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629075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Clic para editar título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8118839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2/20/2020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639314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Clic para editar título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1100771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87670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Clic para editar título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305152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Clic para editar título</a:t>
            </a:r>
            <a:endParaRPr lang="en-US" dirty="0"/>
          </a:p>
        </p:txBody>
      </p:sp>
      <p:sp>
        <p:nvSpPr>
          <p:cNvPr id="3" name="Date Placeholder 2"/>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498849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386044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Clic para editar título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694284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Clic para editar título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Arrastre la imagen al marcador de posición o haga clic en el icono para agregar</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5BDB7C9F-BC5B-F245-B2A8-F2AE4A563301}" type="datetimeFigureOut">
              <a:rPr lang="es-ES_tradnl" smtClean="0"/>
              <a:pPr/>
              <a:t>20/02/2020</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1558870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Clic para editar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DB7C9F-BC5B-F245-B2A8-F2AE4A563301}" type="datetimeFigureOut">
              <a:rPr lang="es-ES_tradnl" smtClean="0"/>
              <a:pPr/>
              <a:t>20/02/2020</a:t>
            </a:fld>
            <a:endParaRPr lang="es-ES_trad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A62D0D-EFA7-9347-A3B4-AEB478BD5E5D}" type="slidenum">
              <a:rPr lang="es-ES_tradnl" smtClean="0"/>
              <a:pPr/>
              <a:t>‹Nº›</a:t>
            </a:fld>
            <a:endParaRPr lang="es-ES_tradnl"/>
          </a:p>
        </p:txBody>
      </p:sp>
    </p:spTree>
    <p:extLst>
      <p:ext uri="{BB962C8B-B14F-4D97-AF65-F5344CB8AC3E}">
        <p14:creationId xmlns:p14="http://schemas.microsoft.com/office/powerpoint/2010/main" xmlns="" val="1663448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3063" y="-14058"/>
            <a:ext cx="8874268" cy="6858000"/>
          </a:xfrm>
          <a:prstGeom prst="rect">
            <a:avLst/>
          </a:prstGeom>
        </p:spPr>
      </p:pic>
      <p:sp>
        <p:nvSpPr>
          <p:cNvPr id="17" name="Rectángulo redondeado 16"/>
          <p:cNvSpPr/>
          <p:nvPr/>
        </p:nvSpPr>
        <p:spPr>
          <a:xfrm>
            <a:off x="0" y="5800725"/>
            <a:ext cx="9401175" cy="10572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6" name="Rectángulo redondeado 35"/>
          <p:cNvSpPr/>
          <p:nvPr/>
        </p:nvSpPr>
        <p:spPr>
          <a:xfrm>
            <a:off x="1042461" y="2200275"/>
            <a:ext cx="3658126" cy="2514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¿Para qué soy bueno (a)? 1.4 ¿En qué me gustaría mejorar? </a:t>
            </a:r>
            <a:endParaRPr lang="es-MX" dirty="0"/>
          </a:p>
        </p:txBody>
      </p:sp>
      <p:sp>
        <p:nvSpPr>
          <p:cNvPr id="40" name="Triángulo isósceles 39"/>
          <p:cNvSpPr/>
          <p:nvPr/>
        </p:nvSpPr>
        <p:spPr>
          <a:xfrm rot="9802839">
            <a:off x="6247153" y="5979337"/>
            <a:ext cx="547167" cy="71383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43" name="Imagen 42"/>
          <p:cNvPicPr>
            <a:picLocks noChangeAspect="1"/>
          </p:cNvPicPr>
          <p:nvPr/>
        </p:nvPicPr>
        <p:blipFill>
          <a:blip r:embed="rId4"/>
          <a:stretch>
            <a:fillRect/>
          </a:stretch>
        </p:blipFill>
        <p:spPr>
          <a:xfrm>
            <a:off x="2222695" y="5201026"/>
            <a:ext cx="2477892" cy="1408570"/>
          </a:xfrm>
          <a:prstGeom prst="rect">
            <a:avLst/>
          </a:prstGeom>
        </p:spPr>
      </p:pic>
      <p:sp>
        <p:nvSpPr>
          <p:cNvPr id="29" name="28 Rectángulo"/>
          <p:cNvSpPr/>
          <p:nvPr/>
        </p:nvSpPr>
        <p:spPr>
          <a:xfrm>
            <a:off x="153980" y="1297961"/>
            <a:ext cx="7991213" cy="1569660"/>
          </a:xfrm>
          <a:prstGeom prst="rect">
            <a:avLst/>
          </a:prstGeom>
        </p:spPr>
        <p:txBody>
          <a:bodyPr wrap="square">
            <a:spAutoFit/>
          </a:bodyPr>
          <a:lstStyle/>
          <a:p>
            <a:r>
              <a:rPr lang="es-MX" sz="4800" dirty="0" smtClean="0">
                <a:solidFill>
                  <a:srgbClr val="C00000"/>
                </a:solidFill>
                <a:latin typeface="Arial Black" pitchFamily="34" charset="0"/>
              </a:rPr>
              <a:t>ENTENDER A LOS DEMÁS</a:t>
            </a:r>
            <a:endParaRPr lang="es-MX" sz="4800" dirty="0">
              <a:solidFill>
                <a:srgbClr val="C00000"/>
              </a:solidFill>
              <a:latin typeface="Arial Black" pitchFamily="34" charset="0"/>
            </a:endParaRPr>
          </a:p>
        </p:txBody>
      </p:sp>
      <p:sp>
        <p:nvSpPr>
          <p:cNvPr id="8" name="Oval 8">
            <a:extLst>
              <a:ext uri="{FF2B5EF4-FFF2-40B4-BE49-F238E27FC236}">
                <a16:creationId xmlns="" xmlns:a16="http://schemas.microsoft.com/office/drawing/2014/main" id="{A542659A-4FA0-6F4D-B73D-B428747300F6}"/>
              </a:ext>
            </a:extLst>
          </p:cNvPr>
          <p:cNvSpPr/>
          <p:nvPr/>
        </p:nvSpPr>
        <p:spPr>
          <a:xfrm>
            <a:off x="2037144" y="2558005"/>
            <a:ext cx="2812647" cy="250759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dirty="0" smtClean="0">
                <a:latin typeface="Arial Black" pitchFamily="34" charset="0"/>
              </a:rPr>
              <a:t>CONCIENCIA SOCIAL</a:t>
            </a:r>
            <a:endParaRPr lang="en-US" dirty="0">
              <a:latin typeface="Arial Black" pitchFamily="34" charset="0"/>
            </a:endParaRPr>
          </a:p>
        </p:txBody>
      </p:sp>
      <p:pic>
        <p:nvPicPr>
          <p:cNvPr id="9" name="8 Imagen" descr="C:\Users\BECAS 3\AppData\Local\Microsoft\Windows\Temporary Internet Files\Content.IE5\XQVOUYMH\gente_normal[1].jpg"/>
          <p:cNvPicPr/>
          <p:nvPr/>
        </p:nvPicPr>
        <p:blipFill>
          <a:blip r:embed="rId5" cstate="print"/>
          <a:srcRect/>
          <a:stretch>
            <a:fillRect/>
          </a:stretch>
        </p:blipFill>
        <p:spPr bwMode="auto">
          <a:xfrm>
            <a:off x="2546109" y="2867621"/>
            <a:ext cx="1760811" cy="1487865"/>
          </a:xfrm>
          <a:prstGeom prst="rect">
            <a:avLst/>
          </a:prstGeom>
          <a:noFill/>
          <a:ln w="9525">
            <a:noFill/>
            <a:miter lim="800000"/>
            <a:headEnd/>
            <a:tailEnd/>
          </a:ln>
        </p:spPr>
      </p:pic>
    </p:spTree>
    <p:extLst>
      <p:ext uri="{BB962C8B-B14F-4D97-AF65-F5344CB8AC3E}">
        <p14:creationId xmlns:p14="http://schemas.microsoft.com/office/powerpoint/2010/main" xmlns="" val="1566646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CuadroTexto 2"/>
          <p:cNvSpPr txBox="1"/>
          <p:nvPr/>
        </p:nvSpPr>
        <p:spPr>
          <a:xfrm>
            <a:off x="3068643" y="2394909"/>
            <a:ext cx="2928938" cy="1015663"/>
          </a:xfrm>
          <a:prstGeom prst="rect">
            <a:avLst/>
          </a:prstGeom>
          <a:noFill/>
        </p:spPr>
        <p:txBody>
          <a:bodyPr wrap="square" rtlCol="0">
            <a:spAutoFit/>
          </a:bodyPr>
          <a:lstStyle/>
          <a:p>
            <a:r>
              <a:rPr lang="es-MX" sz="6000" b="1" cap="small" dirty="0">
                <a:solidFill>
                  <a:schemeClr val="accent1">
                    <a:lumMod val="50000"/>
                  </a:schemeClr>
                </a:solidFill>
              </a:rPr>
              <a:t>Gracias</a:t>
            </a:r>
          </a:p>
        </p:txBody>
      </p:sp>
      <p:pic>
        <p:nvPicPr>
          <p:cNvPr id="6" name="Imagen 5"/>
          <p:cNvPicPr>
            <a:picLocks noChangeAspect="1"/>
          </p:cNvPicPr>
          <p:nvPr/>
        </p:nvPicPr>
        <p:blipFill>
          <a:blip r:embed="rId3"/>
          <a:stretch>
            <a:fillRect/>
          </a:stretch>
        </p:blipFill>
        <p:spPr>
          <a:xfrm>
            <a:off x="8197041" y="585788"/>
            <a:ext cx="818372" cy="576148"/>
          </a:xfrm>
          <a:prstGeom prst="rect">
            <a:avLst/>
          </a:prstGeom>
        </p:spPr>
      </p:pic>
    </p:spTree>
    <p:extLst>
      <p:ext uri="{BB962C8B-B14F-4D97-AF65-F5344CB8AC3E}">
        <p14:creationId xmlns:p14="http://schemas.microsoft.com/office/powerpoint/2010/main" xmlns="" val="903635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8587"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11" name="10 Rectángulo"/>
          <p:cNvSpPr/>
          <p:nvPr/>
        </p:nvSpPr>
        <p:spPr>
          <a:xfrm>
            <a:off x="0" y="112535"/>
            <a:ext cx="8496885" cy="6524863"/>
          </a:xfrm>
          <a:prstGeom prst="rect">
            <a:avLst/>
          </a:prstGeom>
        </p:spPr>
        <p:txBody>
          <a:bodyPr wrap="square">
            <a:spAutoFit/>
          </a:bodyPr>
          <a:lstStyle/>
          <a:p>
            <a:pPr algn="just"/>
            <a:r>
              <a:rPr lang="es-MX" sz="2800" dirty="0" smtClean="0">
                <a:solidFill>
                  <a:srgbClr val="C00000"/>
                </a:solidFill>
                <a:latin typeface="Arial Black" pitchFamily="34" charset="0"/>
              </a:rPr>
              <a:t>CONTEXTO</a:t>
            </a:r>
          </a:p>
          <a:p>
            <a:pPr algn="just">
              <a:lnSpc>
                <a:spcPct val="150000"/>
              </a:lnSpc>
            </a:pPr>
            <a:endParaRPr lang="es-MX" sz="2000" dirty="0" smtClean="0">
              <a:latin typeface="Arial" pitchFamily="34" charset="0"/>
              <a:cs typeface="Arial" pitchFamily="34" charset="0"/>
            </a:endParaRPr>
          </a:p>
          <a:p>
            <a:pPr algn="just">
              <a:lnSpc>
                <a:spcPct val="150000"/>
              </a:lnSpc>
            </a:pPr>
            <a:r>
              <a:rPr lang="es-MX" sz="2000" dirty="0" smtClean="0">
                <a:solidFill>
                  <a:schemeClr val="accent1">
                    <a:lumMod val="50000"/>
                  </a:schemeClr>
                </a:solidFill>
                <a:latin typeface="Arial" pitchFamily="34" charset="0"/>
                <a:cs typeface="Arial" pitchFamily="34" charset="0"/>
              </a:rPr>
              <a:t>Todos tenemos la capacidad de desarrollar nuevas habilidades, aunque no siempre somos conscientes de ello. En este sentido, cuando los estudiantes se saben capaces de desarrollar habilidades como la empatía hacia los demás, entonces asumen que pueden modificar su forma de relacionarse consigo mismos y con quienes les rodean. El que los estudiantes sean considerados con las necesidades de los otros, no implica que se olviden de las propias. Más bien se trata de que comprendan que su felicidad no debe ser a costa de la de los demás, y que el hecho de no tener una actitud </a:t>
            </a:r>
            <a:r>
              <a:rPr lang="es-MX" sz="2000" dirty="0" err="1" smtClean="0">
                <a:solidFill>
                  <a:schemeClr val="accent1">
                    <a:lumMod val="50000"/>
                  </a:schemeClr>
                </a:solidFill>
                <a:latin typeface="Arial" pitchFamily="34" charset="0"/>
                <a:cs typeface="Arial" pitchFamily="34" charset="0"/>
              </a:rPr>
              <a:t>autocentrada</a:t>
            </a:r>
            <a:r>
              <a:rPr lang="es-MX" sz="2000" dirty="0" smtClean="0">
                <a:solidFill>
                  <a:schemeClr val="accent1">
                    <a:lumMod val="50000"/>
                  </a:schemeClr>
                </a:solidFill>
                <a:latin typeface="Arial" pitchFamily="34" charset="0"/>
                <a:cs typeface="Arial" pitchFamily="34" charset="0"/>
              </a:rPr>
              <a:t> en exceso, los ayudará a  conformar relaciones constructivas que serán benéficas para todos los involucrados porque están basadas en el respeto y en la igualdad.</a:t>
            </a:r>
            <a:endParaRPr lang="es-MX" sz="2000" dirty="0">
              <a:solidFill>
                <a:schemeClr val="accent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xmlns="" val="711931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0" y="12889"/>
            <a:ext cx="7047914" cy="1015663"/>
          </a:xfrm>
          <a:prstGeom prst="rect">
            <a:avLst/>
          </a:prstGeom>
          <a:noFill/>
        </p:spPr>
        <p:txBody>
          <a:bodyPr wrap="square" rtlCol="0">
            <a:spAutoFit/>
          </a:bodyPr>
          <a:lstStyle/>
          <a:p>
            <a:r>
              <a:rPr lang="es-MX" sz="2000" dirty="0" smtClean="0">
                <a:solidFill>
                  <a:schemeClr val="accent1">
                    <a:lumMod val="50000"/>
                  </a:schemeClr>
                </a:solidFill>
                <a:latin typeface="Arial Black" pitchFamily="34" charset="0"/>
              </a:rPr>
              <a:t>¿Cuál es el objetivo de la lección?</a:t>
            </a:r>
          </a:p>
          <a:p>
            <a:r>
              <a:rPr lang="es-MX" sz="2000" dirty="0" smtClean="0">
                <a:latin typeface="Arial Black" pitchFamily="34" charset="0"/>
              </a:rPr>
              <a:t> </a:t>
            </a:r>
            <a:r>
              <a:rPr lang="es-MX" sz="2000" dirty="0" smtClean="0"/>
              <a:t>Que los estudiantes establezcan una acción que considere a los demás con el fin de construir relaciones constructivas. </a:t>
            </a:r>
            <a:endParaRPr lang="es-MX" sz="2000" b="1" cap="small" dirty="0">
              <a:solidFill>
                <a:srgbClr val="FF0000"/>
              </a:solidFill>
              <a:latin typeface="Arial" pitchFamily="34" charset="0"/>
              <a:cs typeface="Arial" pitchFamily="34" charset="0"/>
            </a:endParaRPr>
          </a:p>
        </p:txBody>
      </p:sp>
      <p:grpSp>
        <p:nvGrpSpPr>
          <p:cNvPr id="7" name="Grupo 6"/>
          <p:cNvGrpSpPr/>
          <p:nvPr/>
        </p:nvGrpSpPr>
        <p:grpSpPr>
          <a:xfrm>
            <a:off x="2996665" y="2472166"/>
            <a:ext cx="285992" cy="234322"/>
            <a:chOff x="5137870" y="6179731"/>
            <a:chExt cx="442243" cy="358525"/>
          </a:xfrm>
        </p:grpSpPr>
        <p:grpSp>
          <p:nvGrpSpPr>
            <p:cNvPr id="9" name="Grupo 8"/>
            <p:cNvGrpSpPr/>
            <p:nvPr/>
          </p:nvGrpSpPr>
          <p:grpSpPr>
            <a:xfrm>
              <a:off x="5137870" y="6179731"/>
              <a:ext cx="79723" cy="236868"/>
              <a:chOff x="1694453" y="1088740"/>
              <a:chExt cx="432048" cy="900100"/>
            </a:xfrm>
          </p:grpSpPr>
          <p:sp>
            <p:nvSpPr>
              <p:cNvPr id="15" name="Elipse 14"/>
              <p:cNvSpPr/>
              <p:nvPr/>
            </p:nvSpPr>
            <p:spPr>
              <a:xfrm>
                <a:off x="1694453" y="1088740"/>
                <a:ext cx="432048"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Elipse 15"/>
              <p:cNvSpPr/>
              <p:nvPr/>
            </p:nvSpPr>
            <p:spPr>
              <a:xfrm>
                <a:off x="1694453" y="1772816"/>
                <a:ext cx="432048"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3" name="Elipse 12"/>
            <p:cNvSpPr/>
            <p:nvPr/>
          </p:nvSpPr>
          <p:spPr>
            <a:xfrm>
              <a:off x="5508106" y="6446136"/>
              <a:ext cx="72007" cy="92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p:cNvSpPr/>
            <p:nvPr/>
          </p:nvSpPr>
          <p:spPr>
            <a:xfrm>
              <a:off x="5174971" y="6182305"/>
              <a:ext cx="24531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7" name="16 Rectángulo"/>
          <p:cNvSpPr/>
          <p:nvPr/>
        </p:nvSpPr>
        <p:spPr>
          <a:xfrm>
            <a:off x="-1" y="951763"/>
            <a:ext cx="9015413" cy="830997"/>
          </a:xfrm>
          <a:prstGeom prst="rect">
            <a:avLst/>
          </a:prstGeom>
        </p:spPr>
        <p:txBody>
          <a:bodyPr wrap="square">
            <a:spAutoFit/>
          </a:bodyPr>
          <a:lstStyle/>
          <a:p>
            <a:pPr algn="ctr"/>
            <a:r>
              <a:rPr lang="es-MX" sz="1600" dirty="0" smtClean="0">
                <a:solidFill>
                  <a:schemeClr val="accent1">
                    <a:lumMod val="50000"/>
                  </a:schemeClr>
                </a:solidFill>
                <a:latin typeface="Arial Black" pitchFamily="34" charset="0"/>
              </a:rPr>
              <a:t>¿Por qué es importante? </a:t>
            </a:r>
          </a:p>
          <a:p>
            <a:pPr algn="ctr"/>
            <a:r>
              <a:rPr lang="es-MX" sz="1600" dirty="0" smtClean="0"/>
              <a:t>Porque para establecer relaciones constructivas, los estudiantes pueden ser considerados con los demás y capaces de ver más allá de sí mismos. </a:t>
            </a:r>
            <a:endParaRPr lang="es-MX" sz="1600" dirty="0">
              <a:latin typeface="Arial" pitchFamily="34" charset="0"/>
              <a:cs typeface="Arial" pitchFamily="34" charset="0"/>
            </a:endParaRPr>
          </a:p>
        </p:txBody>
      </p:sp>
      <p:sp>
        <p:nvSpPr>
          <p:cNvPr id="18" name="17 CuadroTexto"/>
          <p:cNvSpPr txBox="1"/>
          <p:nvPr/>
        </p:nvSpPr>
        <p:spPr>
          <a:xfrm>
            <a:off x="0" y="1684968"/>
            <a:ext cx="9015412" cy="5139869"/>
          </a:xfrm>
          <a:prstGeom prst="rect">
            <a:avLst/>
          </a:prstGeom>
          <a:noFill/>
        </p:spPr>
        <p:txBody>
          <a:bodyPr wrap="square" rtlCol="0">
            <a:spAutoFit/>
          </a:bodyPr>
          <a:lstStyle/>
          <a:p>
            <a:r>
              <a:rPr lang="es-MX" dirty="0" smtClean="0">
                <a:solidFill>
                  <a:schemeClr val="accent1">
                    <a:lumMod val="50000"/>
                  </a:schemeClr>
                </a:solidFill>
                <a:latin typeface="Arial Black" pitchFamily="34" charset="0"/>
              </a:rPr>
              <a:t>Estructura de la sesión y recomendaciones específicas</a:t>
            </a:r>
          </a:p>
          <a:p>
            <a:endParaRPr lang="es-MX" sz="1600" dirty="0" smtClean="0">
              <a:solidFill>
                <a:srgbClr val="C00000"/>
              </a:solidFill>
              <a:latin typeface="Arial Black" pitchFamily="34" charset="0"/>
            </a:endParaRPr>
          </a:p>
          <a:p>
            <a:r>
              <a:rPr lang="es-MX" sz="1600" dirty="0" smtClean="0">
                <a:latin typeface="Arial" pitchFamily="34" charset="0"/>
                <a:cs typeface="Arial" pitchFamily="34" charset="0"/>
              </a:rPr>
              <a:t> Invita a los estudiantes a leer la introducción de la actividad,</a:t>
            </a:r>
            <a:r>
              <a:rPr lang="es-MX" sz="1600" dirty="0" smtClean="0"/>
              <a:t> la cita y “El reto es”.</a:t>
            </a:r>
            <a:endParaRPr lang="es-MX" sz="1600" dirty="0" smtClean="0">
              <a:latin typeface="Arial" pitchFamily="34" charset="0"/>
              <a:cs typeface="Arial" pitchFamily="34" charset="0"/>
            </a:endParaRPr>
          </a:p>
          <a:p>
            <a:endParaRPr lang="es-ES" dirty="0" smtClean="0">
              <a:latin typeface="Arial Black" pitchFamily="34" charset="0"/>
            </a:endParaRPr>
          </a:p>
          <a:p>
            <a:pPr algn="just"/>
            <a:r>
              <a:rPr lang="es-MX" sz="2000" b="1" dirty="0" smtClean="0">
                <a:solidFill>
                  <a:schemeClr val="accent1">
                    <a:lumMod val="50000"/>
                  </a:schemeClr>
                </a:solidFill>
                <a:latin typeface="Arial Black" pitchFamily="34" charset="0"/>
                <a:cs typeface="Arial" pitchFamily="34" charset="0"/>
              </a:rPr>
              <a:t>Introducción</a:t>
            </a:r>
          </a:p>
          <a:p>
            <a:pPr algn="just"/>
            <a:r>
              <a:rPr lang="es-MX" sz="2000" dirty="0" smtClean="0"/>
              <a:t>Rubén observó la gran angustia que tenía Andrea cuando le asignaron el control del dinero de la graduación; él sabiendo que la organización no era el fuerte de su amiga, pudo entender su reacción. Para evitar complicaciones, se le ocurrió proponer que mejor Andrea colaborará con él haciendo las invitaciones. Gracias a la empatía y a la habilidad se evitó que el equipo tuviera problemas de convivencia. Por el contrario, fortalecieron sus lazos de amistad. Así como Rubén mostró ser empático con su amiga y consideró sus necesidades, tú ¿has contribuido en alguna situación ayudando a evitar problemas y, colaborando para mejorar la convivencia? </a:t>
            </a:r>
          </a:p>
          <a:p>
            <a:pPr algn="just"/>
            <a:r>
              <a:rPr lang="es-MX" sz="2000" dirty="0" smtClean="0"/>
              <a:t>“Lo más importante en cualquier relación no es lo que obtienes, sino lo que das”. </a:t>
            </a:r>
            <a:r>
              <a:rPr lang="es-MX" sz="2000" dirty="0" err="1" smtClean="0"/>
              <a:t>Eleanor</a:t>
            </a:r>
            <a:r>
              <a:rPr lang="es-MX" sz="2000" dirty="0" smtClean="0"/>
              <a:t> Roosevelt</a:t>
            </a:r>
          </a:p>
          <a:p>
            <a:pPr algn="just"/>
            <a:r>
              <a:rPr lang="es-MX" sz="2000" b="1" dirty="0" smtClean="0"/>
              <a:t>El reto es </a:t>
            </a:r>
            <a:r>
              <a:rPr lang="es-MX" sz="2000" dirty="0" smtClean="0">
                <a:solidFill>
                  <a:schemeClr val="accent1">
                    <a:lumMod val="50000"/>
                  </a:schemeClr>
                </a:solidFill>
              </a:rPr>
              <a:t>establecer una acción que considere a los demás con el </a:t>
            </a:r>
            <a:r>
              <a:rPr lang="es-MX" sz="2000" dirty="0" err="1" smtClean="0">
                <a:solidFill>
                  <a:schemeClr val="accent1">
                    <a:lumMod val="50000"/>
                  </a:schemeClr>
                </a:solidFill>
              </a:rPr>
              <a:t>fín</a:t>
            </a:r>
            <a:r>
              <a:rPr lang="es-MX" sz="2000" dirty="0" smtClean="0">
                <a:solidFill>
                  <a:schemeClr val="accent1">
                    <a:lumMod val="50000"/>
                  </a:schemeClr>
                </a:solidFill>
              </a:rPr>
              <a:t> de construir relaciones constructivas</a:t>
            </a:r>
            <a:endParaRPr lang="es-MX" sz="2000" b="1" dirty="0">
              <a:solidFill>
                <a:schemeClr val="accent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xmlns="" val="356845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42 Llamada rectangular redondeada"/>
          <p:cNvSpPr/>
          <p:nvPr/>
        </p:nvSpPr>
        <p:spPr>
          <a:xfrm>
            <a:off x="253214" y="3727938"/>
            <a:ext cx="2433710" cy="115355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7034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pic>
        <p:nvPicPr>
          <p:cNvPr id="1027" name="Picture 3" descr="C:\Users\BECAS 3\AppData\Local\Microsoft\Windows\Temporary Internet Files\Content.IE5\91PAMXRL\Mal-ambiente-2[1].jpg"/>
          <p:cNvPicPr>
            <a:picLocks noChangeAspect="1" noChangeArrowheads="1"/>
          </p:cNvPicPr>
          <p:nvPr/>
        </p:nvPicPr>
        <p:blipFill>
          <a:blip r:embed="rId4"/>
          <a:srcRect/>
          <a:stretch>
            <a:fillRect/>
          </a:stretch>
        </p:blipFill>
        <p:spPr bwMode="auto">
          <a:xfrm>
            <a:off x="253215" y="585788"/>
            <a:ext cx="7645645" cy="5756646"/>
          </a:xfrm>
          <a:prstGeom prst="rect">
            <a:avLst/>
          </a:prstGeom>
          <a:noFill/>
        </p:spPr>
      </p:pic>
      <p:sp>
        <p:nvSpPr>
          <p:cNvPr id="5" name="CuadroTexto 4"/>
          <p:cNvSpPr txBox="1"/>
          <p:nvPr/>
        </p:nvSpPr>
        <p:spPr>
          <a:xfrm>
            <a:off x="272982" y="145583"/>
            <a:ext cx="8702205" cy="7109639"/>
          </a:xfrm>
          <a:prstGeom prst="rect">
            <a:avLst/>
          </a:prstGeom>
          <a:noFill/>
        </p:spPr>
        <p:txBody>
          <a:bodyPr wrap="square" rtlCol="0">
            <a:spAutoFit/>
          </a:bodyPr>
          <a:lstStyle/>
          <a:p>
            <a:r>
              <a:rPr lang="es-MX" sz="2000" dirty="0" smtClean="0">
                <a:solidFill>
                  <a:schemeClr val="accent1">
                    <a:lumMod val="50000"/>
                  </a:schemeClr>
                </a:solidFill>
                <a:latin typeface="Arial Black" pitchFamily="34" charset="0"/>
              </a:rPr>
              <a:t>Actividad 1: </a:t>
            </a:r>
            <a:r>
              <a:rPr lang="es-MX" sz="2000" dirty="0" smtClean="0">
                <a:solidFill>
                  <a:schemeClr val="accent1">
                    <a:lumMod val="50000"/>
                  </a:schemeClr>
                </a:solidFill>
              </a:rPr>
              <a:t>Leer el caso y responder preguntas.</a:t>
            </a:r>
            <a:endParaRPr lang="es-MX" sz="2000" dirty="0" smtClean="0">
              <a:solidFill>
                <a:schemeClr val="accent1">
                  <a:lumMod val="50000"/>
                </a:schemeClr>
              </a:solidFill>
              <a:latin typeface="Arial Black" pitchFamily="34" charset="0"/>
            </a:endParaRPr>
          </a:p>
          <a:p>
            <a:r>
              <a:rPr lang="es-MX" sz="2000" dirty="0" smtClean="0"/>
              <a:t>De forma individual, lee el caso y, aquí o en tu cuaderno, responde a las preguntas que se te plantean. </a:t>
            </a:r>
          </a:p>
          <a:p>
            <a:pPr algn="just"/>
            <a:r>
              <a:rPr lang="es-MX" sz="2000" u="sng" dirty="0" smtClean="0">
                <a:solidFill>
                  <a:schemeClr val="accent1">
                    <a:lumMod val="75000"/>
                  </a:schemeClr>
                </a:solidFill>
              </a:rPr>
              <a:t>Tomando el ejemplo de Rubén y de Andrea, hagamos otra historia: </a:t>
            </a:r>
            <a:r>
              <a:rPr lang="es-MX" sz="2000" dirty="0" smtClean="0">
                <a:solidFill>
                  <a:schemeClr val="accent1">
                    <a:lumMod val="75000"/>
                  </a:schemeClr>
                </a:solidFill>
              </a:rPr>
              <a:t>Andrea, a pesar de su angustia, tiene que administrar el dinero. Ella se queja y lo expresa, pero nadie la entiende ni toma en consideración su sentir. Como era de esperarse, no cuadran las cuentas, y llegado el final del evento, varios están molestos con ella por el desorden en la administración de los recursos lo que provoca que la armonía entre los miembros del equipo se fracture porque hay quienes la defienden y quienes la critican. Al grupo, le costó varias semanas poder volverse a poner en paz, e incluso, hubo algunos compañeros que permanecieron peleados. </a:t>
            </a:r>
          </a:p>
          <a:p>
            <a:endParaRPr lang="es-MX" sz="2000" dirty="0" smtClean="0"/>
          </a:p>
          <a:p>
            <a:r>
              <a:rPr lang="es-MX" sz="2000" dirty="0" smtClean="0"/>
              <a:t>a. Piensas que, a pesar de que los compañeros de Andrea en ese momento no fueron empáticos, ¿pueden desarrollar su habilidad de entender y considerar a los demás?</a:t>
            </a:r>
          </a:p>
          <a:p>
            <a:r>
              <a:rPr lang="es-ES" sz="2000" dirty="0" smtClean="0">
                <a:latin typeface="Arial" pitchFamily="34" charset="0"/>
                <a:cs typeface="Arial" pitchFamily="34" charset="0"/>
              </a:rPr>
              <a:t>___________________________________________________________</a:t>
            </a:r>
          </a:p>
          <a:p>
            <a:pPr marL="457200" indent="-457200">
              <a:buAutoNum type="arabicPeriod"/>
            </a:pPr>
            <a:r>
              <a:rPr lang="es-MX" sz="2000" dirty="0" smtClean="0"/>
              <a:t>En caso de que tu respuesta sea negativa, explica ¿por qué?</a:t>
            </a:r>
          </a:p>
          <a:p>
            <a:pPr marL="457200" indent="-457200"/>
            <a:r>
              <a:rPr lang="es-ES" sz="2000" dirty="0" smtClean="0">
                <a:latin typeface="Arial" pitchFamily="34" charset="0"/>
                <a:cs typeface="Arial" pitchFamily="34" charset="0"/>
              </a:rPr>
              <a:t>___________________________________________________________</a:t>
            </a:r>
          </a:p>
          <a:p>
            <a:pPr marL="457200" indent="-457200"/>
            <a:r>
              <a:rPr lang="es-MX" sz="2000" dirty="0" smtClean="0"/>
              <a:t>2. En caso de que tu respuesta sea positiva, responde ¿cómo?</a:t>
            </a:r>
          </a:p>
          <a:p>
            <a:pPr marL="457200" indent="-457200"/>
            <a:r>
              <a:rPr lang="es-ES" sz="2000" dirty="0" smtClean="0">
                <a:latin typeface="Arial" pitchFamily="34" charset="0"/>
                <a:cs typeface="Arial" pitchFamily="34" charset="0"/>
              </a:rPr>
              <a:t>___________________________________________________________</a:t>
            </a:r>
          </a:p>
          <a:p>
            <a:pPr marL="457200" indent="-457200"/>
            <a:r>
              <a:rPr lang="es-MX" sz="1600" b="1" dirty="0" smtClean="0">
                <a:solidFill>
                  <a:schemeClr val="accent1">
                    <a:lumMod val="50000"/>
                  </a:schemeClr>
                </a:solidFill>
              </a:rPr>
              <a:t>El objetivo es que los estudiantes reflexionen sobre la viabilidad o no de desarrollar su habilidad de entender y considerar a los demás. </a:t>
            </a:r>
            <a:endParaRPr lang="es-MX" sz="1600" b="1" dirty="0" smtClean="0">
              <a:solidFill>
                <a:schemeClr val="accent1">
                  <a:lumMod val="50000"/>
                </a:schemeClr>
              </a:solidFill>
              <a:latin typeface="Arial" pitchFamily="34" charset="0"/>
              <a:cs typeface="Arial" pitchFamily="34" charset="0"/>
            </a:endParaRPr>
          </a:p>
          <a:p>
            <a:r>
              <a:rPr lang="es-MX" sz="1600" b="1" dirty="0" smtClean="0">
                <a:latin typeface="Arial" pitchFamily="34" charset="0"/>
                <a:cs typeface="Arial" pitchFamily="34" charset="0"/>
              </a:rPr>
              <a:t> </a:t>
            </a:r>
            <a:endParaRPr lang="es-MX" sz="1600" b="1" cap="small" dirty="0">
              <a:solidFill>
                <a:srgbClr val="FF0000"/>
              </a:solidFill>
              <a:latin typeface="Arial" pitchFamily="34" charset="0"/>
              <a:cs typeface="Arial" pitchFamily="34" charset="0"/>
            </a:endParaRPr>
          </a:p>
        </p:txBody>
      </p:sp>
      <p:sp>
        <p:nvSpPr>
          <p:cNvPr id="7" name="6 CuadroTexto"/>
          <p:cNvSpPr txBox="1"/>
          <p:nvPr/>
        </p:nvSpPr>
        <p:spPr>
          <a:xfrm>
            <a:off x="6290631" y="6589354"/>
            <a:ext cx="2684556" cy="507831"/>
          </a:xfrm>
          <a:prstGeom prst="rect">
            <a:avLst/>
          </a:prstGeom>
          <a:noFill/>
        </p:spPr>
        <p:txBody>
          <a:bodyPr wrap="square" rtlCol="0">
            <a:spAutoFit/>
          </a:bodyPr>
          <a:lstStyle/>
          <a:p>
            <a:r>
              <a:rPr lang="es-ES" sz="900" dirty="0" smtClean="0"/>
              <a:t>Imagen  prediseñada de office Online</a:t>
            </a:r>
            <a:endParaRPr lang="es-MX" sz="900" dirty="0" smtClean="0"/>
          </a:p>
          <a:p>
            <a:endParaRPr lang="es-MX" dirty="0"/>
          </a:p>
        </p:txBody>
      </p:sp>
    </p:spTree>
    <p:extLst>
      <p:ext uri="{BB962C8B-B14F-4D97-AF65-F5344CB8AC3E}">
        <p14:creationId xmlns:p14="http://schemas.microsoft.com/office/powerpoint/2010/main" xmlns="" val="356845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115888" y="98474"/>
            <a:ext cx="6680697" cy="6494085"/>
          </a:xfrm>
          <a:prstGeom prst="rect">
            <a:avLst/>
          </a:prstGeom>
          <a:noFill/>
        </p:spPr>
        <p:txBody>
          <a:bodyPr wrap="square" rtlCol="0">
            <a:spAutoFit/>
          </a:bodyPr>
          <a:lstStyle/>
          <a:p>
            <a:r>
              <a:rPr lang="es-MX" sz="2800" dirty="0" smtClean="0">
                <a:solidFill>
                  <a:schemeClr val="accent1">
                    <a:lumMod val="50000"/>
                  </a:schemeClr>
                </a:solidFill>
                <a:latin typeface="Arial Black" pitchFamily="34" charset="0"/>
              </a:rPr>
              <a:t>Actividad 2: </a:t>
            </a:r>
            <a:r>
              <a:rPr lang="es-MX" sz="2800" dirty="0" smtClean="0">
                <a:solidFill>
                  <a:schemeClr val="accent1">
                    <a:lumMod val="50000"/>
                  </a:schemeClr>
                </a:solidFill>
              </a:rPr>
              <a:t>Reflexionar y responder preguntas. </a:t>
            </a:r>
          </a:p>
          <a:p>
            <a:pPr algn="just"/>
            <a:r>
              <a:rPr lang="es-MX" sz="2000" dirty="0" smtClean="0"/>
              <a:t>Se espera que los alumnos piensen sobre las características que tienen las relaciones constructivas. Se sugiere reflexionar con ellos que éstas son aquellas relaciones sanas en las cuales se sienten seguros y en confianza. </a:t>
            </a:r>
          </a:p>
          <a:p>
            <a:pPr algn="just"/>
            <a:r>
              <a:rPr lang="es-MX" sz="2000" dirty="0" smtClean="0"/>
              <a:t>• Asimismo, se propone invitarlos a reflexionar que las relaciones constructivas se facilitan si son considerados los demás, y que si bien, no siempre se comparten los mismos puntos de vista, si pueden ser comprensivos respecto a los sentimientos de los demás. </a:t>
            </a:r>
            <a:endParaRPr lang="es-MX" sz="2000" dirty="0" smtClean="0">
              <a:latin typeface="Arial Black" pitchFamily="34" charset="0"/>
            </a:endParaRPr>
          </a:p>
          <a:p>
            <a:r>
              <a:rPr lang="es-MX" sz="2000" dirty="0" smtClean="0">
                <a:solidFill>
                  <a:schemeClr val="accent1">
                    <a:lumMod val="50000"/>
                  </a:schemeClr>
                </a:solidFill>
              </a:rPr>
              <a:t>En binas, respondan las siguientes preguntas. </a:t>
            </a:r>
          </a:p>
          <a:p>
            <a:r>
              <a:rPr lang="es-MX" sz="2000" dirty="0" smtClean="0"/>
              <a:t>1. Para ustedes, ¿qué características debe tener las relaciones constructivas?</a:t>
            </a:r>
          </a:p>
          <a:p>
            <a:r>
              <a:rPr lang="es-ES" sz="2000" dirty="0" smtClean="0"/>
              <a:t>___________________________________________________</a:t>
            </a:r>
          </a:p>
          <a:p>
            <a:r>
              <a:rPr lang="es-MX" sz="2000" dirty="0" smtClean="0"/>
              <a:t>2. ¿Qué relación hay entre entender y comprender a los demás, y establecer relaciones constructivas?</a:t>
            </a:r>
          </a:p>
          <a:p>
            <a:r>
              <a:rPr lang="es-ES" sz="2000" dirty="0" smtClean="0"/>
              <a:t>______________________________________________________________________________________________________</a:t>
            </a:r>
            <a:endParaRPr lang="es-MX" sz="2000" dirty="0" smtClean="0"/>
          </a:p>
          <a:p>
            <a:endParaRPr lang="es-MX" sz="2000" b="1" cap="small" dirty="0">
              <a:solidFill>
                <a:srgbClr val="FF0000"/>
              </a:solidFill>
            </a:endParaRPr>
          </a:p>
        </p:txBody>
      </p:sp>
      <p:sp>
        <p:nvSpPr>
          <p:cNvPr id="18" name="Rectángulo 10"/>
          <p:cNvSpPr/>
          <p:nvPr/>
        </p:nvSpPr>
        <p:spPr>
          <a:xfrm>
            <a:off x="5343305" y="900386"/>
            <a:ext cx="158643" cy="94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029" name="Picture 5" descr="C:\Users\BECAS 3\AppData\Local\Microsoft\Windows\Temporary Internet Files\Content.IE5\8APRSCA2\people-talking_thumb2[1].jpg"/>
          <p:cNvPicPr>
            <a:picLocks noChangeAspect="1" noChangeArrowheads="1"/>
          </p:cNvPicPr>
          <p:nvPr/>
        </p:nvPicPr>
        <p:blipFill>
          <a:blip r:embed="rId4"/>
          <a:srcRect/>
          <a:stretch>
            <a:fillRect/>
          </a:stretch>
        </p:blipFill>
        <p:spPr bwMode="auto">
          <a:xfrm>
            <a:off x="6796584" y="2731956"/>
            <a:ext cx="2347415" cy="3607688"/>
          </a:xfrm>
          <a:prstGeom prst="rect">
            <a:avLst/>
          </a:prstGeom>
          <a:noFill/>
        </p:spPr>
      </p:pic>
      <p:sp>
        <p:nvSpPr>
          <p:cNvPr id="7" name="6 CuadroTexto"/>
          <p:cNvSpPr txBox="1"/>
          <p:nvPr/>
        </p:nvSpPr>
        <p:spPr>
          <a:xfrm>
            <a:off x="6796585" y="6339644"/>
            <a:ext cx="2218828" cy="523220"/>
          </a:xfrm>
          <a:prstGeom prst="rect">
            <a:avLst/>
          </a:prstGeom>
          <a:noFill/>
        </p:spPr>
        <p:txBody>
          <a:bodyPr wrap="square" rtlCol="0">
            <a:spAutoFit/>
          </a:bodyPr>
          <a:lstStyle/>
          <a:p>
            <a:r>
              <a:rPr lang="es-ES" sz="1000" dirty="0" smtClean="0"/>
              <a:t>Imagen  prediseñada de office Online</a:t>
            </a:r>
            <a:endParaRPr lang="es-MX" sz="1000" dirty="0" smtClean="0"/>
          </a:p>
          <a:p>
            <a:endParaRPr lang="es-MX" dirty="0"/>
          </a:p>
        </p:txBody>
      </p:sp>
    </p:spTree>
    <p:extLst>
      <p:ext uri="{BB962C8B-B14F-4D97-AF65-F5344CB8AC3E}">
        <p14:creationId xmlns:p14="http://schemas.microsoft.com/office/powerpoint/2010/main" xmlns="" val="356845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6" name="Imagen 5"/>
          <p:cNvPicPr>
            <a:picLocks noChangeAspect="1"/>
          </p:cNvPicPr>
          <p:nvPr/>
        </p:nvPicPr>
        <p:blipFill>
          <a:blip r:embed="rId3"/>
          <a:stretch>
            <a:fillRect/>
          </a:stretch>
        </p:blipFill>
        <p:spPr>
          <a:xfrm>
            <a:off x="8197041" y="585788"/>
            <a:ext cx="818372" cy="576148"/>
          </a:xfrm>
          <a:prstGeom prst="rect">
            <a:avLst/>
          </a:prstGeom>
        </p:spPr>
      </p:pic>
      <p:sp>
        <p:nvSpPr>
          <p:cNvPr id="5" name="CuadroTexto 4"/>
          <p:cNvSpPr txBox="1"/>
          <p:nvPr/>
        </p:nvSpPr>
        <p:spPr>
          <a:xfrm>
            <a:off x="0" y="273697"/>
            <a:ext cx="8197041" cy="6678751"/>
          </a:xfrm>
          <a:prstGeom prst="rect">
            <a:avLst/>
          </a:prstGeom>
          <a:noFill/>
        </p:spPr>
        <p:txBody>
          <a:bodyPr wrap="square" rtlCol="0">
            <a:spAutoFit/>
          </a:bodyPr>
          <a:lstStyle/>
          <a:p>
            <a:r>
              <a:rPr lang="es-MX" sz="2400" b="1" cap="small" dirty="0" smtClean="0">
                <a:solidFill>
                  <a:srgbClr val="FF0000"/>
                </a:solidFill>
                <a:latin typeface="Arial Black" pitchFamily="34" charset="0"/>
              </a:rPr>
              <a:t>RESUMEN</a:t>
            </a:r>
          </a:p>
          <a:p>
            <a:endParaRPr lang="es-ES" sz="2000" b="1" cap="small" dirty="0" smtClean="0">
              <a:solidFill>
                <a:srgbClr val="FF0000"/>
              </a:solidFill>
            </a:endParaRPr>
          </a:p>
          <a:p>
            <a:pPr algn="just"/>
            <a:r>
              <a:rPr lang="es-MX" sz="2000" dirty="0" smtClean="0">
                <a:latin typeface="Arial" pitchFamily="34" charset="0"/>
                <a:cs typeface="Arial" pitchFamily="34" charset="0"/>
              </a:rPr>
              <a:t>Pida a un alumno que lea en voz alta el texto, y al resto del grupo que siga la lectura en silencio. Si el tiempo se lo permite puede comentar una conclusión breve.</a:t>
            </a:r>
          </a:p>
          <a:p>
            <a:pPr algn="just"/>
            <a:endParaRPr lang="es-ES" sz="2400" dirty="0" smtClean="0">
              <a:latin typeface="Arial" pitchFamily="34" charset="0"/>
              <a:cs typeface="Arial" pitchFamily="34" charset="0"/>
            </a:endParaRPr>
          </a:p>
          <a:p>
            <a:pPr algn="just"/>
            <a:r>
              <a:rPr lang="es-MX" sz="2400" dirty="0" smtClean="0">
                <a:solidFill>
                  <a:schemeClr val="accent1">
                    <a:lumMod val="50000"/>
                  </a:schemeClr>
                </a:solidFill>
                <a:latin typeface="Arial" pitchFamily="34" charset="0"/>
                <a:cs typeface="Arial" pitchFamily="34" charset="0"/>
              </a:rPr>
              <a:t>Como hemos visto en otras lecciones, la empatía es un aspecto fundamental para establecer relaciones constructivas con los demás, es decir, relaciones saludables que provocan armonía social. La empatía marca la diferencia entre ser descuidados e indiferentes ante los otros o reconocer su sufrimiento y sus anhelos generando así un vínculo de cuidado y respeto hacia ellos. La empatía es un buen punto de partida para abrir el corazón y ser considerado son los demás. La buena noticia es que, a través de la empatía, tú puedes desarrollar tu habilidad para entender y considerar a los demás y establecer así, relaciones constructivas.</a:t>
            </a:r>
            <a:endParaRPr lang="es-ES" sz="2400" b="1" cap="small" dirty="0" smtClean="0">
              <a:solidFill>
                <a:schemeClr val="accent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xmlns="" val="356845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 xmlns:a16="http://schemas.microsoft.com/office/drawing/2014/main" id="{AD660D75-67BB-664B-BFD1-C1277D46D824}"/>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dirty="0"/>
          </a:p>
        </p:txBody>
      </p:sp>
      <p:sp>
        <p:nvSpPr>
          <p:cNvPr id="3" name="object 8">
            <a:extLst>
              <a:ext uri="{FF2B5EF4-FFF2-40B4-BE49-F238E27FC236}">
                <a16:creationId xmlns="" xmlns:a16="http://schemas.microsoft.com/office/drawing/2014/main" id="{E1C22324-154A-D94C-B08B-1ECFD16FE7E3}"/>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1">
              <a:lumMod val="60000"/>
              <a:lumOff val="40000"/>
            </a:schemeClr>
          </a:solidFill>
        </p:spPr>
        <p:txBody>
          <a:bodyPr wrap="square" lIns="0" tIns="0" rIns="0" bIns="0" rtlCol="0"/>
          <a:lstStyle/>
          <a:p>
            <a:endParaRPr sz="1900" dirty="0"/>
          </a:p>
        </p:txBody>
      </p:sp>
      <p:sp>
        <p:nvSpPr>
          <p:cNvPr id="4" name="object 9">
            <a:extLst>
              <a:ext uri="{FF2B5EF4-FFF2-40B4-BE49-F238E27FC236}">
                <a16:creationId xmlns="" xmlns:a16="http://schemas.microsoft.com/office/drawing/2014/main" id="{442181FA-95F4-AD46-A6C4-B05EF93DD585}"/>
              </a:ext>
            </a:extLst>
          </p:cNvPr>
          <p:cNvSpPr/>
          <p:nvPr/>
        </p:nvSpPr>
        <p:spPr>
          <a:xfrm>
            <a:off x="685800" y="533400"/>
            <a:ext cx="7634507" cy="5055208"/>
          </a:xfrm>
          <a:custGeom>
            <a:avLst/>
            <a:gdLst/>
            <a:ahLst/>
            <a:cxnLst/>
            <a:rect l="l" t="t" r="r" b="b"/>
            <a:pathLst>
              <a:path w="2256154" h="3878579">
                <a:moveTo>
                  <a:pt x="0" y="3878148"/>
                </a:moveTo>
                <a:lnTo>
                  <a:pt x="2256002" y="3878148"/>
                </a:lnTo>
                <a:lnTo>
                  <a:pt x="2256002" y="0"/>
                </a:lnTo>
                <a:lnTo>
                  <a:pt x="0" y="0"/>
                </a:lnTo>
                <a:lnTo>
                  <a:pt x="0" y="3878148"/>
                </a:lnTo>
                <a:close/>
              </a:path>
            </a:pathLst>
          </a:custGeom>
          <a:solidFill>
            <a:schemeClr val="bg1">
              <a:lumMod val="85000"/>
            </a:schemeClr>
          </a:solidFill>
        </p:spPr>
        <p:txBody>
          <a:bodyPr wrap="square" lIns="0" tIns="0" rIns="0" bIns="0" rtlCol="0"/>
          <a:lstStyle/>
          <a:p>
            <a:endParaRPr sz="1900" dirty="0"/>
          </a:p>
        </p:txBody>
      </p:sp>
      <p:sp>
        <p:nvSpPr>
          <p:cNvPr id="5" name="object 10">
            <a:extLst>
              <a:ext uri="{FF2B5EF4-FFF2-40B4-BE49-F238E27FC236}">
                <a16:creationId xmlns="" xmlns:a16="http://schemas.microsoft.com/office/drawing/2014/main" id="{29700AC3-8E6B-3242-A3F9-D407FB9AF115}"/>
              </a:ext>
            </a:extLst>
          </p:cNvPr>
          <p:cNvSpPr/>
          <p:nvPr/>
        </p:nvSpPr>
        <p:spPr>
          <a:xfrm>
            <a:off x="685800" y="0"/>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chemeClr val="accent1">
              <a:lumMod val="75000"/>
            </a:schemeClr>
          </a:solidFill>
        </p:spPr>
        <p:txBody>
          <a:bodyPr wrap="square" lIns="0" tIns="0" rIns="0" bIns="0" rtlCol="0"/>
          <a:lstStyle/>
          <a:p>
            <a:endParaRPr sz="1900" dirty="0"/>
          </a:p>
        </p:txBody>
      </p:sp>
      <p:sp>
        <p:nvSpPr>
          <p:cNvPr id="6" name="object 34">
            <a:extLst>
              <a:ext uri="{FF2B5EF4-FFF2-40B4-BE49-F238E27FC236}">
                <a16:creationId xmlns="" xmlns:a16="http://schemas.microsoft.com/office/drawing/2014/main" id="{E754D0E2-1A68-F040-940E-A10FFF65897C}"/>
              </a:ext>
            </a:extLst>
          </p:cNvPr>
          <p:cNvSpPr txBox="1"/>
          <p:nvPr/>
        </p:nvSpPr>
        <p:spPr>
          <a:xfrm>
            <a:off x="943708" y="-76200"/>
            <a:ext cx="5147383" cy="445974"/>
          </a:xfrm>
          <a:prstGeom prst="rect">
            <a:avLst/>
          </a:prstGeom>
        </p:spPr>
        <p:txBody>
          <a:bodyPr vert="horz" wrap="square" lIns="0" tIns="14941" rIns="0" bIns="0" rtlCol="0">
            <a:spAutoFit/>
          </a:bodyPr>
          <a:lstStyle/>
          <a:p>
            <a:pPr marL="14941">
              <a:spcBef>
                <a:spcPts val="117"/>
              </a:spcBef>
            </a:pPr>
            <a:r>
              <a:rPr lang="es-ES" sz="2800" b="1" spc="-5" dirty="0" smtClean="0">
                <a:solidFill>
                  <a:srgbClr val="FFFFFF"/>
                </a:solidFill>
                <a:latin typeface="Soberana Sans"/>
                <a:cs typeface="Soberana Sans"/>
              </a:rPr>
              <a:t>Para tu vida diaria</a:t>
            </a:r>
            <a:endParaRPr sz="2800" dirty="0">
              <a:latin typeface="Soberana Sans"/>
              <a:cs typeface="Soberana Sans"/>
            </a:endParaRPr>
          </a:p>
        </p:txBody>
      </p:sp>
      <p:sp>
        <p:nvSpPr>
          <p:cNvPr id="7" name="object 35">
            <a:extLst>
              <a:ext uri="{FF2B5EF4-FFF2-40B4-BE49-F238E27FC236}">
                <a16:creationId xmlns="" xmlns:a16="http://schemas.microsoft.com/office/drawing/2014/main" id="{7AA2F7C0-3915-F041-9113-36F645B9863A}"/>
              </a:ext>
            </a:extLst>
          </p:cNvPr>
          <p:cNvSpPr txBox="1"/>
          <p:nvPr/>
        </p:nvSpPr>
        <p:spPr>
          <a:xfrm>
            <a:off x="228600" y="457200"/>
            <a:ext cx="8534400" cy="5667464"/>
          </a:xfrm>
          <a:prstGeom prst="rect">
            <a:avLst/>
          </a:prstGeom>
        </p:spPr>
        <p:txBody>
          <a:bodyPr vert="horz" wrap="square" lIns="0" tIns="62753" rIns="0" bIns="0" rtlCol="0">
            <a:spAutoFit/>
          </a:bodyPr>
          <a:lstStyle/>
          <a:p>
            <a:pPr marR="5080" algn="just">
              <a:spcBef>
                <a:spcPts val="100"/>
              </a:spcBef>
            </a:pPr>
            <a:r>
              <a:rPr lang="es-MX" sz="2800" dirty="0" smtClean="0"/>
              <a:t>Con tu familia reflexionen alguna situación en la cual uno de ustedes haya sido empático y comprensivo con el otro y ¿cómo este acto benefició su relación? También reflexionen sobre la relación que existe entre comprender a los demás y establecer relaciones constructivas</a:t>
            </a:r>
          </a:p>
          <a:p>
            <a:pPr marR="5080" algn="just">
              <a:spcBef>
                <a:spcPts val="100"/>
              </a:spcBef>
            </a:pPr>
            <a:endParaRPr lang="es-ES" sz="2800" spc="-15" dirty="0" smtClean="0">
              <a:latin typeface="Soberana Sans" panose="02000000000000000000" pitchFamily="2" charset="77"/>
              <a:cs typeface="Soberana Sans"/>
            </a:endParaRPr>
          </a:p>
          <a:p>
            <a:pPr marR="5080" algn="just">
              <a:spcBef>
                <a:spcPts val="100"/>
              </a:spcBef>
            </a:pPr>
            <a:endParaRPr lang="es-ES" sz="2800" spc="-15" dirty="0" smtClean="0">
              <a:latin typeface="Soberana Sans" panose="02000000000000000000" pitchFamily="2" charset="77"/>
              <a:cs typeface="Soberana Sans"/>
            </a:endParaRPr>
          </a:p>
          <a:p>
            <a:pPr marR="5080" algn="just">
              <a:spcBef>
                <a:spcPts val="100"/>
              </a:spcBef>
            </a:pPr>
            <a:endParaRPr lang="en-US" sz="2000" spc="-15" dirty="0" smtClean="0">
              <a:latin typeface="Soberana Sans" panose="02000000000000000000" pitchFamily="2" charset="77"/>
              <a:cs typeface="Soberana Sans"/>
            </a:endParaRPr>
          </a:p>
          <a:p>
            <a:pPr marR="5080">
              <a:spcBef>
                <a:spcPts val="100"/>
              </a:spcBef>
            </a:pPr>
            <a:endParaRPr lang="es-MX" sz="2400" dirty="0" smtClean="0"/>
          </a:p>
          <a:p>
            <a:pPr marR="5080">
              <a:spcBef>
                <a:spcPts val="100"/>
              </a:spcBef>
            </a:pPr>
            <a:r>
              <a:rPr lang="es-MX" sz="2400" dirty="0" smtClean="0"/>
              <a:t>Con el objetivo de entender mejor lo benéfico que es comprender a los demás y ser empático en pro del bienestar propio, de los otros y de la construcción de relaciones constructivas, te recomendamos ver el video Algún día el mundo será así. Para ello, haz clic en: https://youtu.be/t_b88w6BXwk</a:t>
            </a:r>
            <a:endParaRPr lang="en-US" sz="2400" spc="-15" dirty="0">
              <a:latin typeface="Soberana Sans" panose="02000000000000000000" pitchFamily="2" charset="77"/>
              <a:cs typeface="Soberana Sans"/>
            </a:endParaRPr>
          </a:p>
        </p:txBody>
      </p:sp>
      <p:sp>
        <p:nvSpPr>
          <p:cNvPr id="9" name="object 10">
            <a:extLst>
              <a:ext uri="{FF2B5EF4-FFF2-40B4-BE49-F238E27FC236}">
                <a16:creationId xmlns="" xmlns:a16="http://schemas.microsoft.com/office/drawing/2014/main" id="{29700AC3-8E6B-3242-A3F9-D407FB9AF115}"/>
              </a:ext>
            </a:extLst>
          </p:cNvPr>
          <p:cNvSpPr/>
          <p:nvPr/>
        </p:nvSpPr>
        <p:spPr>
          <a:xfrm>
            <a:off x="304800" y="3401718"/>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chemeClr val="accent1">
              <a:lumMod val="75000"/>
            </a:schemeClr>
          </a:solidFill>
        </p:spPr>
        <p:txBody>
          <a:bodyPr wrap="square" lIns="0" tIns="0" rIns="0" bIns="0" rtlCol="0"/>
          <a:lstStyle/>
          <a:p>
            <a:pPr marL="14941" algn="r">
              <a:spcBef>
                <a:spcPts val="117"/>
              </a:spcBef>
            </a:pPr>
            <a:r>
              <a:rPr lang="es-ES" sz="2400" b="1" spc="-5" dirty="0" smtClean="0">
                <a:solidFill>
                  <a:srgbClr val="FFFFFF"/>
                </a:solidFill>
                <a:latin typeface="Soberana Sans"/>
                <a:cs typeface="Soberana Sans"/>
              </a:rPr>
              <a:t>¿Quieres saber más?</a:t>
            </a:r>
            <a:endParaRPr lang="es-ES" sz="2400" dirty="0">
              <a:latin typeface="Soberana Sans"/>
              <a:cs typeface="Soberana Sans"/>
            </a:endParaRPr>
          </a:p>
        </p:txBody>
      </p:sp>
    </p:spTree>
    <p:extLst>
      <p:ext uri="{BB962C8B-B14F-4D97-AF65-F5344CB8AC3E}">
        <p14:creationId xmlns="" xmlns:p14="http://schemas.microsoft.com/office/powerpoint/2010/main" val="234878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8">
            <a:extLst>
              <a:ext uri="{FF2B5EF4-FFF2-40B4-BE49-F238E27FC236}">
                <a16:creationId xmlns="" xmlns:a16="http://schemas.microsoft.com/office/drawing/2014/main" id="{AD660D75-67BB-664B-BFD1-C1277D46D824}"/>
              </a:ext>
            </a:extLst>
          </p:cNvPr>
          <p:cNvSpPr/>
          <p:nvPr/>
        </p:nvSpPr>
        <p:spPr>
          <a:xfrm>
            <a:off x="838200" y="-7257"/>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3" name="object 8">
            <a:extLst>
              <a:ext uri="{FF2B5EF4-FFF2-40B4-BE49-F238E27FC236}">
                <a16:creationId xmlns="" xmlns:a16="http://schemas.microsoft.com/office/drawing/2014/main" id="{E1C22324-154A-D94C-B08B-1ECFD16FE7E3}"/>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6">
              <a:lumMod val="75000"/>
            </a:schemeClr>
          </a:solidFill>
        </p:spPr>
        <p:txBody>
          <a:bodyPr wrap="square" lIns="0" tIns="0" rIns="0" bIns="0" rtlCol="0"/>
          <a:lstStyle/>
          <a:p>
            <a:endParaRPr sz="1900"/>
          </a:p>
        </p:txBody>
      </p:sp>
      <p:sp>
        <p:nvSpPr>
          <p:cNvPr id="4" name="object 9">
            <a:extLst>
              <a:ext uri="{FF2B5EF4-FFF2-40B4-BE49-F238E27FC236}">
                <a16:creationId xmlns="" xmlns:a16="http://schemas.microsoft.com/office/drawing/2014/main" id="{442181FA-95F4-AD46-A6C4-B05EF93DD585}"/>
              </a:ext>
            </a:extLst>
          </p:cNvPr>
          <p:cNvSpPr/>
          <p:nvPr/>
        </p:nvSpPr>
        <p:spPr>
          <a:xfrm>
            <a:off x="0" y="478315"/>
            <a:ext cx="9144000" cy="6096000"/>
          </a:xfrm>
          <a:custGeom>
            <a:avLst/>
            <a:gdLst/>
            <a:ahLst/>
            <a:cxnLst/>
            <a:rect l="l" t="t" r="r" b="b"/>
            <a:pathLst>
              <a:path w="2256154" h="3878579">
                <a:moveTo>
                  <a:pt x="0" y="3878148"/>
                </a:moveTo>
                <a:lnTo>
                  <a:pt x="2256002" y="3878148"/>
                </a:lnTo>
                <a:lnTo>
                  <a:pt x="2256002" y="0"/>
                </a:lnTo>
                <a:lnTo>
                  <a:pt x="0" y="0"/>
                </a:lnTo>
                <a:lnTo>
                  <a:pt x="0" y="3878148"/>
                </a:lnTo>
                <a:close/>
              </a:path>
            </a:pathLst>
          </a:custGeom>
          <a:solidFill>
            <a:schemeClr val="bg1">
              <a:lumMod val="85000"/>
            </a:schemeClr>
          </a:solidFill>
        </p:spPr>
        <p:txBody>
          <a:bodyPr wrap="square" lIns="0" tIns="0" rIns="0" bIns="0" rtlCol="0"/>
          <a:lstStyle/>
          <a:p>
            <a:r>
              <a:rPr lang="es-MX" sz="2000" dirty="0" smtClean="0"/>
              <a:t>De acuerdo a las siguientes afirmaciones, seleccione la opción que refleje su opinión</a:t>
            </a:r>
            <a:endParaRPr sz="1900" dirty="0"/>
          </a:p>
        </p:txBody>
      </p:sp>
      <p:sp>
        <p:nvSpPr>
          <p:cNvPr id="5" name="object 10">
            <a:extLst>
              <a:ext uri="{FF2B5EF4-FFF2-40B4-BE49-F238E27FC236}">
                <a16:creationId xmlns="" xmlns:a16="http://schemas.microsoft.com/office/drawing/2014/main" id="{29700AC3-8E6B-3242-A3F9-D407FB9AF115}"/>
              </a:ext>
            </a:extLst>
          </p:cNvPr>
          <p:cNvSpPr/>
          <p:nvPr/>
        </p:nvSpPr>
        <p:spPr>
          <a:xfrm>
            <a:off x="685800" y="0"/>
            <a:ext cx="7634514" cy="464335"/>
          </a:xfrm>
          <a:custGeom>
            <a:avLst/>
            <a:gdLst/>
            <a:ahLst/>
            <a:cxnLst/>
            <a:rect l="l" t="t" r="r" b="b"/>
            <a:pathLst>
              <a:path w="2256154" h="318134">
                <a:moveTo>
                  <a:pt x="2116302" y="0"/>
                </a:moveTo>
                <a:lnTo>
                  <a:pt x="139700" y="0"/>
                </a:lnTo>
                <a:lnTo>
                  <a:pt x="58935" y="2182"/>
                </a:lnTo>
                <a:lnTo>
                  <a:pt x="17462" y="17462"/>
                </a:lnTo>
                <a:lnTo>
                  <a:pt x="2182" y="58935"/>
                </a:lnTo>
                <a:lnTo>
                  <a:pt x="0" y="139700"/>
                </a:lnTo>
                <a:lnTo>
                  <a:pt x="0" y="317804"/>
                </a:lnTo>
                <a:lnTo>
                  <a:pt x="2256002" y="317804"/>
                </a:lnTo>
                <a:lnTo>
                  <a:pt x="2256002" y="139700"/>
                </a:lnTo>
                <a:lnTo>
                  <a:pt x="2253819" y="58935"/>
                </a:lnTo>
                <a:lnTo>
                  <a:pt x="2238540" y="17462"/>
                </a:lnTo>
                <a:lnTo>
                  <a:pt x="2197066" y="2182"/>
                </a:lnTo>
                <a:lnTo>
                  <a:pt x="2116302" y="0"/>
                </a:lnTo>
                <a:close/>
              </a:path>
            </a:pathLst>
          </a:custGeom>
          <a:solidFill>
            <a:schemeClr val="accent1">
              <a:lumMod val="75000"/>
            </a:schemeClr>
          </a:solidFill>
        </p:spPr>
        <p:txBody>
          <a:bodyPr wrap="square" lIns="0" tIns="0" rIns="0" bIns="0" rtlCol="0"/>
          <a:lstStyle/>
          <a:p>
            <a:endParaRPr sz="1900"/>
          </a:p>
        </p:txBody>
      </p:sp>
      <p:sp>
        <p:nvSpPr>
          <p:cNvPr id="6" name="object 34">
            <a:extLst>
              <a:ext uri="{FF2B5EF4-FFF2-40B4-BE49-F238E27FC236}">
                <a16:creationId xmlns="" xmlns:a16="http://schemas.microsoft.com/office/drawing/2014/main" id="{E754D0E2-1A68-F040-940E-A10FFF65897C}"/>
              </a:ext>
            </a:extLst>
          </p:cNvPr>
          <p:cNvSpPr txBox="1"/>
          <p:nvPr/>
        </p:nvSpPr>
        <p:spPr>
          <a:xfrm>
            <a:off x="685800" y="-76200"/>
            <a:ext cx="7634514" cy="384419"/>
          </a:xfrm>
          <a:prstGeom prst="rect">
            <a:avLst/>
          </a:prstGeom>
        </p:spPr>
        <p:txBody>
          <a:bodyPr vert="horz" wrap="square" lIns="0" tIns="14941" rIns="0" bIns="0" rtlCol="0">
            <a:spAutoFit/>
          </a:bodyPr>
          <a:lstStyle/>
          <a:p>
            <a:pPr marL="14941">
              <a:spcBef>
                <a:spcPts val="117"/>
              </a:spcBef>
            </a:pPr>
            <a:r>
              <a:rPr lang="es-ES" sz="2400" b="1" spc="-5" dirty="0" smtClean="0">
                <a:solidFill>
                  <a:srgbClr val="FFFFFF"/>
                </a:solidFill>
                <a:latin typeface="Soberana Sans"/>
                <a:cs typeface="Soberana Sans"/>
              </a:rPr>
              <a:t>Evaluación de la sesión    Prepa:     Grupo:      Turno:</a:t>
            </a:r>
          </a:p>
        </p:txBody>
      </p:sp>
      <p:graphicFrame>
        <p:nvGraphicFramePr>
          <p:cNvPr id="10" name="9 Tabla"/>
          <p:cNvGraphicFramePr>
            <a:graphicFrameLocks noGrp="1"/>
          </p:cNvGraphicFramePr>
          <p:nvPr/>
        </p:nvGraphicFramePr>
        <p:xfrm>
          <a:off x="0" y="837277"/>
          <a:ext cx="9144000" cy="6057079"/>
        </p:xfrm>
        <a:graphic>
          <a:graphicData uri="http://schemas.openxmlformats.org/drawingml/2006/table">
            <a:tbl>
              <a:tblPr firstRow="1" bandRow="1">
                <a:tableStyleId>{5C22544A-7EE6-4342-B048-85BDC9FD1C3A}</a:tableStyleId>
              </a:tblPr>
              <a:tblGrid>
                <a:gridCol w="3429000"/>
                <a:gridCol w="1524000"/>
                <a:gridCol w="1219200"/>
                <a:gridCol w="838200"/>
                <a:gridCol w="914400"/>
                <a:gridCol w="1219200"/>
              </a:tblGrid>
              <a:tr h="627966">
                <a:tc>
                  <a:txBody>
                    <a:bodyPr/>
                    <a:lstStyle/>
                    <a:p>
                      <a:r>
                        <a:rPr lang="es-MX" dirty="0" smtClean="0"/>
                        <a:t>Rubro</a:t>
                      </a:r>
                      <a:endParaRPr lang="es-MX" dirty="0"/>
                    </a:p>
                  </a:txBody>
                  <a:tcPr/>
                </a:tc>
                <a:tc>
                  <a:txBody>
                    <a:bodyPr/>
                    <a:lstStyle/>
                    <a:p>
                      <a:r>
                        <a:rPr lang="es-MX" sz="1600" dirty="0" smtClean="0"/>
                        <a:t>Totalmente en desacuerdo</a:t>
                      </a:r>
                      <a:endParaRPr lang="es-MX" sz="1600" dirty="0"/>
                    </a:p>
                  </a:txBody>
                  <a:tcPr/>
                </a:tc>
                <a:tc>
                  <a:txBody>
                    <a:bodyPr/>
                    <a:lstStyle/>
                    <a:p>
                      <a:r>
                        <a:rPr lang="es-MX" sz="1600" dirty="0" smtClean="0"/>
                        <a:t>En desacuerdo</a:t>
                      </a:r>
                      <a:endParaRPr lang="es-MX" sz="1600" dirty="0"/>
                    </a:p>
                  </a:txBody>
                  <a:tcPr/>
                </a:tc>
                <a:tc>
                  <a:txBody>
                    <a:bodyPr/>
                    <a:lstStyle/>
                    <a:p>
                      <a:r>
                        <a:rPr lang="es-MX" sz="1600" dirty="0" smtClean="0"/>
                        <a:t>Neutral</a:t>
                      </a:r>
                      <a:endParaRPr lang="es-MX" sz="1600" dirty="0"/>
                    </a:p>
                  </a:txBody>
                  <a:tcPr/>
                </a:tc>
                <a:tc>
                  <a:txBody>
                    <a:bodyPr/>
                    <a:lstStyle/>
                    <a:p>
                      <a:r>
                        <a:rPr lang="es-MX" sz="1600" dirty="0" smtClean="0"/>
                        <a:t>De acuerdo</a:t>
                      </a:r>
                      <a:endParaRPr lang="es-MX" sz="1600" dirty="0"/>
                    </a:p>
                  </a:txBody>
                  <a:tcPr/>
                </a:tc>
                <a:tc>
                  <a:txBody>
                    <a:bodyPr/>
                    <a:lstStyle/>
                    <a:p>
                      <a:r>
                        <a:rPr lang="es-MX" sz="1600" dirty="0" smtClean="0"/>
                        <a:t>Totalmente de acuerdo</a:t>
                      </a:r>
                      <a:endParaRPr lang="es-MX" sz="1600" dirty="0"/>
                    </a:p>
                  </a:txBody>
                  <a:tcPr/>
                </a:tc>
              </a:tr>
              <a:tr h="981230">
                <a:tc>
                  <a:txBody>
                    <a:bodyPr/>
                    <a:lstStyle/>
                    <a:p>
                      <a:r>
                        <a:rPr lang="es-MX" dirty="0" smtClean="0"/>
                        <a:t>Al menos el 50% de los estudiantes establecieron una acción que considere a los demás con el fin de construir relaciones constructivas.</a:t>
                      </a:r>
                      <a:endParaRPr lang="es-MX" dirty="0"/>
                    </a:p>
                  </a:txBody>
                  <a:tcPr/>
                </a:tc>
                <a:tc>
                  <a:txBody>
                    <a:bodyPr/>
                    <a:lstStyle/>
                    <a:p>
                      <a:endParaRPr lang="es-MX" dirty="0"/>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r>
              <a:tr h="663216">
                <a:tc>
                  <a:txBody>
                    <a:bodyPr/>
                    <a:lstStyle/>
                    <a:p>
                      <a:r>
                        <a:rPr lang="es-MX" dirty="0" smtClean="0"/>
                        <a:t>Los estudiantes mostraron interés y se involucraron en la actividad.</a:t>
                      </a:r>
                      <a:endParaRPr lang="es-MX" dirty="0"/>
                    </a:p>
                  </a:txBody>
                  <a:tcPr/>
                </a:tc>
                <a:tc>
                  <a:txBody>
                    <a:bodyPr/>
                    <a:lstStyle/>
                    <a:p>
                      <a:endParaRPr lang="es-MX" dirty="0"/>
                    </a:p>
                  </a:txBody>
                  <a:tcPr/>
                </a:tc>
                <a:tc>
                  <a:txBody>
                    <a:bodyPr/>
                    <a:lstStyle/>
                    <a:p>
                      <a:endParaRPr lang="es-MX"/>
                    </a:p>
                  </a:txBody>
                  <a:tcPr/>
                </a:tc>
                <a:tc>
                  <a:txBody>
                    <a:bodyPr/>
                    <a:lstStyle/>
                    <a:p>
                      <a:endParaRPr lang="es-MX"/>
                    </a:p>
                  </a:txBody>
                  <a:tcPr/>
                </a:tc>
                <a:tc>
                  <a:txBody>
                    <a:bodyPr/>
                    <a:lstStyle/>
                    <a:p>
                      <a:endParaRPr lang="es-MX"/>
                    </a:p>
                  </a:txBody>
                  <a:tcPr/>
                </a:tc>
                <a:tc>
                  <a:txBody>
                    <a:bodyPr/>
                    <a:lstStyle/>
                    <a:p>
                      <a:endParaRPr lang="es-MX"/>
                    </a:p>
                  </a:txBody>
                  <a:tcPr/>
                </a:tc>
              </a:tr>
              <a:tr h="627961">
                <a:tc>
                  <a:txBody>
                    <a:bodyPr/>
                    <a:lstStyle/>
                    <a:p>
                      <a:r>
                        <a:rPr lang="es-MX" dirty="0" smtClean="0"/>
                        <a:t>Se logró un clima de confianza en el grupo.</a:t>
                      </a:r>
                      <a:endParaRPr lang="es-MX" dirty="0"/>
                    </a:p>
                  </a:txBody>
                  <a:tcPr/>
                </a:tc>
                <a:tc>
                  <a:txBody>
                    <a:bodyPr/>
                    <a:lstStyle/>
                    <a:p>
                      <a:endParaRPr lang="es-MX"/>
                    </a:p>
                  </a:txBody>
                  <a:tcPr/>
                </a:tc>
                <a:tc>
                  <a:txBody>
                    <a:bodyPr/>
                    <a:lstStyle/>
                    <a:p>
                      <a:endParaRPr lang="es-MX"/>
                    </a:p>
                  </a:txBody>
                  <a:tcPr/>
                </a:tc>
                <a:tc>
                  <a:txBody>
                    <a:bodyPr/>
                    <a:lstStyle/>
                    <a:p>
                      <a:endParaRPr lang="es-MX" dirty="0"/>
                    </a:p>
                  </a:txBody>
                  <a:tcPr/>
                </a:tc>
                <a:tc>
                  <a:txBody>
                    <a:bodyPr/>
                    <a:lstStyle/>
                    <a:p>
                      <a:endParaRPr lang="es-MX"/>
                    </a:p>
                  </a:txBody>
                  <a:tcPr/>
                </a:tc>
                <a:tc>
                  <a:txBody>
                    <a:bodyPr/>
                    <a:lstStyle/>
                    <a:p>
                      <a:endParaRPr lang="es-MX"/>
                    </a:p>
                  </a:txBody>
                  <a:tcPr/>
                </a:tc>
              </a:tr>
              <a:tr h="593809">
                <a:tc gridSpan="6">
                  <a:txBody>
                    <a:bodyPr/>
                    <a:lstStyle/>
                    <a:p>
                      <a:r>
                        <a:rPr lang="es-MX" dirty="0" smtClean="0"/>
                        <a:t>¿Qué funcionó bien y qué efectos positivos se observaron al realizar la actividad?</a:t>
                      </a:r>
                      <a:endParaRPr lang="es-MX" dirty="0"/>
                    </a:p>
                  </a:txBody>
                  <a:tcPr/>
                </a:tc>
                <a:tc hMerge="1">
                  <a:txBody>
                    <a:bodyPr/>
                    <a:lstStyle/>
                    <a:p>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605928">
                <a:tc gridSpan="6">
                  <a:txBody>
                    <a:bodyPr/>
                    <a:lstStyle/>
                    <a:p>
                      <a:r>
                        <a:rPr lang="es-MX" dirty="0" smtClean="0"/>
                        <a:t>Descripción de dificultades y áreas de oportunidad</a:t>
                      </a:r>
                      <a:endParaRPr lang="es-MX" dirty="0"/>
                    </a:p>
                  </a:txBody>
                  <a:tcPr/>
                </a:tc>
                <a:tc hMerge="1">
                  <a:txBody>
                    <a:bodyPr/>
                    <a:lstStyle/>
                    <a:p>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766586">
                <a:tc gridSpan="6">
                  <a:txBody>
                    <a:bodyPr/>
                    <a:lstStyle/>
                    <a:p>
                      <a:r>
                        <a:rPr lang="es-MX" sz="1800" dirty="0" smtClean="0"/>
                        <a:t>¿Qué alumnos no</a:t>
                      </a:r>
                      <a:r>
                        <a:rPr lang="es-MX" sz="1800" baseline="0" dirty="0" smtClean="0"/>
                        <a:t> realiz</a:t>
                      </a:r>
                      <a:r>
                        <a:rPr lang="es-MX" sz="1800" dirty="0" smtClean="0"/>
                        <a:t>aron la actividad? </a:t>
                      </a:r>
                    </a:p>
                    <a:p>
                      <a:r>
                        <a:rPr lang="es-ES" sz="1800" dirty="0" smtClean="0"/>
                        <a:t>1.</a:t>
                      </a:r>
                    </a:p>
                    <a:p>
                      <a:r>
                        <a:rPr lang="es-ES" sz="1800" dirty="0" smtClean="0"/>
                        <a:t>2.</a:t>
                      </a:r>
                    </a:p>
                    <a:p>
                      <a:r>
                        <a:rPr lang="es-ES" sz="1800" dirty="0" smtClean="0"/>
                        <a:t>3.</a:t>
                      </a:r>
                    </a:p>
                    <a:p>
                      <a:r>
                        <a:rPr lang="es-ES" sz="1800" dirty="0" smtClean="0"/>
                        <a:t>4.</a:t>
                      </a:r>
                      <a:endParaRPr lang="es-MX" dirty="0"/>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dirty="0"/>
                    </a:p>
                  </a:txBody>
                  <a:tcPr/>
                </a:tc>
              </a:tr>
            </a:tbl>
          </a:graphicData>
        </a:graphic>
      </p:graphicFrame>
    </p:spTree>
    <p:extLst>
      <p:ext uri="{BB962C8B-B14F-4D97-AF65-F5344CB8AC3E}">
        <p14:creationId xmlns="" xmlns:p14="http://schemas.microsoft.com/office/powerpoint/2010/main" val="234878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7">
            <a:extLst>
              <a:ext uri="{FF2B5EF4-FFF2-40B4-BE49-F238E27FC236}">
                <a16:creationId xmlns="" xmlns:a16="http://schemas.microsoft.com/office/drawing/2014/main" id="{562E1E49-7DFD-CD4A-BF9B-ACD78050E875}"/>
              </a:ext>
            </a:extLst>
          </p:cNvPr>
          <p:cNvPicPr>
            <a:picLocks noChangeAspect="1"/>
          </p:cNvPicPr>
          <p:nvPr/>
        </p:nvPicPr>
        <p:blipFill>
          <a:blip r:embed="rId2" cstate="print"/>
          <a:stretch>
            <a:fillRect/>
          </a:stretch>
        </p:blipFill>
        <p:spPr>
          <a:xfrm>
            <a:off x="7467772" y="228600"/>
            <a:ext cx="914400" cy="914400"/>
          </a:xfrm>
          <a:prstGeom prst="rect">
            <a:avLst/>
          </a:prstGeom>
        </p:spPr>
      </p:pic>
      <p:sp>
        <p:nvSpPr>
          <p:cNvPr id="17" name="Rectangle 8">
            <a:extLst>
              <a:ext uri="{FF2B5EF4-FFF2-40B4-BE49-F238E27FC236}">
                <a16:creationId xmlns="" xmlns:a16="http://schemas.microsoft.com/office/drawing/2014/main" id="{D0AED072-3FD6-894E-BD91-3688E04E582E}"/>
              </a:ext>
            </a:extLst>
          </p:cNvPr>
          <p:cNvSpPr/>
          <p:nvPr/>
        </p:nvSpPr>
        <p:spPr>
          <a:xfrm>
            <a:off x="7348061" y="1164771"/>
            <a:ext cx="1035220" cy="477054"/>
          </a:xfrm>
          <a:prstGeom prst="rect">
            <a:avLst/>
          </a:prstGeom>
        </p:spPr>
        <p:txBody>
          <a:bodyPr wrap="none">
            <a:spAutoFit/>
          </a:bodyPr>
          <a:lstStyle/>
          <a:p>
            <a:pPr marL="14941">
              <a:spcBef>
                <a:spcPts val="447"/>
              </a:spcBef>
            </a:pPr>
            <a:r>
              <a:rPr lang="en-US" sz="2500" b="1" spc="-5" dirty="0">
                <a:solidFill>
                  <a:srgbClr val="004A81"/>
                </a:solidFill>
                <a:latin typeface="Soberana Sans"/>
                <a:cs typeface="Soberana Sans"/>
              </a:rPr>
              <a:t>3</a:t>
            </a:r>
            <a:r>
              <a:rPr lang="en-US" sz="2500" b="1" spc="-5" dirty="0" smtClean="0">
                <a:solidFill>
                  <a:srgbClr val="004A81"/>
                </a:solidFill>
                <a:latin typeface="Soberana Sans"/>
                <a:cs typeface="Soberana Sans"/>
              </a:rPr>
              <a:t> </a:t>
            </a:r>
            <a:r>
              <a:rPr lang="en-US" sz="2500" b="1" spc="-5" dirty="0">
                <a:solidFill>
                  <a:srgbClr val="004A81"/>
                </a:solidFill>
                <a:latin typeface="Soberana Sans"/>
                <a:cs typeface="Soberana Sans"/>
              </a:rPr>
              <a:t>min</a:t>
            </a:r>
            <a:endParaRPr lang="en-US" sz="2500" dirty="0">
              <a:solidFill>
                <a:srgbClr val="004A81"/>
              </a:solidFill>
              <a:latin typeface="Soberana Sans"/>
              <a:cs typeface="Soberana Sans"/>
            </a:endParaRPr>
          </a:p>
        </p:txBody>
      </p:sp>
      <p:sp>
        <p:nvSpPr>
          <p:cNvPr id="18" name="object 8">
            <a:extLst>
              <a:ext uri="{FF2B5EF4-FFF2-40B4-BE49-F238E27FC236}">
                <a16:creationId xmlns="" xmlns:a16="http://schemas.microsoft.com/office/drawing/2014/main" id="{1C06EEA0-4EF7-A444-9B22-8213EC8E3D7B}"/>
              </a:ext>
            </a:extLst>
          </p:cNvPr>
          <p:cNvSpPr/>
          <p:nvPr/>
        </p:nvSpPr>
        <p:spPr>
          <a:xfrm>
            <a:off x="838200" y="0"/>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1">
              <a:lumMod val="75000"/>
            </a:schemeClr>
          </a:solidFill>
        </p:spPr>
        <p:txBody>
          <a:bodyPr wrap="square" lIns="0" tIns="0" rIns="0" bIns="0" rtlCol="0"/>
          <a:lstStyle/>
          <a:p>
            <a:endParaRPr sz="1900"/>
          </a:p>
        </p:txBody>
      </p:sp>
      <p:sp>
        <p:nvSpPr>
          <p:cNvPr id="19" name="object 8">
            <a:extLst>
              <a:ext uri="{FF2B5EF4-FFF2-40B4-BE49-F238E27FC236}">
                <a16:creationId xmlns="" xmlns:a16="http://schemas.microsoft.com/office/drawing/2014/main" id="{FAABECC6-50FC-2C49-947B-C5F2B8C72BB4}"/>
              </a:ext>
            </a:extLst>
          </p:cNvPr>
          <p:cNvSpPr/>
          <p:nvPr/>
        </p:nvSpPr>
        <p:spPr>
          <a:xfrm>
            <a:off x="6281057" y="6495143"/>
            <a:ext cx="2362200" cy="381000"/>
          </a:xfrm>
          <a:custGeom>
            <a:avLst/>
            <a:gdLst/>
            <a:ahLst/>
            <a:cxnLst/>
            <a:rect l="l" t="t" r="r" b="b"/>
            <a:pathLst>
              <a:path w="2479675" h="1566545">
                <a:moveTo>
                  <a:pt x="0" y="1565998"/>
                </a:moveTo>
                <a:lnTo>
                  <a:pt x="2479332" y="1565998"/>
                </a:lnTo>
                <a:lnTo>
                  <a:pt x="2479332" y="0"/>
                </a:lnTo>
                <a:lnTo>
                  <a:pt x="0" y="0"/>
                </a:lnTo>
                <a:lnTo>
                  <a:pt x="0" y="1565998"/>
                </a:lnTo>
                <a:close/>
              </a:path>
            </a:pathLst>
          </a:custGeom>
          <a:solidFill>
            <a:schemeClr val="accent1">
              <a:lumMod val="75000"/>
            </a:schemeClr>
          </a:solidFill>
        </p:spPr>
        <p:txBody>
          <a:bodyPr wrap="square" lIns="0" tIns="0" rIns="0" bIns="0" rtlCol="0"/>
          <a:lstStyle/>
          <a:p>
            <a:endParaRPr sz="1900"/>
          </a:p>
        </p:txBody>
      </p:sp>
      <p:pic>
        <p:nvPicPr>
          <p:cNvPr id="3" name="Imagen 2">
            <a:extLst>
              <a:ext uri="{FF2B5EF4-FFF2-40B4-BE49-F238E27FC236}">
                <a16:creationId xmlns="" xmlns:a16="http://schemas.microsoft.com/office/drawing/2014/main" id="{1DF1F269-802B-7143-93E7-6C65E080850C}"/>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524000" y="1371600"/>
            <a:ext cx="5591200" cy="5500532"/>
          </a:xfrm>
          <a:prstGeom prst="rect">
            <a:avLst/>
          </a:prstGeom>
        </p:spPr>
      </p:pic>
      <p:sp>
        <p:nvSpPr>
          <p:cNvPr id="15" name="object 10">
            <a:extLst>
              <a:ext uri="{FF2B5EF4-FFF2-40B4-BE49-F238E27FC236}">
                <a16:creationId xmlns="" xmlns:a16="http://schemas.microsoft.com/office/drawing/2014/main" id="{1C3E75F3-53B5-C147-A4CD-E3E61C64C996}"/>
              </a:ext>
            </a:extLst>
          </p:cNvPr>
          <p:cNvSpPr txBox="1"/>
          <p:nvPr/>
        </p:nvSpPr>
        <p:spPr>
          <a:xfrm rot="60000">
            <a:off x="1072868" y="775207"/>
            <a:ext cx="4965333" cy="738664"/>
          </a:xfrm>
          <a:prstGeom prst="rect">
            <a:avLst/>
          </a:prstGeom>
        </p:spPr>
        <p:txBody>
          <a:bodyPr vert="horz" wrap="square" lIns="0" tIns="0" rIns="0" bIns="0" rtlCol="0">
            <a:spAutoFit/>
          </a:bodyPr>
          <a:lstStyle/>
          <a:p>
            <a:r>
              <a:rPr lang="es-ES" sz="2400" dirty="0">
                <a:latin typeface="Soberana Sans"/>
                <a:cs typeface="Soberana Sans"/>
              </a:rPr>
              <a:t>Escribe en</a:t>
            </a:r>
            <a:r>
              <a:rPr sz="2400" dirty="0">
                <a:latin typeface="Soberana Sans"/>
                <a:cs typeface="Soberana Sans"/>
              </a:rPr>
              <a:t> </a:t>
            </a:r>
            <a:r>
              <a:rPr lang="es-ES" sz="2400" dirty="0" smtClean="0">
                <a:latin typeface="Soberana Sans"/>
                <a:cs typeface="Soberana Sans"/>
              </a:rPr>
              <a:t>tres</a:t>
            </a:r>
            <a:r>
              <a:rPr sz="2400" dirty="0" smtClean="0">
                <a:latin typeface="Soberana Sans"/>
                <a:cs typeface="Soberana Sans"/>
              </a:rPr>
              <a:t> </a:t>
            </a:r>
            <a:r>
              <a:rPr sz="2400" dirty="0" err="1" smtClean="0">
                <a:latin typeface="Soberana Sans"/>
                <a:cs typeface="Soberana Sans"/>
              </a:rPr>
              <a:t>minuto</a:t>
            </a:r>
            <a:r>
              <a:rPr lang="es-ES" sz="2400" dirty="0" smtClean="0">
                <a:latin typeface="Soberana Sans"/>
                <a:cs typeface="Soberana Sans"/>
              </a:rPr>
              <a:t>s </a:t>
            </a:r>
            <a:endParaRPr lang="es-ES" sz="2400" dirty="0">
              <a:latin typeface="Soberana Sans"/>
              <a:cs typeface="Soberana Sans"/>
            </a:endParaRPr>
          </a:p>
          <a:p>
            <a:r>
              <a:rPr lang="es-ES" sz="2400" dirty="0">
                <a:latin typeface="Soberana Sans"/>
                <a:cs typeface="Soberana Sans"/>
              </a:rPr>
              <a:t>qué te llevas de la </a:t>
            </a:r>
            <a:r>
              <a:rPr lang="es-ES" sz="2400" dirty="0" smtClean="0">
                <a:latin typeface="Soberana Sans"/>
                <a:cs typeface="Soberana Sans"/>
              </a:rPr>
              <a:t>Actividad</a:t>
            </a:r>
            <a:endParaRPr sz="2400" dirty="0">
              <a:latin typeface="Soberana Sans"/>
              <a:cs typeface="Soberana Sans"/>
            </a:endParaRPr>
          </a:p>
        </p:txBody>
      </p:sp>
    </p:spTree>
    <p:extLst>
      <p:ext uri="{BB962C8B-B14F-4D97-AF65-F5344CB8AC3E}">
        <p14:creationId xmlns="" xmlns:p14="http://schemas.microsoft.com/office/powerpoint/2010/main" val="3964262655"/>
      </p:ext>
    </p:extLst>
  </p:cSld>
  <p:clrMapOvr>
    <a:masterClrMapping/>
  </p:clrMapOvr>
</p:sld>
</file>

<file path=ppt/theme/theme1.xml><?xml version="1.0" encoding="utf-8"?>
<a:theme xmlns:a="http://schemas.openxmlformats.org/drawingml/2006/main" name="Tema de Office">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776</TotalTime>
  <Words>1183</Words>
  <Application>Microsoft Office PowerPoint</Application>
  <PresentationFormat>Presentación en pantalla (4:3)</PresentationFormat>
  <Paragraphs>82</Paragraphs>
  <Slides>10</Slides>
  <Notes>1</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TUTORIAS ELIZABETH</cp:lastModifiedBy>
  <cp:revision>55</cp:revision>
  <dcterms:created xsi:type="dcterms:W3CDTF">2018-01-29T17:15:52Z</dcterms:created>
  <dcterms:modified xsi:type="dcterms:W3CDTF">2020-02-20T17:44:48Z</dcterms:modified>
</cp:coreProperties>
</file>