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7" r:id="rId3"/>
    <p:sldId id="277"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6" r:id="rId19"/>
    <p:sldId id="297" r:id="rId20"/>
    <p:sldId id="279" r:id="rId21"/>
    <p:sldId id="280" r:id="rId22"/>
    <p:sldId id="263" r:id="rId23"/>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2139315"/>
            <a:ext cx="7611385" cy="1569660"/>
          </a:xfrm>
          <a:prstGeom prst="rect">
            <a:avLst/>
          </a:prstGeom>
        </p:spPr>
        <p:txBody>
          <a:bodyPr wrap="square">
            <a:spAutoFit/>
          </a:bodyPr>
          <a:lstStyle/>
          <a:p>
            <a:pPr algn="ctr"/>
            <a:r>
              <a:rPr lang="es-MX" sz="4800" dirty="0" smtClean="0">
                <a:solidFill>
                  <a:schemeClr val="accent4">
                    <a:lumMod val="50000"/>
                  </a:schemeClr>
                </a:solidFill>
                <a:latin typeface="Arial Black" pitchFamily="34" charset="0"/>
              </a:rPr>
              <a:t>MIS COMPAÑEROS DE VIAJE </a:t>
            </a: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 xmlns:a16="http://schemas.microsoft.com/office/drawing/2014/main" id="{A542659A-4FA0-6F4D-B73D-B428747300F6}"/>
              </a:ext>
            </a:extLst>
          </p:cNvPr>
          <p:cNvSpPr/>
          <p:nvPr/>
        </p:nvSpPr>
        <p:spPr>
          <a:xfrm>
            <a:off x="1678329" y="3627121"/>
            <a:ext cx="3022258" cy="2845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CONCIENCIA SOCIAL</a:t>
            </a:r>
            <a:endParaRPr lang="en-US" dirty="0"/>
          </a:p>
        </p:txBody>
      </p:sp>
      <p:pic>
        <p:nvPicPr>
          <p:cNvPr id="12" name="11 Imagen" descr="C:\Users\BECAS 3\AppData\Local\Microsoft\Windows\Temporary Internet Files\Content.IE5\XQVOUYMH\gente_normal[1].jpg"/>
          <p:cNvPicPr/>
          <p:nvPr/>
        </p:nvPicPr>
        <p:blipFill>
          <a:blip r:embed="rId7" cstate="print"/>
          <a:srcRect/>
          <a:stretch>
            <a:fillRect/>
          </a:stretch>
        </p:blipFill>
        <p:spPr bwMode="auto">
          <a:xfrm>
            <a:off x="2277794" y="4029075"/>
            <a:ext cx="1882725" cy="1371599"/>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xmlns="" id="{AE3022E5-7715-6D44-9D08-5ED67BF25D39}"/>
              </a:ext>
            </a:extLst>
          </p:cNvPr>
          <p:cNvSpPr/>
          <p:nvPr/>
        </p:nvSpPr>
        <p:spPr>
          <a:xfrm>
            <a:off x="685800" y="1064199"/>
            <a:ext cx="7634507" cy="5260401"/>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rgbClr val="FCDBC9"/>
          </a:solidFill>
        </p:spPr>
        <p:txBody>
          <a:bodyPr wrap="square" lIns="0" tIns="0" rIns="0" bIns="0" rtlCol="0"/>
          <a:lstStyle/>
          <a:p>
            <a:endParaRPr sz="1900"/>
          </a:p>
        </p:txBody>
      </p:sp>
      <p:sp>
        <p:nvSpPr>
          <p:cNvPr id="3" name="object 10">
            <a:extLst>
              <a:ext uri="{FF2B5EF4-FFF2-40B4-BE49-F238E27FC236}">
                <a16:creationId xmlns:a16="http://schemas.microsoft.com/office/drawing/2014/main" xmlns="" id="{FCB4EB9B-E38F-CD4D-89AF-621A8D664E6B}"/>
              </a:ext>
            </a:extLst>
          </p:cNvPr>
          <p:cNvSpPr/>
          <p:nvPr/>
        </p:nvSpPr>
        <p:spPr>
          <a:xfrm>
            <a:off x="685800" y="533400"/>
            <a:ext cx="7634514" cy="609600"/>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EC690C"/>
          </a:solidFill>
        </p:spPr>
        <p:txBody>
          <a:bodyPr wrap="square" lIns="0" tIns="0" rIns="0" bIns="0" rtlCol="0"/>
          <a:lstStyle/>
          <a:p>
            <a:endParaRPr sz="1900"/>
          </a:p>
        </p:txBody>
      </p:sp>
      <p:sp>
        <p:nvSpPr>
          <p:cNvPr id="4" name="object 34">
            <a:extLst>
              <a:ext uri="{FF2B5EF4-FFF2-40B4-BE49-F238E27FC236}">
                <a16:creationId xmlns:a16="http://schemas.microsoft.com/office/drawing/2014/main" xmlns="" id="{4ECED97A-6095-C44A-9341-0D911C86E2AA}"/>
              </a:ext>
            </a:extLst>
          </p:cNvPr>
          <p:cNvSpPr txBox="1"/>
          <p:nvPr/>
        </p:nvSpPr>
        <p:spPr>
          <a:xfrm>
            <a:off x="943708" y="551761"/>
            <a:ext cx="5147383" cy="630640"/>
          </a:xfrm>
          <a:prstGeom prst="rect">
            <a:avLst/>
          </a:prstGeom>
        </p:spPr>
        <p:txBody>
          <a:bodyPr vert="horz" wrap="square" lIns="0" tIns="14941" rIns="0" bIns="0" rtlCol="0">
            <a:spAutoFit/>
          </a:bodyPr>
          <a:lstStyle/>
          <a:p>
            <a:pPr marL="14941">
              <a:spcBef>
                <a:spcPts val="117"/>
              </a:spcBef>
            </a:pPr>
            <a:r>
              <a:rPr sz="4000" b="1" spc="-5" dirty="0" err="1">
                <a:solidFill>
                  <a:srgbClr val="FFFFFF"/>
                </a:solidFill>
                <a:latin typeface="Soberana Sans"/>
                <a:cs typeface="Soberana Sans"/>
              </a:rPr>
              <a:t>Concepto</a:t>
            </a:r>
            <a:r>
              <a:rPr sz="4000" b="1" spc="-95" dirty="0">
                <a:solidFill>
                  <a:srgbClr val="FFFFFF"/>
                </a:solidFill>
                <a:latin typeface="Soberana Sans"/>
                <a:cs typeface="Soberana Sans"/>
              </a:rPr>
              <a:t> </a:t>
            </a:r>
            <a:r>
              <a:rPr lang="es-MX" sz="4000" b="1" spc="-17" dirty="0">
                <a:solidFill>
                  <a:srgbClr val="FFFFFF"/>
                </a:solidFill>
                <a:latin typeface="Soberana Sans"/>
                <a:cs typeface="Soberana Sans"/>
              </a:rPr>
              <a:t>c</a:t>
            </a:r>
            <a:r>
              <a:rPr sz="4000" b="1" spc="-17" dirty="0">
                <a:solidFill>
                  <a:srgbClr val="FFFFFF"/>
                </a:solidFill>
                <a:latin typeface="Soberana Sans"/>
                <a:cs typeface="Soberana Sans"/>
              </a:rPr>
              <a:t>lave</a:t>
            </a:r>
            <a:endParaRPr sz="4000" dirty="0">
              <a:latin typeface="Soberana Sans"/>
              <a:cs typeface="Soberana Sans"/>
            </a:endParaRPr>
          </a:p>
        </p:txBody>
      </p:sp>
      <p:sp>
        <p:nvSpPr>
          <p:cNvPr id="5" name="object 35">
            <a:extLst>
              <a:ext uri="{FF2B5EF4-FFF2-40B4-BE49-F238E27FC236}">
                <a16:creationId xmlns:a16="http://schemas.microsoft.com/office/drawing/2014/main" xmlns="" id="{72CDFCA0-4ADF-D34B-853E-1DCF263D91A9}"/>
              </a:ext>
            </a:extLst>
          </p:cNvPr>
          <p:cNvSpPr txBox="1"/>
          <p:nvPr/>
        </p:nvSpPr>
        <p:spPr>
          <a:xfrm>
            <a:off x="914400" y="1447800"/>
            <a:ext cx="7237186" cy="3820805"/>
          </a:xfrm>
          <a:prstGeom prst="rect">
            <a:avLst/>
          </a:prstGeom>
        </p:spPr>
        <p:txBody>
          <a:bodyPr vert="horz" wrap="square" lIns="0" tIns="62753" rIns="0" bIns="0" rtlCol="0">
            <a:spAutoFit/>
          </a:bodyPr>
          <a:lstStyle/>
          <a:p>
            <a:pPr marL="14941">
              <a:spcBef>
                <a:spcPts val="495"/>
              </a:spcBef>
            </a:pPr>
            <a:r>
              <a:rPr lang="en-US" sz="3000" b="1" dirty="0" err="1">
                <a:latin typeface="Soberana Sans"/>
                <a:cs typeface="Soberana Sans"/>
              </a:rPr>
              <a:t>Mentalidad</a:t>
            </a:r>
            <a:r>
              <a:rPr lang="en-US" sz="3000" b="1" dirty="0">
                <a:latin typeface="Soberana Sans"/>
                <a:cs typeface="Soberana Sans"/>
              </a:rPr>
              <a:t> </a:t>
            </a:r>
            <a:r>
              <a:rPr lang="en-US" sz="3000" b="1" dirty="0" err="1">
                <a:latin typeface="Soberana Sans"/>
                <a:cs typeface="Soberana Sans"/>
              </a:rPr>
              <a:t>autocentrada</a:t>
            </a:r>
            <a:r>
              <a:rPr lang="en-US" sz="3000" b="1" dirty="0">
                <a:latin typeface="Soberana Sans"/>
                <a:cs typeface="Soberana Sans"/>
              </a:rPr>
              <a:t>.</a:t>
            </a:r>
          </a:p>
          <a:p>
            <a:pPr marL="14941" algn="just">
              <a:spcBef>
                <a:spcPts val="495"/>
              </a:spcBef>
            </a:pPr>
            <a:r>
              <a:rPr lang="en-US" sz="3000" dirty="0" err="1">
                <a:latin typeface="Soberana Sans"/>
                <a:cs typeface="Soberana Sans"/>
              </a:rPr>
              <a:t>Es</a:t>
            </a:r>
            <a:r>
              <a:rPr lang="en-US" sz="3000" dirty="0">
                <a:latin typeface="Soberana Sans"/>
                <a:cs typeface="Soberana Sans"/>
              </a:rPr>
              <a:t> </a:t>
            </a:r>
            <a:r>
              <a:rPr lang="en-US" sz="3000" dirty="0" err="1">
                <a:latin typeface="Soberana Sans"/>
                <a:cs typeface="Soberana Sans"/>
              </a:rPr>
              <a:t>una</a:t>
            </a:r>
            <a:r>
              <a:rPr lang="en-US" sz="3000" dirty="0">
                <a:latin typeface="Soberana Sans"/>
                <a:cs typeface="Soberana Sans"/>
              </a:rPr>
              <a:t> </a:t>
            </a:r>
            <a:r>
              <a:rPr lang="en-US" sz="3000" dirty="0" err="1">
                <a:latin typeface="Soberana Sans"/>
                <a:cs typeface="Soberana Sans"/>
              </a:rPr>
              <a:t>manera</a:t>
            </a:r>
            <a:r>
              <a:rPr lang="en-US" sz="3000" dirty="0">
                <a:latin typeface="Soberana Sans"/>
                <a:cs typeface="Soberana Sans"/>
              </a:rPr>
              <a:t> de </a:t>
            </a:r>
            <a:r>
              <a:rPr lang="en-US" sz="3000" dirty="0" err="1">
                <a:latin typeface="Soberana Sans"/>
                <a:cs typeface="Soberana Sans"/>
              </a:rPr>
              <a:t>pensar</a:t>
            </a:r>
            <a:r>
              <a:rPr lang="en-US" sz="3000" dirty="0">
                <a:latin typeface="Soberana Sans"/>
                <a:cs typeface="Soberana Sans"/>
              </a:rPr>
              <a:t> que </a:t>
            </a:r>
            <a:r>
              <a:rPr lang="en-US" sz="3000" dirty="0" err="1">
                <a:latin typeface="Soberana Sans"/>
                <a:cs typeface="Soberana Sans"/>
              </a:rPr>
              <a:t>busca</a:t>
            </a:r>
            <a:r>
              <a:rPr lang="en-US" sz="3000" dirty="0">
                <a:latin typeface="Soberana Sans"/>
                <a:cs typeface="Soberana Sans"/>
              </a:rPr>
              <a:t> </a:t>
            </a:r>
            <a:r>
              <a:rPr lang="en-US" sz="3000" dirty="0" err="1">
                <a:latin typeface="Soberana Sans"/>
                <a:cs typeface="Soberana Sans"/>
              </a:rPr>
              <a:t>atender</a:t>
            </a:r>
            <a:r>
              <a:rPr lang="en-US" sz="3000" dirty="0">
                <a:latin typeface="Soberana Sans"/>
                <a:cs typeface="Soberana Sans"/>
              </a:rPr>
              <a:t> </a:t>
            </a:r>
            <a:r>
              <a:rPr lang="en-US" sz="3000" dirty="0" err="1">
                <a:latin typeface="Soberana Sans"/>
                <a:cs typeface="Soberana Sans"/>
              </a:rPr>
              <a:t>los</a:t>
            </a:r>
            <a:r>
              <a:rPr lang="en-US" sz="3000" dirty="0">
                <a:latin typeface="Soberana Sans"/>
                <a:cs typeface="Soberana Sans"/>
              </a:rPr>
              <a:t> </a:t>
            </a:r>
            <a:r>
              <a:rPr lang="en-US" sz="3000" dirty="0" err="1">
                <a:latin typeface="Soberana Sans"/>
                <a:cs typeface="Soberana Sans"/>
              </a:rPr>
              <a:t>intereses</a:t>
            </a:r>
            <a:r>
              <a:rPr lang="en-US" sz="3000" dirty="0">
                <a:latin typeface="Soberana Sans"/>
                <a:cs typeface="Soberana Sans"/>
              </a:rPr>
              <a:t> y </a:t>
            </a:r>
            <a:r>
              <a:rPr lang="en-US" sz="3000" dirty="0" err="1">
                <a:latin typeface="Soberana Sans"/>
                <a:cs typeface="Soberana Sans"/>
              </a:rPr>
              <a:t>necesidades</a:t>
            </a:r>
            <a:r>
              <a:rPr lang="en-US" sz="3000" dirty="0">
                <a:latin typeface="Soberana Sans"/>
                <a:cs typeface="Soberana Sans"/>
              </a:rPr>
              <a:t> </a:t>
            </a:r>
            <a:r>
              <a:rPr lang="en-US" sz="3000" dirty="0" err="1">
                <a:latin typeface="Soberana Sans"/>
                <a:cs typeface="Soberana Sans"/>
              </a:rPr>
              <a:t>propios</a:t>
            </a:r>
            <a:r>
              <a:rPr lang="en-US" sz="3000" dirty="0">
                <a:latin typeface="Soberana Sans"/>
                <a:cs typeface="Soberana Sans"/>
              </a:rPr>
              <a:t> </a:t>
            </a:r>
            <a:r>
              <a:rPr lang="en-US" sz="3000" dirty="0" err="1">
                <a:latin typeface="Soberana Sans"/>
                <a:cs typeface="Soberana Sans"/>
              </a:rPr>
              <a:t>desde</a:t>
            </a:r>
            <a:r>
              <a:rPr lang="en-US" sz="3000" dirty="0">
                <a:latin typeface="Soberana Sans"/>
                <a:cs typeface="Soberana Sans"/>
              </a:rPr>
              <a:t> </a:t>
            </a:r>
            <a:r>
              <a:rPr lang="en-US" sz="3000" dirty="0" err="1">
                <a:latin typeface="Soberana Sans"/>
                <a:cs typeface="Soberana Sans"/>
              </a:rPr>
              <a:t>una</a:t>
            </a:r>
            <a:r>
              <a:rPr lang="en-US" sz="3000" dirty="0">
                <a:latin typeface="Soberana Sans"/>
                <a:cs typeface="Soberana Sans"/>
              </a:rPr>
              <a:t> </a:t>
            </a:r>
            <a:r>
              <a:rPr lang="en-US" sz="3000" dirty="0" err="1">
                <a:latin typeface="Soberana Sans"/>
                <a:cs typeface="Soberana Sans"/>
              </a:rPr>
              <a:t>perspectiva</a:t>
            </a:r>
            <a:r>
              <a:rPr lang="en-US" sz="3000" dirty="0">
                <a:latin typeface="Soberana Sans"/>
                <a:cs typeface="Soberana Sans"/>
              </a:rPr>
              <a:t> </a:t>
            </a:r>
            <a:r>
              <a:rPr lang="en-US" sz="3000" dirty="0" err="1">
                <a:latin typeface="Soberana Sans"/>
                <a:cs typeface="Soberana Sans"/>
              </a:rPr>
              <a:t>estrecha</a:t>
            </a:r>
            <a:r>
              <a:rPr lang="en-US" sz="3000" dirty="0">
                <a:latin typeface="Soberana Sans"/>
                <a:cs typeface="Soberana Sans"/>
              </a:rPr>
              <a:t> que no </a:t>
            </a:r>
            <a:r>
              <a:rPr lang="en-US" sz="3000" dirty="0" err="1">
                <a:latin typeface="Soberana Sans"/>
                <a:cs typeface="Soberana Sans"/>
              </a:rPr>
              <a:t>toma</a:t>
            </a:r>
            <a:r>
              <a:rPr lang="en-US" sz="3000" dirty="0">
                <a:latin typeface="Soberana Sans"/>
                <a:cs typeface="Soberana Sans"/>
              </a:rPr>
              <a:t> </a:t>
            </a:r>
            <a:r>
              <a:rPr lang="en-US" sz="3000" dirty="0" err="1">
                <a:latin typeface="Soberana Sans"/>
                <a:cs typeface="Soberana Sans"/>
              </a:rPr>
              <a:t>en</a:t>
            </a:r>
            <a:r>
              <a:rPr lang="en-US" sz="3000" dirty="0">
                <a:latin typeface="Soberana Sans"/>
                <a:cs typeface="Soberana Sans"/>
              </a:rPr>
              <a:t> </a:t>
            </a:r>
            <a:r>
              <a:rPr lang="en-US" sz="3000" dirty="0" err="1">
                <a:latin typeface="Soberana Sans"/>
                <a:cs typeface="Soberana Sans"/>
              </a:rPr>
              <a:t>cuenta</a:t>
            </a:r>
            <a:r>
              <a:rPr lang="en-US" sz="3000" dirty="0">
                <a:latin typeface="Soberana Sans"/>
                <a:cs typeface="Soberana Sans"/>
              </a:rPr>
              <a:t> a </a:t>
            </a:r>
            <a:r>
              <a:rPr lang="en-US" sz="3000" dirty="0" err="1">
                <a:latin typeface="Soberana Sans"/>
                <a:cs typeface="Soberana Sans"/>
              </a:rPr>
              <a:t>los</a:t>
            </a:r>
            <a:r>
              <a:rPr lang="en-US" sz="3000" dirty="0">
                <a:latin typeface="Soberana Sans"/>
                <a:cs typeface="Soberana Sans"/>
              </a:rPr>
              <a:t> </a:t>
            </a:r>
            <a:r>
              <a:rPr lang="en-US" sz="3000" dirty="0" err="1">
                <a:latin typeface="Soberana Sans"/>
                <a:cs typeface="Soberana Sans"/>
              </a:rPr>
              <a:t>demás</a:t>
            </a:r>
            <a:r>
              <a:rPr lang="en-US" sz="3000" dirty="0">
                <a:latin typeface="Soberana Sans"/>
                <a:cs typeface="Soberana Sans"/>
              </a:rPr>
              <a:t>. </a:t>
            </a:r>
            <a:r>
              <a:rPr lang="en-US" sz="3000" dirty="0" err="1">
                <a:latin typeface="Soberana Sans"/>
                <a:cs typeface="Soberana Sans"/>
              </a:rPr>
              <a:t>Es</a:t>
            </a:r>
            <a:r>
              <a:rPr lang="en-US" sz="3000" dirty="0">
                <a:latin typeface="Soberana Sans"/>
                <a:cs typeface="Soberana Sans"/>
              </a:rPr>
              <a:t> </a:t>
            </a:r>
            <a:r>
              <a:rPr lang="en-US" sz="3000" dirty="0" err="1">
                <a:latin typeface="Soberana Sans"/>
                <a:cs typeface="Soberana Sans"/>
              </a:rPr>
              <a:t>una</a:t>
            </a:r>
            <a:r>
              <a:rPr lang="en-US" sz="3000" dirty="0">
                <a:latin typeface="Soberana Sans"/>
                <a:cs typeface="Soberana Sans"/>
              </a:rPr>
              <a:t> forma de </a:t>
            </a:r>
            <a:r>
              <a:rPr lang="en-US" sz="3000" dirty="0" err="1">
                <a:latin typeface="Soberana Sans"/>
                <a:cs typeface="Soberana Sans"/>
              </a:rPr>
              <a:t>ver</a:t>
            </a:r>
            <a:r>
              <a:rPr lang="en-US" sz="3000" dirty="0">
                <a:latin typeface="Soberana Sans"/>
                <a:cs typeface="Soberana Sans"/>
              </a:rPr>
              <a:t> el </a:t>
            </a:r>
            <a:r>
              <a:rPr lang="en-US" sz="3000" dirty="0" err="1">
                <a:latin typeface="Soberana Sans"/>
                <a:cs typeface="Soberana Sans"/>
              </a:rPr>
              <a:t>mundo</a:t>
            </a:r>
            <a:r>
              <a:rPr lang="en-US" sz="3000" dirty="0">
                <a:latin typeface="Soberana Sans"/>
                <a:cs typeface="Soberana Sans"/>
              </a:rPr>
              <a:t> </a:t>
            </a:r>
            <a:r>
              <a:rPr lang="en-US" sz="3000" dirty="0" err="1">
                <a:latin typeface="Soberana Sans"/>
                <a:cs typeface="Soberana Sans"/>
              </a:rPr>
              <a:t>centrada</a:t>
            </a:r>
            <a:r>
              <a:rPr lang="en-US" sz="3000" dirty="0">
                <a:latin typeface="Soberana Sans"/>
                <a:cs typeface="Soberana Sans"/>
              </a:rPr>
              <a:t> </a:t>
            </a:r>
            <a:r>
              <a:rPr lang="en-US" sz="3000" dirty="0" err="1">
                <a:latin typeface="Soberana Sans"/>
                <a:cs typeface="Soberana Sans"/>
              </a:rPr>
              <a:t>en</a:t>
            </a:r>
            <a:r>
              <a:rPr lang="en-US" sz="3000" dirty="0">
                <a:latin typeface="Soberana Sans"/>
                <a:cs typeface="Soberana Sans"/>
              </a:rPr>
              <a:t> el “</a:t>
            </a:r>
            <a:r>
              <a:rPr lang="en-US" sz="3000" i="1" dirty="0" err="1">
                <a:latin typeface="Soberana Sans"/>
                <a:cs typeface="Soberana Sans"/>
              </a:rPr>
              <a:t>yo</a:t>
            </a:r>
            <a:r>
              <a:rPr lang="en-US" sz="3000" dirty="0">
                <a:latin typeface="Soberana Sans"/>
                <a:cs typeface="Soberana Sans"/>
              </a:rPr>
              <a:t>”, “</a:t>
            </a:r>
            <a:r>
              <a:rPr lang="en-US" sz="3000" i="1" dirty="0">
                <a:latin typeface="Soberana Sans"/>
                <a:cs typeface="Soberana Sans"/>
              </a:rPr>
              <a:t>lo </a:t>
            </a:r>
            <a:r>
              <a:rPr lang="en-US" sz="3000" i="1" dirty="0" err="1">
                <a:latin typeface="Soberana Sans"/>
                <a:cs typeface="Soberana Sans"/>
              </a:rPr>
              <a:t>mío</a:t>
            </a:r>
            <a:r>
              <a:rPr lang="en-US" sz="3000" dirty="0">
                <a:latin typeface="Soberana Sans"/>
                <a:cs typeface="Soberana Sans"/>
              </a:rPr>
              <a:t>”, “</a:t>
            </a:r>
            <a:r>
              <a:rPr lang="en-US" sz="3000" i="1" dirty="0">
                <a:latin typeface="Soberana Sans"/>
                <a:cs typeface="Soberana Sans"/>
              </a:rPr>
              <a:t>para </a:t>
            </a:r>
            <a:r>
              <a:rPr lang="en-US" sz="3000" i="1" dirty="0" err="1">
                <a:latin typeface="Soberana Sans"/>
                <a:cs typeface="Soberana Sans"/>
              </a:rPr>
              <a:t>mí</a:t>
            </a:r>
            <a:r>
              <a:rPr lang="en-US" sz="3000" dirty="0">
                <a:latin typeface="Soberana Sans"/>
                <a:cs typeface="Soberana Sans"/>
              </a:rPr>
              <a:t>”, que se </a:t>
            </a:r>
            <a:r>
              <a:rPr lang="en-US" sz="3000" dirty="0" err="1">
                <a:latin typeface="Soberana Sans"/>
                <a:cs typeface="Soberana Sans"/>
              </a:rPr>
              <a:t>vuelve</a:t>
            </a:r>
            <a:r>
              <a:rPr lang="en-US" sz="3000" dirty="0">
                <a:latin typeface="Soberana Sans"/>
                <a:cs typeface="Soberana Sans"/>
              </a:rPr>
              <a:t> </a:t>
            </a:r>
            <a:r>
              <a:rPr lang="en-US" sz="3000" dirty="0" err="1">
                <a:latin typeface="Soberana Sans"/>
                <a:cs typeface="Soberana Sans"/>
              </a:rPr>
              <a:t>ciega</a:t>
            </a:r>
            <a:r>
              <a:rPr lang="en-US" sz="3000" dirty="0">
                <a:latin typeface="Soberana Sans"/>
                <a:cs typeface="Soberana Sans"/>
              </a:rPr>
              <a:t> a las </a:t>
            </a:r>
            <a:r>
              <a:rPr lang="en-US" sz="3000" dirty="0" err="1">
                <a:latin typeface="Soberana Sans"/>
                <a:cs typeface="Soberana Sans"/>
              </a:rPr>
              <a:t>necesidades</a:t>
            </a:r>
            <a:r>
              <a:rPr lang="en-US" sz="3000" dirty="0">
                <a:latin typeface="Soberana Sans"/>
                <a:cs typeface="Soberana Sans"/>
              </a:rPr>
              <a:t> de </a:t>
            </a:r>
            <a:r>
              <a:rPr lang="en-US" sz="3000" dirty="0" err="1">
                <a:latin typeface="Soberana Sans"/>
                <a:cs typeface="Soberana Sans"/>
              </a:rPr>
              <a:t>los</a:t>
            </a:r>
            <a:r>
              <a:rPr lang="en-US" sz="3000" dirty="0">
                <a:latin typeface="Soberana Sans"/>
                <a:cs typeface="Soberana Sans"/>
              </a:rPr>
              <a:t> </a:t>
            </a:r>
            <a:r>
              <a:rPr lang="en-US" sz="3000" dirty="0" err="1">
                <a:latin typeface="Soberana Sans"/>
                <a:cs typeface="Soberana Sans"/>
              </a:rPr>
              <a:t>otros</a:t>
            </a:r>
            <a:r>
              <a:rPr lang="en-US" sz="3000" dirty="0">
                <a:latin typeface="Soberana Sans"/>
                <a:cs typeface="Soberana Sans"/>
              </a:rPr>
              <a:t>.</a:t>
            </a:r>
          </a:p>
        </p:txBody>
      </p:sp>
      <p:sp>
        <p:nvSpPr>
          <p:cNvPr id="6" name="object 8">
            <a:extLst>
              <a:ext uri="{FF2B5EF4-FFF2-40B4-BE49-F238E27FC236}">
                <a16:creationId xmlns:a16="http://schemas.microsoft.com/office/drawing/2014/main" xmlns="" id="{871A7F87-9892-034F-9F29-7CE90EE1A2D5}"/>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FFC000"/>
          </a:solidFill>
        </p:spPr>
        <p:txBody>
          <a:bodyPr wrap="square" lIns="0" tIns="0" rIns="0" bIns="0" rtlCol="0"/>
          <a:lstStyle/>
          <a:p>
            <a:endParaRPr sz="1900">
              <a:solidFill>
                <a:schemeClr val="tx1">
                  <a:lumMod val="75000"/>
                  <a:lumOff val="25000"/>
                </a:schemeClr>
              </a:solidFill>
            </a:endParaRPr>
          </a:p>
        </p:txBody>
      </p:sp>
      <p:sp>
        <p:nvSpPr>
          <p:cNvPr id="7" name="object 8">
            <a:extLst>
              <a:ext uri="{FF2B5EF4-FFF2-40B4-BE49-F238E27FC236}">
                <a16:creationId xmlns:a16="http://schemas.microsoft.com/office/drawing/2014/main" xmlns="" id="{51DC2BE1-4AEE-1245-A9D2-8BED853CBA5F}"/>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FFC000"/>
          </a:solidFill>
        </p:spPr>
        <p:txBody>
          <a:bodyPr wrap="square" lIns="0" tIns="0" rIns="0" bIns="0" rtlCol="0"/>
          <a:lstStyle/>
          <a:p>
            <a:endParaRPr sz="1900">
              <a:solidFill>
                <a:schemeClr val="tx1">
                  <a:lumMod val="75000"/>
                  <a:lumOff val="25000"/>
                </a:schemeClr>
              </a:solidFill>
            </a:endParaRPr>
          </a:p>
        </p:txBody>
      </p:sp>
    </p:spTree>
    <p:extLst>
      <p:ext uri="{BB962C8B-B14F-4D97-AF65-F5344CB8AC3E}">
        <p14:creationId xmlns:p14="http://schemas.microsoft.com/office/powerpoint/2010/main" xmlns="" val="15291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xmlns="" id="{6BD89EA4-C935-424B-B52B-C9D59F397054}"/>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5" name="Rectangle 4">
            <a:extLst>
              <a:ext uri="{FF2B5EF4-FFF2-40B4-BE49-F238E27FC236}">
                <a16:creationId xmlns:a16="http://schemas.microsoft.com/office/drawing/2014/main" xmlns="" id="{CF6B56FC-B6F8-5B40-AD02-8930F50350CA}"/>
              </a:ext>
            </a:extLst>
          </p:cNvPr>
          <p:cNvSpPr/>
          <p:nvPr/>
        </p:nvSpPr>
        <p:spPr>
          <a:xfrm>
            <a:off x="7340238" y="501134"/>
            <a:ext cx="1035220" cy="477054"/>
          </a:xfrm>
          <a:prstGeom prst="rect">
            <a:avLst/>
          </a:prstGeom>
        </p:spPr>
        <p:txBody>
          <a:bodyPr wrap="none">
            <a:spAutoFit/>
          </a:bodyPr>
          <a:lstStyle/>
          <a:p>
            <a:pPr marL="14941">
              <a:spcBef>
                <a:spcPts val="447"/>
              </a:spcBef>
            </a:pPr>
            <a:r>
              <a:rPr lang="en-US" sz="2500" b="1" spc="-5" dirty="0">
                <a:solidFill>
                  <a:srgbClr val="EC690C"/>
                </a:solidFill>
                <a:latin typeface="Soberana Sans"/>
                <a:cs typeface="Soberana Sans"/>
              </a:rPr>
              <a:t>4</a:t>
            </a:r>
            <a:r>
              <a:rPr lang="en-US" sz="2500" b="1" spc="-5" dirty="0" smtClean="0">
                <a:solidFill>
                  <a:srgbClr val="EC690C"/>
                </a:solidFill>
                <a:latin typeface="Soberana Sans"/>
                <a:cs typeface="Soberana Sans"/>
              </a:rPr>
              <a:t> </a:t>
            </a:r>
            <a:r>
              <a:rPr lang="en-US" sz="2500" b="1" spc="-5" dirty="0">
                <a:solidFill>
                  <a:srgbClr val="EC690C"/>
                </a:solidFill>
                <a:latin typeface="Soberana Sans"/>
                <a:cs typeface="Soberana Sans"/>
              </a:rPr>
              <a:t>min</a:t>
            </a:r>
            <a:endParaRPr lang="en-US" sz="2500" dirty="0">
              <a:latin typeface="Soberana Sans"/>
              <a:cs typeface="Soberana Sans"/>
            </a:endParaRPr>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a:stretch>
            <a:fillRect/>
          </a:stretch>
        </p:blipFill>
        <p:spPr>
          <a:xfrm>
            <a:off x="6400800" y="228600"/>
            <a:ext cx="914400" cy="914400"/>
          </a:xfrm>
          <a:prstGeom prst="rect">
            <a:avLst/>
          </a:prstGeom>
        </p:spPr>
      </p:pic>
      <p:pic>
        <p:nvPicPr>
          <p:cNvPr id="7" name="Picture 6">
            <a:extLst>
              <a:ext uri="{FF2B5EF4-FFF2-40B4-BE49-F238E27FC236}">
                <a16:creationId xmlns:a16="http://schemas.microsoft.com/office/drawing/2014/main" xmlns="" id="{2ADBACF7-BEF2-5F43-BE2B-09ED59C54BA8}"/>
              </a:ext>
            </a:extLst>
          </p:cNvPr>
          <p:cNvPicPr>
            <a:picLocks noChangeAspect="1"/>
          </p:cNvPicPr>
          <p:nvPr/>
        </p:nvPicPr>
        <p:blipFill>
          <a:blip r:embed="rId3">
            <a:duotone>
              <a:schemeClr val="accent6">
                <a:shade val="45000"/>
                <a:satMod val="135000"/>
              </a:schemeClr>
              <a:prstClr val="white"/>
            </a:duotone>
          </a:blip>
          <a:stretch>
            <a:fillRect/>
          </a:stretch>
        </p:blipFill>
        <p:spPr>
          <a:xfrm>
            <a:off x="820057" y="4191000"/>
            <a:ext cx="1943100" cy="2527300"/>
          </a:xfrm>
          <a:prstGeom prst="rect">
            <a:avLst/>
          </a:prstGeom>
        </p:spPr>
      </p:pic>
      <p:sp>
        <p:nvSpPr>
          <p:cNvPr id="9" name="Rectangle 8">
            <a:extLst>
              <a:ext uri="{FF2B5EF4-FFF2-40B4-BE49-F238E27FC236}">
                <a16:creationId xmlns:a16="http://schemas.microsoft.com/office/drawing/2014/main" xmlns="" id="{976DFF00-06CA-9544-9365-A36FFEA250CC}"/>
              </a:ext>
            </a:extLst>
          </p:cNvPr>
          <p:cNvSpPr/>
          <p:nvPr/>
        </p:nvSpPr>
        <p:spPr>
          <a:xfrm>
            <a:off x="1143000" y="1240049"/>
            <a:ext cx="7115629" cy="2554545"/>
          </a:xfrm>
          <a:prstGeom prst="rect">
            <a:avLst/>
          </a:prstGeom>
        </p:spPr>
        <p:txBody>
          <a:bodyPr wrap="square">
            <a:spAutoFit/>
          </a:bodyPr>
          <a:lstStyle/>
          <a:p>
            <a:pPr marL="14941"/>
            <a:r>
              <a:rPr lang="en-US" sz="4000" b="1" spc="-5" dirty="0" err="1">
                <a:solidFill>
                  <a:srgbClr val="EC690C"/>
                </a:solidFill>
                <a:latin typeface="Soberana Sans" panose="02000000000000000000" pitchFamily="50" charset="0"/>
                <a:cs typeface="Soberana Sans"/>
              </a:rPr>
              <a:t>Actividad</a:t>
            </a:r>
            <a:r>
              <a:rPr lang="en-US" sz="4000" b="1" spc="-5" dirty="0">
                <a:solidFill>
                  <a:srgbClr val="EC690C"/>
                </a:solidFill>
                <a:latin typeface="Soberana Sans" panose="02000000000000000000" pitchFamily="50" charset="0"/>
                <a:cs typeface="Soberana Sans"/>
              </a:rPr>
              <a:t> </a:t>
            </a:r>
            <a:r>
              <a:rPr lang="en-US" sz="4000" b="1" dirty="0">
                <a:solidFill>
                  <a:srgbClr val="EC690C"/>
                </a:solidFill>
                <a:latin typeface="Soberana Sans" panose="02000000000000000000" pitchFamily="50" charset="0"/>
                <a:cs typeface="Soberana Sans"/>
              </a:rPr>
              <a:t>2.</a:t>
            </a:r>
            <a:endParaRPr lang="en-US" sz="4000" dirty="0">
              <a:latin typeface="Soberana Sans" panose="02000000000000000000" pitchFamily="50" charset="0"/>
              <a:cs typeface="Soberana Sans"/>
            </a:endParaRPr>
          </a:p>
          <a:p>
            <a:r>
              <a:rPr lang="es-MX" sz="4000" dirty="0">
                <a:latin typeface="Soberana Sans" panose="02000000000000000000" pitchFamily="50" charset="0"/>
              </a:rPr>
              <a:t>Lean las indicaciones y escriban cómo se sintieron en cada situación.</a:t>
            </a:r>
            <a:endParaRPr lang="en-US" sz="4000" dirty="0">
              <a:latin typeface="Soberana Sans" panose="02000000000000000000" pitchFamily="50" charset="0"/>
            </a:endParaRPr>
          </a:p>
        </p:txBody>
      </p:sp>
    </p:spTree>
    <p:extLst>
      <p:ext uri="{BB962C8B-B14F-4D97-AF65-F5344CB8AC3E}">
        <p14:creationId xmlns:p14="http://schemas.microsoft.com/office/powerpoint/2010/main" xmlns="" val="189187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57C6E2-D04D-DC4D-A266-60A63721A65D}"/>
              </a:ext>
            </a:extLst>
          </p:cNvPr>
          <p:cNvSpPr/>
          <p:nvPr/>
        </p:nvSpPr>
        <p:spPr>
          <a:xfrm>
            <a:off x="826394" y="762000"/>
            <a:ext cx="7403206" cy="3046988"/>
          </a:xfrm>
          <a:prstGeom prst="rect">
            <a:avLst/>
          </a:prstGeom>
        </p:spPr>
        <p:txBody>
          <a:bodyPr wrap="square">
            <a:spAutoFit/>
          </a:bodyPr>
          <a:lstStyle/>
          <a:p>
            <a:pPr marL="541338" marR="5080" indent="-541338" algn="just">
              <a:buAutoNum type="alphaLcPeriod"/>
            </a:pPr>
            <a:r>
              <a:rPr lang="es-MX" sz="3200" dirty="0">
                <a:latin typeface="Soberana Sans" panose="02000000000000000000" pitchFamily="50" charset="0"/>
                <a:cs typeface="Soberana Sans"/>
              </a:rPr>
              <a:t>Piensen en una situación en la que actuaron pensando únicamente en ustedes, es decir, con una mentalidad autocentrada. ¿Cómo se sintieron</a:t>
            </a:r>
            <a:r>
              <a:rPr lang="es-MX" sz="3200" dirty="0" smtClean="0">
                <a:latin typeface="Soberana Sans" panose="02000000000000000000" pitchFamily="50" charset="0"/>
                <a:cs typeface="Soberana Sans"/>
              </a:rPr>
              <a:t>?</a:t>
            </a:r>
            <a:endParaRPr lang="es-MX" sz="3200" dirty="0">
              <a:latin typeface="Soberana Sans" panose="02000000000000000000" pitchFamily="50" charset="0"/>
              <a:cs typeface="Soberana Sans"/>
            </a:endParaRPr>
          </a:p>
          <a:p>
            <a:pPr marR="5080"/>
            <a:endParaRPr lang="en-US" sz="3200" dirty="0">
              <a:latin typeface="Soberana Sans" panose="02000000000000000000" pitchFamily="50" charset="0"/>
              <a:cs typeface="Soberana Sans"/>
            </a:endParaRPr>
          </a:p>
        </p:txBody>
      </p:sp>
      <p:sp>
        <p:nvSpPr>
          <p:cNvPr id="3"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cxnSp>
        <p:nvCxnSpPr>
          <p:cNvPr id="9" name="Straight Connector 8">
            <a:extLst>
              <a:ext uri="{FF2B5EF4-FFF2-40B4-BE49-F238E27FC236}">
                <a16:creationId xmlns:a16="http://schemas.microsoft.com/office/drawing/2014/main" xmlns="" id="{6356E82D-76D7-B74B-A664-BB99CF00CA0D}"/>
              </a:ext>
            </a:extLst>
          </p:cNvPr>
          <p:cNvCxnSpPr>
            <a:cxnSpLocks/>
          </p:cNvCxnSpPr>
          <p:nvPr/>
        </p:nvCxnSpPr>
        <p:spPr>
          <a:xfrm>
            <a:off x="1524000" y="4403537"/>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8A857387-238B-5746-BAE4-4FD29022DB67}"/>
              </a:ext>
            </a:extLst>
          </p:cNvPr>
          <p:cNvPicPr>
            <a:picLocks noChangeAspect="1"/>
          </p:cNvPicPr>
          <p:nvPr/>
        </p:nvPicPr>
        <p:blipFill>
          <a:blip r:embed="rId2">
            <a:duotone>
              <a:schemeClr val="accent6">
                <a:shade val="45000"/>
                <a:satMod val="135000"/>
              </a:schemeClr>
              <a:prstClr val="white"/>
            </a:duotone>
          </a:blip>
          <a:stretch>
            <a:fillRect/>
          </a:stretch>
        </p:blipFill>
        <p:spPr>
          <a:xfrm>
            <a:off x="7364083" y="3191595"/>
            <a:ext cx="1016000" cy="1016000"/>
          </a:xfrm>
          <a:prstGeom prst="rect">
            <a:avLst/>
          </a:prstGeom>
        </p:spPr>
      </p:pic>
      <p:cxnSp>
        <p:nvCxnSpPr>
          <p:cNvPr id="11" name="Straight Connector 10">
            <a:extLst>
              <a:ext uri="{FF2B5EF4-FFF2-40B4-BE49-F238E27FC236}">
                <a16:creationId xmlns:a16="http://schemas.microsoft.com/office/drawing/2014/main" xmlns="" id="{66BC6D7C-C041-6E4D-94C3-B4F83121C064}"/>
              </a:ext>
            </a:extLst>
          </p:cNvPr>
          <p:cNvCxnSpPr>
            <a:cxnSpLocks/>
          </p:cNvCxnSpPr>
          <p:nvPr/>
        </p:nvCxnSpPr>
        <p:spPr>
          <a:xfrm>
            <a:off x="1524000" y="5073009"/>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29E1AC6-C73D-C342-874F-212781A4A321}"/>
              </a:ext>
            </a:extLst>
          </p:cNvPr>
          <p:cNvCxnSpPr>
            <a:cxnSpLocks/>
          </p:cNvCxnSpPr>
          <p:nvPr/>
        </p:nvCxnSpPr>
        <p:spPr>
          <a:xfrm>
            <a:off x="1524000" y="5715000"/>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606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Rectangle 1">
            <a:extLst>
              <a:ext uri="{FF2B5EF4-FFF2-40B4-BE49-F238E27FC236}">
                <a16:creationId xmlns:a16="http://schemas.microsoft.com/office/drawing/2014/main" xmlns="" id="{7C57C6E2-D04D-DC4D-A266-60A63721A65D}"/>
              </a:ext>
            </a:extLst>
          </p:cNvPr>
          <p:cNvSpPr/>
          <p:nvPr/>
        </p:nvSpPr>
        <p:spPr>
          <a:xfrm>
            <a:off x="838199" y="1132106"/>
            <a:ext cx="7696201" cy="4278094"/>
          </a:xfrm>
          <a:prstGeom prst="rect">
            <a:avLst/>
          </a:prstGeom>
        </p:spPr>
        <p:txBody>
          <a:bodyPr wrap="square">
            <a:spAutoFit/>
          </a:bodyPr>
          <a:lstStyle/>
          <a:p>
            <a:pPr algn="just"/>
            <a:r>
              <a:rPr lang="es-MX" sz="3400" dirty="0">
                <a:solidFill>
                  <a:schemeClr val="accent4">
                    <a:lumMod val="75000"/>
                  </a:schemeClr>
                </a:solidFill>
                <a:latin typeface="Soberana Sans" panose="02000000000000000000" pitchFamily="50" charset="0"/>
                <a:cs typeface="Soberana Sans"/>
              </a:rPr>
              <a:t>Algunos ejemplos de acciones que parten de una mentalidad autocentrada: </a:t>
            </a:r>
            <a:r>
              <a:rPr lang="es-MX" sz="3400" dirty="0" smtClean="0">
                <a:solidFill>
                  <a:schemeClr val="accent4">
                    <a:lumMod val="75000"/>
                  </a:schemeClr>
                </a:solidFill>
                <a:latin typeface="Soberana Sans" panose="02000000000000000000" pitchFamily="50" charset="0"/>
                <a:cs typeface="Soberana Sans"/>
              </a:rPr>
              <a:t>“</a:t>
            </a:r>
            <a:r>
              <a:rPr lang="es-MX" sz="3400" i="1" dirty="0">
                <a:solidFill>
                  <a:schemeClr val="accent4">
                    <a:lumMod val="75000"/>
                  </a:schemeClr>
                </a:solidFill>
                <a:latin typeface="Soberana Sans" panose="02000000000000000000" pitchFamily="50" charset="0"/>
                <a:cs typeface="Soberana Sans"/>
              </a:rPr>
              <a:t>c</a:t>
            </a:r>
            <a:r>
              <a:rPr lang="es-MX" sz="3400" i="1" dirty="0" smtClean="0">
                <a:solidFill>
                  <a:schemeClr val="accent4">
                    <a:lumMod val="75000"/>
                  </a:schemeClr>
                </a:solidFill>
                <a:latin typeface="Soberana Sans" panose="02000000000000000000" pitchFamily="50" charset="0"/>
                <a:cs typeface="Soberana Sans"/>
              </a:rPr>
              <a:t>uando </a:t>
            </a:r>
            <a:r>
              <a:rPr lang="es-MX" sz="3400" i="1" dirty="0">
                <a:solidFill>
                  <a:schemeClr val="accent4">
                    <a:lumMod val="75000"/>
                  </a:schemeClr>
                </a:solidFill>
                <a:latin typeface="Soberana Sans" panose="02000000000000000000" pitchFamily="50" charset="0"/>
                <a:cs typeface="Soberana Sans"/>
              </a:rPr>
              <a:t>me frustro porque quiero que esa persona sea de una manera que no es</a:t>
            </a:r>
            <a:r>
              <a:rPr lang="es-MX" sz="3400" dirty="0" smtClean="0">
                <a:solidFill>
                  <a:schemeClr val="accent4">
                    <a:lumMod val="75000"/>
                  </a:schemeClr>
                </a:solidFill>
                <a:latin typeface="Soberana Sans" panose="02000000000000000000" pitchFamily="50" charset="0"/>
                <a:cs typeface="Soberana Sans"/>
              </a:rPr>
              <a:t>”, “</a:t>
            </a:r>
            <a:r>
              <a:rPr lang="es-MX" sz="3400" i="1" dirty="0">
                <a:solidFill>
                  <a:schemeClr val="accent4">
                    <a:lumMod val="75000"/>
                  </a:schemeClr>
                </a:solidFill>
                <a:latin typeface="Soberana Sans" panose="02000000000000000000" pitchFamily="50" charset="0"/>
                <a:cs typeface="Soberana Sans"/>
              </a:rPr>
              <a:t>c</a:t>
            </a:r>
            <a:r>
              <a:rPr lang="es-MX" sz="3400" i="1" dirty="0" smtClean="0">
                <a:solidFill>
                  <a:schemeClr val="accent4">
                    <a:lumMod val="75000"/>
                  </a:schemeClr>
                </a:solidFill>
                <a:latin typeface="Soberana Sans" panose="02000000000000000000" pitchFamily="50" charset="0"/>
                <a:cs typeface="Soberana Sans"/>
              </a:rPr>
              <a:t>uando </a:t>
            </a:r>
            <a:r>
              <a:rPr lang="es-MX" sz="3400" i="1" dirty="0">
                <a:solidFill>
                  <a:schemeClr val="accent4">
                    <a:lumMod val="75000"/>
                  </a:schemeClr>
                </a:solidFill>
                <a:latin typeface="Soberana Sans" panose="02000000000000000000" pitchFamily="50" charset="0"/>
                <a:cs typeface="Soberana Sans"/>
              </a:rPr>
              <a:t>no considero su punto de vista</a:t>
            </a:r>
            <a:r>
              <a:rPr lang="es-MX" sz="3400" dirty="0" smtClean="0">
                <a:solidFill>
                  <a:schemeClr val="accent4">
                    <a:lumMod val="75000"/>
                  </a:schemeClr>
                </a:solidFill>
                <a:latin typeface="Soberana Sans" panose="02000000000000000000" pitchFamily="50" charset="0"/>
                <a:cs typeface="Soberana Sans"/>
              </a:rPr>
              <a:t>”, </a:t>
            </a:r>
            <a:endParaRPr lang="es-MX" sz="3400" dirty="0">
              <a:solidFill>
                <a:schemeClr val="accent4">
                  <a:lumMod val="75000"/>
                </a:schemeClr>
              </a:solidFill>
              <a:latin typeface="Soberana Sans" panose="02000000000000000000" pitchFamily="50" charset="0"/>
              <a:cs typeface="Soberana Sans"/>
            </a:endParaRPr>
          </a:p>
          <a:p>
            <a:r>
              <a:rPr lang="es-MX" sz="3400" dirty="0" smtClean="0">
                <a:solidFill>
                  <a:schemeClr val="accent4">
                    <a:lumMod val="75000"/>
                  </a:schemeClr>
                </a:solidFill>
                <a:latin typeface="Soberana Sans" panose="02000000000000000000" pitchFamily="50" charset="0"/>
                <a:cs typeface="Soberana Sans"/>
              </a:rPr>
              <a:t>“</a:t>
            </a:r>
            <a:r>
              <a:rPr lang="es-MX" sz="3400" i="1" dirty="0">
                <a:solidFill>
                  <a:schemeClr val="accent4">
                    <a:lumMod val="75000"/>
                  </a:schemeClr>
                </a:solidFill>
                <a:latin typeface="Soberana Sans" panose="02000000000000000000" pitchFamily="50" charset="0"/>
                <a:cs typeface="Soberana Sans"/>
              </a:rPr>
              <a:t>c</a:t>
            </a:r>
            <a:r>
              <a:rPr lang="es-MX" sz="3400" i="1" dirty="0" smtClean="0">
                <a:solidFill>
                  <a:schemeClr val="accent4">
                    <a:lumMod val="75000"/>
                  </a:schemeClr>
                </a:solidFill>
                <a:latin typeface="Soberana Sans" panose="02000000000000000000" pitchFamily="50" charset="0"/>
                <a:cs typeface="Soberana Sans"/>
              </a:rPr>
              <a:t>uando </a:t>
            </a:r>
            <a:r>
              <a:rPr lang="es-MX" sz="3400" i="1" dirty="0">
                <a:solidFill>
                  <a:schemeClr val="accent4">
                    <a:lumMod val="75000"/>
                  </a:schemeClr>
                </a:solidFill>
                <a:latin typeface="Soberana Sans" panose="02000000000000000000" pitchFamily="50" charset="0"/>
                <a:cs typeface="Soberana Sans"/>
              </a:rPr>
              <a:t>me enojo porque elige</a:t>
            </a:r>
          </a:p>
          <a:p>
            <a:r>
              <a:rPr lang="es-MX" sz="3400" i="1" dirty="0">
                <a:solidFill>
                  <a:schemeClr val="accent4">
                    <a:lumMod val="75000"/>
                  </a:schemeClr>
                </a:solidFill>
                <a:latin typeface="Soberana Sans" panose="02000000000000000000" pitchFamily="50" charset="0"/>
                <a:cs typeface="Soberana Sans"/>
              </a:rPr>
              <a:t>hacer otra cosa y no estar conmigo</a:t>
            </a:r>
            <a:r>
              <a:rPr lang="es-MX" sz="3400" dirty="0">
                <a:solidFill>
                  <a:schemeClr val="accent4">
                    <a:lumMod val="75000"/>
                  </a:schemeClr>
                </a:solidFill>
                <a:latin typeface="Soberana Sans" panose="02000000000000000000" pitchFamily="50" charset="0"/>
                <a:cs typeface="Soberana Sans"/>
              </a:rPr>
              <a:t>”.</a:t>
            </a:r>
            <a:endParaRPr lang="en-US" sz="3400" dirty="0">
              <a:solidFill>
                <a:schemeClr val="accent4">
                  <a:lumMod val="75000"/>
                </a:schemeClr>
              </a:solidFill>
              <a:latin typeface="Soberana Sans" panose="02000000000000000000" pitchFamily="50" charset="0"/>
              <a:cs typeface="Soberana Sans"/>
            </a:endParaRPr>
          </a:p>
        </p:txBody>
      </p:sp>
    </p:spTree>
    <p:extLst>
      <p:ext uri="{BB962C8B-B14F-4D97-AF65-F5344CB8AC3E}">
        <p14:creationId xmlns:p14="http://schemas.microsoft.com/office/powerpoint/2010/main" xmlns="" val="51937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C57C6E2-D04D-DC4D-A266-60A63721A65D}"/>
              </a:ext>
            </a:extLst>
          </p:cNvPr>
          <p:cNvSpPr/>
          <p:nvPr/>
        </p:nvSpPr>
        <p:spPr>
          <a:xfrm>
            <a:off x="838200" y="914400"/>
            <a:ext cx="7227194" cy="2616101"/>
          </a:xfrm>
          <a:prstGeom prst="rect">
            <a:avLst/>
          </a:prstGeom>
        </p:spPr>
        <p:txBody>
          <a:bodyPr wrap="square">
            <a:spAutoFit/>
          </a:bodyPr>
          <a:lstStyle/>
          <a:p>
            <a:pPr marL="541338" marR="5080" indent="-528638" algn="just">
              <a:spcBef>
                <a:spcPts val="100"/>
              </a:spcBef>
              <a:buFont typeface="+mj-lt"/>
              <a:buAutoNum type="alphaLcPeriod" startAt="2"/>
              <a:tabLst>
                <a:tab pos="631825" algn="l"/>
              </a:tabLst>
            </a:pPr>
            <a:r>
              <a:rPr lang="es-MX" sz="3200" dirty="0">
                <a:solidFill>
                  <a:schemeClr val="accent4">
                    <a:lumMod val="75000"/>
                  </a:schemeClr>
                </a:solidFill>
                <a:latin typeface="Soberana Sans" panose="02000000000000000000" pitchFamily="50" charset="0"/>
                <a:cs typeface="Soberana Sans"/>
              </a:rPr>
              <a:t>Piensen en otra situación en la que actuaron considerando no sólo sus necesidades, sino también las de otras personas ¿Cómo se sintieron?</a:t>
            </a:r>
            <a:endParaRPr lang="en-US" sz="3200" dirty="0">
              <a:solidFill>
                <a:schemeClr val="accent4">
                  <a:lumMod val="75000"/>
                </a:schemeClr>
              </a:solidFill>
              <a:latin typeface="Soberana Sans" panose="02000000000000000000" pitchFamily="50" charset="0"/>
              <a:cs typeface="Soberana Sans"/>
            </a:endParaRPr>
          </a:p>
        </p:txBody>
      </p:sp>
      <p:sp>
        <p:nvSpPr>
          <p:cNvPr id="3"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cxnSp>
        <p:nvCxnSpPr>
          <p:cNvPr id="8" name="Straight Connector 7">
            <a:extLst>
              <a:ext uri="{FF2B5EF4-FFF2-40B4-BE49-F238E27FC236}">
                <a16:creationId xmlns:a16="http://schemas.microsoft.com/office/drawing/2014/main" xmlns="" id="{EBF755E3-2394-1E41-B33D-6BFD87DFA935}"/>
              </a:ext>
            </a:extLst>
          </p:cNvPr>
          <p:cNvCxnSpPr>
            <a:cxnSpLocks/>
          </p:cNvCxnSpPr>
          <p:nvPr/>
        </p:nvCxnSpPr>
        <p:spPr>
          <a:xfrm>
            <a:off x="1524000" y="4403537"/>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A404AAA9-07B4-EE47-BEDB-BBCC83382C2E}"/>
              </a:ext>
            </a:extLst>
          </p:cNvPr>
          <p:cNvPicPr>
            <a:picLocks noChangeAspect="1"/>
          </p:cNvPicPr>
          <p:nvPr/>
        </p:nvPicPr>
        <p:blipFill>
          <a:blip r:embed="rId2">
            <a:duotone>
              <a:schemeClr val="accent6">
                <a:shade val="45000"/>
                <a:satMod val="135000"/>
              </a:schemeClr>
              <a:prstClr val="white"/>
            </a:duotone>
          </a:blip>
          <a:stretch>
            <a:fillRect/>
          </a:stretch>
        </p:blipFill>
        <p:spPr>
          <a:xfrm>
            <a:off x="7364083" y="3191595"/>
            <a:ext cx="1016000" cy="1016000"/>
          </a:xfrm>
          <a:prstGeom prst="rect">
            <a:avLst/>
          </a:prstGeom>
        </p:spPr>
      </p:pic>
      <p:cxnSp>
        <p:nvCxnSpPr>
          <p:cNvPr id="10" name="Straight Connector 9">
            <a:extLst>
              <a:ext uri="{FF2B5EF4-FFF2-40B4-BE49-F238E27FC236}">
                <a16:creationId xmlns:a16="http://schemas.microsoft.com/office/drawing/2014/main" xmlns="" id="{00C802CE-8C46-4F4C-A85F-84D536002D14}"/>
              </a:ext>
            </a:extLst>
          </p:cNvPr>
          <p:cNvCxnSpPr>
            <a:cxnSpLocks/>
          </p:cNvCxnSpPr>
          <p:nvPr/>
        </p:nvCxnSpPr>
        <p:spPr>
          <a:xfrm>
            <a:off x="1524000" y="5073009"/>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586ED2B-6540-BC4C-B19B-A4A50049F6F6}"/>
              </a:ext>
            </a:extLst>
          </p:cNvPr>
          <p:cNvCxnSpPr>
            <a:cxnSpLocks/>
          </p:cNvCxnSpPr>
          <p:nvPr/>
        </p:nvCxnSpPr>
        <p:spPr>
          <a:xfrm>
            <a:off x="1524000" y="5715000"/>
            <a:ext cx="690496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644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Rectangle 1">
            <a:extLst>
              <a:ext uri="{FF2B5EF4-FFF2-40B4-BE49-F238E27FC236}">
                <a16:creationId xmlns:a16="http://schemas.microsoft.com/office/drawing/2014/main" xmlns="" id="{7C57C6E2-D04D-DC4D-A266-60A63721A65D}"/>
              </a:ext>
            </a:extLst>
          </p:cNvPr>
          <p:cNvSpPr/>
          <p:nvPr/>
        </p:nvSpPr>
        <p:spPr>
          <a:xfrm>
            <a:off x="838200" y="1274326"/>
            <a:ext cx="7620000" cy="3754874"/>
          </a:xfrm>
          <a:prstGeom prst="rect">
            <a:avLst/>
          </a:prstGeom>
        </p:spPr>
        <p:txBody>
          <a:bodyPr wrap="square">
            <a:spAutoFit/>
          </a:bodyPr>
          <a:lstStyle/>
          <a:p>
            <a:pPr algn="just"/>
            <a:r>
              <a:rPr lang="es-MX" sz="3400" spc="-5" dirty="0">
                <a:solidFill>
                  <a:schemeClr val="accent4">
                    <a:lumMod val="50000"/>
                  </a:schemeClr>
                </a:solidFill>
                <a:latin typeface="Soberana Sans" panose="02000000000000000000" pitchFamily="50" charset="0"/>
                <a:cs typeface="Soberana Sans"/>
              </a:rPr>
              <a:t>Algunos ejemplos de acciones que parten de una mentalidad que considera a los demás: </a:t>
            </a:r>
            <a:r>
              <a:rPr lang="es-MX" sz="3400" spc="-5" dirty="0" smtClean="0">
                <a:solidFill>
                  <a:schemeClr val="accent4">
                    <a:lumMod val="50000"/>
                  </a:schemeClr>
                </a:solidFill>
                <a:latin typeface="Soberana Sans" panose="02000000000000000000" pitchFamily="50" charset="0"/>
                <a:cs typeface="Soberana Sans"/>
              </a:rPr>
              <a:t>“</a:t>
            </a:r>
            <a:r>
              <a:rPr lang="es-MX" sz="3400" i="1" spc="-5" dirty="0">
                <a:solidFill>
                  <a:schemeClr val="accent4">
                    <a:lumMod val="50000"/>
                  </a:schemeClr>
                </a:solidFill>
                <a:latin typeface="Soberana Sans" panose="02000000000000000000" pitchFamily="50" charset="0"/>
                <a:cs typeface="Soberana Sans"/>
              </a:rPr>
              <a:t>c</a:t>
            </a:r>
            <a:r>
              <a:rPr lang="es-MX" sz="3400" i="1" spc="-5" dirty="0" smtClean="0">
                <a:solidFill>
                  <a:schemeClr val="accent4">
                    <a:lumMod val="50000"/>
                  </a:schemeClr>
                </a:solidFill>
                <a:latin typeface="Soberana Sans" panose="02000000000000000000" pitchFamily="50" charset="0"/>
                <a:cs typeface="Soberana Sans"/>
              </a:rPr>
              <a:t>uando </a:t>
            </a:r>
            <a:r>
              <a:rPr lang="es-MX" sz="3400" i="1" spc="-5" dirty="0">
                <a:solidFill>
                  <a:schemeClr val="accent4">
                    <a:lumMod val="50000"/>
                  </a:schemeClr>
                </a:solidFill>
                <a:latin typeface="Soberana Sans" panose="02000000000000000000" pitchFamily="50" charset="0"/>
                <a:cs typeface="Soberana Sans"/>
              </a:rPr>
              <a:t>le ayudo a </a:t>
            </a:r>
            <a:r>
              <a:rPr lang="es-MX" sz="3400" i="1" spc="-5" dirty="0" smtClean="0">
                <a:solidFill>
                  <a:schemeClr val="accent4">
                    <a:lumMod val="50000"/>
                  </a:schemeClr>
                </a:solidFill>
                <a:latin typeface="Soberana Sans" panose="02000000000000000000" pitchFamily="50" charset="0"/>
                <a:cs typeface="Soberana Sans"/>
              </a:rPr>
              <a:t>estudiar</a:t>
            </a:r>
            <a:r>
              <a:rPr lang="es-MX" sz="3400" spc="-5" dirty="0" smtClean="0">
                <a:solidFill>
                  <a:schemeClr val="accent4">
                    <a:lumMod val="50000"/>
                  </a:schemeClr>
                </a:solidFill>
                <a:latin typeface="Soberana Sans" panose="02000000000000000000" pitchFamily="50" charset="0"/>
                <a:cs typeface="Soberana Sans"/>
              </a:rPr>
              <a:t>”, “</a:t>
            </a:r>
            <a:r>
              <a:rPr lang="es-MX" sz="3400" i="1" spc="-5" dirty="0">
                <a:solidFill>
                  <a:schemeClr val="accent4">
                    <a:lumMod val="50000"/>
                  </a:schemeClr>
                </a:solidFill>
                <a:latin typeface="Soberana Sans" panose="02000000000000000000" pitchFamily="50" charset="0"/>
                <a:cs typeface="Soberana Sans"/>
              </a:rPr>
              <a:t>c</a:t>
            </a:r>
            <a:r>
              <a:rPr lang="es-MX" sz="3400" i="1" spc="-5" dirty="0" smtClean="0">
                <a:solidFill>
                  <a:schemeClr val="accent4">
                    <a:lumMod val="50000"/>
                  </a:schemeClr>
                </a:solidFill>
                <a:latin typeface="Soberana Sans" panose="02000000000000000000" pitchFamily="50" charset="0"/>
                <a:cs typeface="Soberana Sans"/>
              </a:rPr>
              <a:t>uando </a:t>
            </a:r>
            <a:r>
              <a:rPr lang="es-MX" sz="3400" i="1" spc="-5" dirty="0">
                <a:solidFill>
                  <a:schemeClr val="accent4">
                    <a:lumMod val="50000"/>
                  </a:schemeClr>
                </a:solidFill>
                <a:latin typeface="Soberana Sans" panose="02000000000000000000" pitchFamily="50" charset="0"/>
                <a:cs typeface="Soberana Sans"/>
              </a:rPr>
              <a:t>lo (la) </a:t>
            </a:r>
            <a:r>
              <a:rPr lang="es-MX" sz="3400" i="1" spc="-5" dirty="0" smtClean="0">
                <a:solidFill>
                  <a:schemeClr val="accent4">
                    <a:lumMod val="50000"/>
                  </a:schemeClr>
                </a:solidFill>
                <a:latin typeface="Soberana Sans" panose="02000000000000000000" pitchFamily="50" charset="0"/>
                <a:cs typeface="Soberana Sans"/>
              </a:rPr>
              <a:t>escucho</a:t>
            </a:r>
            <a:r>
              <a:rPr lang="es-MX" sz="3400" spc="-5" dirty="0" smtClean="0">
                <a:solidFill>
                  <a:schemeClr val="accent4">
                    <a:lumMod val="50000"/>
                  </a:schemeClr>
                </a:solidFill>
                <a:latin typeface="Soberana Sans" panose="02000000000000000000" pitchFamily="50" charset="0"/>
                <a:cs typeface="Soberana Sans"/>
              </a:rPr>
              <a:t>”, “</a:t>
            </a:r>
            <a:r>
              <a:rPr lang="es-MX" sz="3400" i="1" spc="-5" dirty="0">
                <a:solidFill>
                  <a:schemeClr val="accent4">
                    <a:lumMod val="50000"/>
                  </a:schemeClr>
                </a:solidFill>
                <a:latin typeface="Soberana Sans" panose="02000000000000000000" pitchFamily="50" charset="0"/>
                <a:cs typeface="Soberana Sans"/>
              </a:rPr>
              <a:t>c</a:t>
            </a:r>
            <a:r>
              <a:rPr lang="es-MX" sz="3400" i="1" spc="-5" dirty="0" smtClean="0">
                <a:solidFill>
                  <a:schemeClr val="accent4">
                    <a:lumMod val="50000"/>
                  </a:schemeClr>
                </a:solidFill>
                <a:latin typeface="Soberana Sans" panose="02000000000000000000" pitchFamily="50" charset="0"/>
                <a:cs typeface="Soberana Sans"/>
              </a:rPr>
              <a:t>uando </a:t>
            </a:r>
            <a:r>
              <a:rPr lang="es-MX" sz="3400" i="1" spc="-5" dirty="0">
                <a:solidFill>
                  <a:schemeClr val="accent4">
                    <a:lumMod val="50000"/>
                  </a:schemeClr>
                </a:solidFill>
                <a:latin typeface="Soberana Sans" panose="02000000000000000000" pitchFamily="50" charset="0"/>
                <a:cs typeface="Soberana Sans"/>
              </a:rPr>
              <a:t>me pongo en su lugar para entender por qué actúa de cierta manera</a:t>
            </a:r>
            <a:r>
              <a:rPr lang="es-MX" sz="3400" spc="-5" dirty="0">
                <a:solidFill>
                  <a:schemeClr val="accent4">
                    <a:lumMod val="50000"/>
                  </a:schemeClr>
                </a:solidFill>
                <a:latin typeface="Soberana Sans" panose="02000000000000000000" pitchFamily="50" charset="0"/>
                <a:cs typeface="Soberana Sans"/>
              </a:rPr>
              <a:t>”.</a:t>
            </a:r>
            <a:endParaRPr lang="en-US" sz="3400" spc="-5" dirty="0">
              <a:solidFill>
                <a:schemeClr val="accent4">
                  <a:lumMod val="50000"/>
                </a:schemeClr>
              </a:solidFill>
              <a:latin typeface="Soberana Sans" panose="02000000000000000000" pitchFamily="50" charset="0"/>
              <a:cs typeface="Soberana Sans"/>
            </a:endParaRPr>
          </a:p>
        </p:txBody>
      </p:sp>
    </p:spTree>
    <p:extLst>
      <p:ext uri="{BB962C8B-B14F-4D97-AF65-F5344CB8AC3E}">
        <p14:creationId xmlns:p14="http://schemas.microsoft.com/office/powerpoint/2010/main" xmlns="" val="59309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xmlns="" id="{3224F731-B888-5F47-8F28-25747EE91283}"/>
              </a:ext>
            </a:extLst>
          </p:cNvPr>
          <p:cNvSpPr/>
          <p:nvPr/>
        </p:nvSpPr>
        <p:spPr>
          <a:xfrm>
            <a:off x="838199" y="1642408"/>
            <a:ext cx="7805057" cy="1938992"/>
          </a:xfrm>
          <a:prstGeom prst="rect">
            <a:avLst/>
          </a:prstGeom>
        </p:spPr>
        <p:txBody>
          <a:bodyPr wrap="square">
            <a:spAutoFit/>
          </a:bodyPr>
          <a:lstStyle/>
          <a:p>
            <a:pPr marL="14941">
              <a:spcBef>
                <a:spcPts val="447"/>
              </a:spcBef>
            </a:pPr>
            <a:r>
              <a:rPr lang="en-US" sz="4000" dirty="0">
                <a:latin typeface="Soberana Sans" panose="02000000000000000000" pitchFamily="50" charset="0"/>
                <a:cs typeface="Soberana Sans"/>
              </a:rPr>
              <a:t>Lean el </a:t>
            </a:r>
            <a:r>
              <a:rPr lang="en-US" sz="4000" dirty="0" err="1">
                <a:latin typeface="Soberana Sans" panose="02000000000000000000" pitchFamily="50" charset="0"/>
                <a:cs typeface="Soberana Sans"/>
              </a:rPr>
              <a:t>resumen</a:t>
            </a:r>
            <a:r>
              <a:rPr lang="en-US" sz="4000" dirty="0">
                <a:latin typeface="Soberana Sans" panose="02000000000000000000" pitchFamily="50" charset="0"/>
                <a:cs typeface="Soberana Sans"/>
              </a:rPr>
              <a:t> de la </a:t>
            </a:r>
            <a:r>
              <a:rPr lang="en-US" sz="4000" dirty="0" err="1">
                <a:latin typeface="Soberana Sans" panose="02000000000000000000" pitchFamily="50" charset="0"/>
                <a:cs typeface="Soberana Sans"/>
              </a:rPr>
              <a:t>lección</a:t>
            </a:r>
            <a:r>
              <a:rPr lang="en-US" sz="4000" dirty="0">
                <a:latin typeface="Soberana Sans" panose="02000000000000000000" pitchFamily="50" charset="0"/>
                <a:cs typeface="Soberana Sans"/>
              </a:rPr>
              <a:t> y </a:t>
            </a:r>
            <a:r>
              <a:rPr lang="en-US" sz="4000" dirty="0" err="1">
                <a:latin typeface="Soberana Sans" panose="02000000000000000000" pitchFamily="50" charset="0"/>
                <a:cs typeface="Soberana Sans"/>
              </a:rPr>
              <a:t>brinden</a:t>
            </a:r>
            <a:r>
              <a:rPr lang="en-US" sz="4000" dirty="0">
                <a:latin typeface="Soberana Sans" panose="02000000000000000000" pitchFamily="50" charset="0"/>
                <a:cs typeface="Soberana Sans"/>
              </a:rPr>
              <a:t> </a:t>
            </a:r>
            <a:r>
              <a:rPr lang="en-US" sz="4000" dirty="0" err="1">
                <a:latin typeface="Soberana Sans" panose="02000000000000000000" pitchFamily="50" charset="0"/>
                <a:cs typeface="Soberana Sans"/>
              </a:rPr>
              <a:t>una</a:t>
            </a:r>
            <a:r>
              <a:rPr lang="en-US" sz="4000" dirty="0">
                <a:latin typeface="Soberana Sans" panose="02000000000000000000" pitchFamily="50" charset="0"/>
                <a:cs typeface="Soberana Sans"/>
              </a:rPr>
              <a:t> conclusion con </a:t>
            </a:r>
            <a:r>
              <a:rPr lang="en-US" sz="4000" dirty="0" err="1">
                <a:latin typeface="Soberana Sans" panose="02000000000000000000" pitchFamily="50" charset="0"/>
                <a:cs typeface="Soberana Sans"/>
              </a:rPr>
              <a:t>sus</a:t>
            </a:r>
            <a:r>
              <a:rPr lang="en-US" sz="4000" dirty="0">
                <a:latin typeface="Soberana Sans" panose="02000000000000000000" pitchFamily="50" charset="0"/>
                <a:cs typeface="Soberana Sans"/>
              </a:rPr>
              <a:t> </a:t>
            </a:r>
            <a:r>
              <a:rPr lang="en-US" sz="4000" dirty="0" err="1">
                <a:latin typeface="Soberana Sans" panose="02000000000000000000" pitchFamily="50" charset="0"/>
                <a:cs typeface="Soberana Sans"/>
              </a:rPr>
              <a:t>propias</a:t>
            </a:r>
            <a:r>
              <a:rPr lang="en-US" sz="4000" dirty="0">
                <a:latin typeface="Soberana Sans" panose="02000000000000000000" pitchFamily="50" charset="0"/>
                <a:cs typeface="Soberana Sans"/>
              </a:rPr>
              <a:t> palabras. </a:t>
            </a:r>
          </a:p>
        </p:txBody>
      </p:sp>
      <p:pic>
        <p:nvPicPr>
          <p:cNvPr id="11" name="Picture 6">
            <a:extLst>
              <a:ext uri="{FF2B5EF4-FFF2-40B4-BE49-F238E27FC236}">
                <a16:creationId xmlns:a16="http://schemas.microsoft.com/office/drawing/2014/main" xmlns="" id="{1C35C8E5-B2A3-0C4F-B7DF-1CD84AE0F4B5}"/>
              </a:ext>
            </a:extLst>
          </p:cNvPr>
          <p:cNvPicPr>
            <a:picLocks noChangeAspect="1"/>
          </p:cNvPicPr>
          <p:nvPr/>
        </p:nvPicPr>
        <p:blipFill>
          <a:blip r:embed="rId2"/>
          <a:stretch>
            <a:fillRect/>
          </a:stretch>
        </p:blipFill>
        <p:spPr>
          <a:xfrm>
            <a:off x="6400800" y="228600"/>
            <a:ext cx="914400" cy="914400"/>
          </a:xfrm>
          <a:prstGeom prst="rect">
            <a:avLst/>
          </a:prstGeom>
        </p:spPr>
      </p:pic>
      <p:pic>
        <p:nvPicPr>
          <p:cNvPr id="12" name="Picture 11">
            <a:extLst>
              <a:ext uri="{FF2B5EF4-FFF2-40B4-BE49-F238E27FC236}">
                <a16:creationId xmlns:a16="http://schemas.microsoft.com/office/drawing/2014/main" xmlns="" id="{352651C3-8835-B944-9E3C-8B84142B9A78}"/>
              </a:ext>
            </a:extLst>
          </p:cNvPr>
          <p:cNvPicPr>
            <a:picLocks noChangeAspect="1"/>
          </p:cNvPicPr>
          <p:nvPr/>
        </p:nvPicPr>
        <p:blipFill>
          <a:blip r:embed="rId3">
            <a:duotone>
              <a:schemeClr val="accent6">
                <a:shade val="45000"/>
                <a:satMod val="135000"/>
              </a:schemeClr>
              <a:prstClr val="white"/>
            </a:duotone>
          </a:blip>
          <a:stretch>
            <a:fillRect/>
          </a:stretch>
        </p:blipFill>
        <p:spPr>
          <a:xfrm>
            <a:off x="820057" y="4191000"/>
            <a:ext cx="1943100" cy="2527300"/>
          </a:xfrm>
          <a:prstGeom prst="rect">
            <a:avLst/>
          </a:prstGeom>
        </p:spPr>
      </p:pic>
      <p:sp>
        <p:nvSpPr>
          <p:cNvPr id="13" name="object 8">
            <a:extLst>
              <a:ext uri="{FF2B5EF4-FFF2-40B4-BE49-F238E27FC236}">
                <a16:creationId xmlns:a16="http://schemas.microsoft.com/office/drawing/2014/main" xmlns="" id="{9E1C0D51-C6A2-C246-8F00-20708B62765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14" name="object 8">
            <a:extLst>
              <a:ext uri="{FF2B5EF4-FFF2-40B4-BE49-F238E27FC236}">
                <a16:creationId xmlns:a16="http://schemas.microsoft.com/office/drawing/2014/main" xmlns="" id="{78416EE5-1B49-9943-B26F-2674099BC701}"/>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15" name="Rectangle 14">
            <a:extLst>
              <a:ext uri="{FF2B5EF4-FFF2-40B4-BE49-F238E27FC236}">
                <a16:creationId xmlns:a16="http://schemas.microsoft.com/office/drawing/2014/main" xmlns="" id="{6FEB10A2-6602-8A4E-A2D6-5EA5370E258F}"/>
              </a:ext>
            </a:extLst>
          </p:cNvPr>
          <p:cNvSpPr/>
          <p:nvPr/>
        </p:nvSpPr>
        <p:spPr>
          <a:xfrm>
            <a:off x="7340238" y="501134"/>
            <a:ext cx="1113766" cy="477054"/>
          </a:xfrm>
          <a:prstGeom prst="rect">
            <a:avLst/>
          </a:prstGeom>
        </p:spPr>
        <p:txBody>
          <a:bodyPr wrap="none">
            <a:spAutoFit/>
          </a:bodyPr>
          <a:lstStyle/>
          <a:p>
            <a:pPr marL="14941">
              <a:spcBef>
                <a:spcPts val="447"/>
              </a:spcBef>
            </a:pPr>
            <a:r>
              <a:rPr lang="en-US" sz="2500" b="1" spc="-5" dirty="0">
                <a:solidFill>
                  <a:srgbClr val="EC690C"/>
                </a:solidFill>
                <a:latin typeface="Soberana Sans"/>
                <a:cs typeface="Soberana Sans"/>
              </a:rPr>
              <a:t>2 min</a:t>
            </a:r>
            <a:endParaRPr lang="en-US" sz="2500" dirty="0">
              <a:latin typeface="Soberana Sans"/>
              <a:cs typeface="Soberana Sans"/>
            </a:endParaRPr>
          </a:p>
        </p:txBody>
      </p:sp>
    </p:spTree>
    <p:extLst>
      <p:ext uri="{BB962C8B-B14F-4D97-AF65-F5344CB8AC3E}">
        <p14:creationId xmlns:p14="http://schemas.microsoft.com/office/powerpoint/2010/main" xmlns="" val="122489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5">
            <a:extLst>
              <a:ext uri="{FF2B5EF4-FFF2-40B4-BE49-F238E27FC236}">
                <a16:creationId xmlns:a16="http://schemas.microsoft.com/office/drawing/2014/main" xmlns="" id="{9C28DC23-D09D-2B47-8CB4-DF2B0908931B}"/>
              </a:ext>
            </a:extLst>
          </p:cNvPr>
          <p:cNvSpPr txBox="1"/>
          <p:nvPr/>
        </p:nvSpPr>
        <p:spPr>
          <a:xfrm>
            <a:off x="-1476216" y="74069"/>
            <a:ext cx="9601200" cy="804516"/>
          </a:xfrm>
          <a:prstGeom prst="rect">
            <a:avLst/>
          </a:prstGeom>
        </p:spPr>
        <p:txBody>
          <a:bodyPr vert="horz" wrap="square" lIns="0" tIns="0" rIns="0" bIns="0" rtlCol="0">
            <a:spAutoFit/>
          </a:bodyPr>
          <a:lstStyle/>
          <a:p>
            <a:pPr marL="2349567">
              <a:lnSpc>
                <a:spcPct val="150000"/>
              </a:lnSpc>
            </a:pPr>
            <a:r>
              <a:rPr sz="4000" b="1" spc="-17" dirty="0" err="1">
                <a:solidFill>
                  <a:srgbClr val="AD4835"/>
                </a:solidFill>
                <a:latin typeface="Soberana Sans"/>
                <a:cs typeface="Soberana Sans"/>
              </a:rPr>
              <a:t>Reafirmo</a:t>
            </a:r>
            <a:r>
              <a:rPr sz="4000" b="1" spc="-17" dirty="0">
                <a:solidFill>
                  <a:srgbClr val="AD4835"/>
                </a:solidFill>
                <a:latin typeface="Soberana Sans"/>
                <a:cs typeface="Soberana Sans"/>
              </a:rPr>
              <a:t> </a:t>
            </a:r>
            <a:r>
              <a:rPr sz="4000" b="1" dirty="0">
                <a:solidFill>
                  <a:srgbClr val="AD4835"/>
                </a:solidFill>
                <a:latin typeface="Soberana Sans"/>
                <a:cs typeface="Soberana Sans"/>
              </a:rPr>
              <a:t>y</a:t>
            </a:r>
            <a:r>
              <a:rPr sz="4000" b="1" spc="5" dirty="0">
                <a:solidFill>
                  <a:srgbClr val="AD4835"/>
                </a:solidFill>
                <a:latin typeface="Soberana Sans"/>
                <a:cs typeface="Soberana Sans"/>
              </a:rPr>
              <a:t> </a:t>
            </a:r>
            <a:r>
              <a:rPr sz="4000" b="1" spc="-5" dirty="0" err="1">
                <a:solidFill>
                  <a:srgbClr val="AD4835"/>
                </a:solidFill>
                <a:latin typeface="Soberana Sans"/>
                <a:cs typeface="Soberana Sans"/>
              </a:rPr>
              <a:t>ordeno</a:t>
            </a:r>
            <a:endParaRPr sz="4000" dirty="0">
              <a:latin typeface="Soberana Sans"/>
              <a:cs typeface="Soberana Sans"/>
            </a:endParaRPr>
          </a:p>
        </p:txBody>
      </p:sp>
      <p:sp>
        <p:nvSpPr>
          <p:cNvPr id="3" name="object 8">
            <a:extLst>
              <a:ext uri="{FF2B5EF4-FFF2-40B4-BE49-F238E27FC236}">
                <a16:creationId xmlns:a16="http://schemas.microsoft.com/office/drawing/2014/main" xmlns="" id="{9A9BDDFB-881C-0049-B21B-D8A719D6A102}"/>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AD4835"/>
          </a:solidFill>
        </p:spPr>
        <p:txBody>
          <a:bodyPr wrap="square" lIns="0" tIns="0" rIns="0" bIns="0" rtlCol="0"/>
          <a:lstStyle/>
          <a:p>
            <a:endParaRPr sz="1900"/>
          </a:p>
        </p:txBody>
      </p:sp>
      <p:sp>
        <p:nvSpPr>
          <p:cNvPr id="4" name="object 8">
            <a:extLst>
              <a:ext uri="{FF2B5EF4-FFF2-40B4-BE49-F238E27FC236}">
                <a16:creationId xmlns:a16="http://schemas.microsoft.com/office/drawing/2014/main" xmlns="" id="{F1ECABE8-5780-B94A-8AF2-FF270E9630D6}"/>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AD4835"/>
          </a:solidFill>
        </p:spPr>
        <p:txBody>
          <a:bodyPr wrap="square" lIns="0" tIns="0" rIns="0" bIns="0" rtlCol="0"/>
          <a:lstStyle/>
          <a:p>
            <a:endParaRPr sz="1900"/>
          </a:p>
        </p:txBody>
      </p:sp>
      <p:sp>
        <p:nvSpPr>
          <p:cNvPr id="7" name="Rectangle 6">
            <a:extLst>
              <a:ext uri="{FF2B5EF4-FFF2-40B4-BE49-F238E27FC236}">
                <a16:creationId xmlns:a16="http://schemas.microsoft.com/office/drawing/2014/main" xmlns="" id="{F1AAD7B8-5022-AF4E-86A6-036EB79C5557}"/>
              </a:ext>
            </a:extLst>
          </p:cNvPr>
          <p:cNvSpPr/>
          <p:nvPr/>
        </p:nvSpPr>
        <p:spPr>
          <a:xfrm>
            <a:off x="274320" y="1067812"/>
            <a:ext cx="8368937" cy="6314549"/>
          </a:xfrm>
          <a:prstGeom prst="rect">
            <a:avLst/>
          </a:prstGeom>
        </p:spPr>
        <p:txBody>
          <a:bodyPr wrap="square">
            <a:spAutoFit/>
          </a:bodyPr>
          <a:lstStyle/>
          <a:p>
            <a:pPr marL="12700" marR="5080" algn="just">
              <a:spcBef>
                <a:spcPts val="225"/>
              </a:spcBef>
            </a:pPr>
            <a:r>
              <a:rPr lang="es-MX" sz="2800" dirty="0">
                <a:solidFill>
                  <a:schemeClr val="accent4">
                    <a:lumMod val="50000"/>
                  </a:schemeClr>
                </a:solidFill>
                <a:latin typeface="Soberana Sans"/>
                <a:cs typeface="Soberana Sans"/>
              </a:rPr>
              <a:t>Procurar nuestro propio bienestar es natural y necesario, de la misma manera, aprender a incluir a los demás en nuestra forma de ver el mundo nos conecta y es fuente de muchas satisfacciones.</a:t>
            </a:r>
            <a:r>
              <a:rPr lang="es-MX" sz="2800" dirty="0">
                <a:latin typeface="Soberana Sans"/>
                <a:cs typeface="Soberana Sans"/>
              </a:rPr>
              <a:t> </a:t>
            </a:r>
            <a:endParaRPr lang="es-MX" sz="2800" dirty="0" smtClean="0">
              <a:latin typeface="Soberana Sans"/>
              <a:cs typeface="Soberana Sans"/>
            </a:endParaRPr>
          </a:p>
          <a:p>
            <a:pPr marL="12700" marR="5080" algn="just">
              <a:spcBef>
                <a:spcPts val="225"/>
              </a:spcBef>
            </a:pPr>
            <a:endParaRPr lang="es-MX" sz="2800" dirty="0" smtClean="0">
              <a:latin typeface="Soberana Sans"/>
              <a:cs typeface="Soberana Sans"/>
            </a:endParaRPr>
          </a:p>
          <a:p>
            <a:pPr marL="12700" marR="5080">
              <a:spcBef>
                <a:spcPts val="225"/>
              </a:spcBef>
            </a:pPr>
            <a:r>
              <a:rPr lang="es-MX" sz="2800" dirty="0" smtClean="0">
                <a:latin typeface="Soberana Sans"/>
                <a:cs typeface="Soberana Sans"/>
              </a:rPr>
              <a:t>Cuando entendemos, consideramos y apreciamos a los demás, podemos actuar para ayudar cuando es necesario o sentirnos contentos por su bienestar. </a:t>
            </a:r>
          </a:p>
          <a:p>
            <a:pPr marL="12700" marR="5080" algn="just">
              <a:spcBef>
                <a:spcPts val="225"/>
              </a:spcBef>
            </a:pPr>
            <a:endParaRPr lang="es-MX" sz="2800" dirty="0" smtClean="0">
              <a:latin typeface="Soberana Sans"/>
              <a:cs typeface="Soberana Sans"/>
            </a:endParaRPr>
          </a:p>
          <a:p>
            <a:pPr marL="12700" marR="5080">
              <a:spcBef>
                <a:spcPts val="225"/>
              </a:spcBef>
            </a:pPr>
            <a:r>
              <a:rPr lang="es-MX" sz="2800" dirty="0" smtClean="0">
                <a:solidFill>
                  <a:schemeClr val="accent4">
                    <a:lumMod val="50000"/>
                  </a:schemeClr>
                </a:solidFill>
                <a:latin typeface="Soberana Sans"/>
                <a:cs typeface="Soberana Sans"/>
              </a:rPr>
              <a:t>Atender y tomar en cuenta a otros es el cimiento de las cualidades humanas más constructivas y la base de las relaciones sanas.</a:t>
            </a:r>
            <a:endParaRPr lang="en-US" sz="2800" dirty="0" smtClean="0">
              <a:solidFill>
                <a:schemeClr val="accent4">
                  <a:lumMod val="50000"/>
                </a:schemeClr>
              </a:solidFill>
              <a:latin typeface="Soberana Sans"/>
              <a:cs typeface="Soberana Sans"/>
            </a:endParaRPr>
          </a:p>
          <a:p>
            <a:pPr marL="12700" marR="5080" algn="just">
              <a:spcBef>
                <a:spcPts val="225"/>
              </a:spcBef>
            </a:pPr>
            <a:endParaRPr lang="en-US" sz="3200" dirty="0">
              <a:latin typeface="Soberana Sans"/>
              <a:cs typeface="Soberana Sans"/>
            </a:endParaRPr>
          </a:p>
        </p:txBody>
      </p:sp>
    </p:spTree>
    <p:extLst>
      <p:ext uri="{BB962C8B-B14F-4D97-AF65-F5344CB8AC3E}">
        <p14:creationId xmlns:p14="http://schemas.microsoft.com/office/powerpoint/2010/main" xmlns="" val="874348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xmlns="" id="{442181FA-95F4-AD46-A6C4-B05EF93DD585}"/>
              </a:ext>
            </a:extLst>
          </p:cNvPr>
          <p:cNvSpPr/>
          <p:nvPr/>
        </p:nvSpPr>
        <p:spPr>
          <a:xfrm>
            <a:off x="838200" y="1244696"/>
            <a:ext cx="780505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rgbClr val="F9DBC9"/>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838200" y="762000"/>
            <a:ext cx="7805056"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EC693A"/>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1024817" y="780361"/>
            <a:ext cx="5147383" cy="445974"/>
          </a:xfrm>
          <a:prstGeom prst="rect">
            <a:avLst/>
          </a:prstGeom>
        </p:spPr>
        <p:txBody>
          <a:bodyPr vert="horz" wrap="square" lIns="0" tIns="14941" rIns="0" bIns="0" rtlCol="0">
            <a:spAutoFit/>
          </a:bodyPr>
          <a:lstStyle/>
          <a:p>
            <a:pPr marL="14941">
              <a:spcBef>
                <a:spcPts val="117"/>
              </a:spcBef>
            </a:pPr>
            <a:r>
              <a:rPr lang="es-ES" sz="2800" b="1" spc="-5" dirty="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1036859" y="1295400"/>
            <a:ext cx="7421341" cy="2230626"/>
          </a:xfrm>
          <a:prstGeom prst="rect">
            <a:avLst/>
          </a:prstGeom>
        </p:spPr>
        <p:txBody>
          <a:bodyPr vert="horz" wrap="square" lIns="0" tIns="62753" rIns="0" bIns="0" rtlCol="0">
            <a:spAutoFit/>
          </a:bodyPr>
          <a:lstStyle/>
          <a:p>
            <a:pPr marR="5080" algn="just">
              <a:spcBef>
                <a:spcPts val="100"/>
              </a:spcBef>
            </a:pPr>
            <a:r>
              <a:rPr lang="en-US" sz="2800" spc="-15" dirty="0" err="1">
                <a:latin typeface="Soberana Sans" panose="02000000000000000000" pitchFamily="2" charset="77"/>
                <a:cs typeface="Soberana Sans"/>
              </a:rPr>
              <a:t>Elige</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una</a:t>
            </a:r>
            <a:r>
              <a:rPr lang="en-US" sz="2800" spc="-15" dirty="0">
                <a:latin typeface="Soberana Sans" panose="02000000000000000000" pitchFamily="2" charset="77"/>
                <a:cs typeface="Soberana Sans"/>
              </a:rPr>
              <a:t> acción </a:t>
            </a:r>
            <a:r>
              <a:rPr lang="en-US" sz="2800" spc="-15" dirty="0" err="1">
                <a:latin typeface="Soberana Sans" panose="02000000000000000000" pitchFamily="2" charset="77"/>
                <a:cs typeface="Soberana Sans"/>
              </a:rPr>
              <a:t>concreta</a:t>
            </a:r>
            <a:r>
              <a:rPr lang="en-US" sz="2800" spc="-15" dirty="0">
                <a:latin typeface="Soberana Sans" panose="02000000000000000000" pitchFamily="2" charset="77"/>
                <a:cs typeface="Soberana Sans"/>
              </a:rPr>
              <a:t> que </a:t>
            </a:r>
            <a:r>
              <a:rPr lang="en-US" sz="2800" spc="-15" dirty="0" err="1">
                <a:latin typeface="Soberana Sans" panose="02000000000000000000" pitchFamily="2" charset="77"/>
                <a:cs typeface="Soberana Sans"/>
              </a:rPr>
              <a:t>podrías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hacer</a:t>
            </a:r>
            <a:r>
              <a:rPr lang="en-US" sz="2800" spc="-15" dirty="0">
                <a:latin typeface="Soberana Sans" panose="02000000000000000000" pitchFamily="2" charset="77"/>
                <a:cs typeface="Soberana Sans"/>
              </a:rPr>
              <a:t> junto con un amigo(a) a </a:t>
            </a:r>
            <a:r>
              <a:rPr lang="en-US" sz="2800" spc="-15" dirty="0" err="1">
                <a:latin typeface="Soberana Sans" panose="02000000000000000000" pitchFamily="2" charset="77"/>
                <a:cs typeface="Soberana Sans"/>
              </a:rPr>
              <a:t>partir</a:t>
            </a:r>
            <a:r>
              <a:rPr lang="en-US" sz="2800" spc="-15" dirty="0">
                <a:latin typeface="Soberana Sans" panose="02000000000000000000" pitchFamily="2" charset="77"/>
                <a:cs typeface="Soberana Sans"/>
              </a:rPr>
              <a:t> de </a:t>
            </a:r>
            <a:r>
              <a:rPr lang="en-US" sz="2800" spc="-15" dirty="0" err="1">
                <a:latin typeface="Soberana Sans" panose="02000000000000000000" pitchFamily="2" charset="77"/>
                <a:cs typeface="Soberana Sans"/>
              </a:rPr>
              <a:t>una</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mentalidad</a:t>
            </a:r>
            <a:r>
              <a:rPr lang="en-US" sz="2800" spc="-15" dirty="0">
                <a:latin typeface="Soberana Sans" panose="02000000000000000000" pitchFamily="2" charset="77"/>
                <a:cs typeface="Soberana Sans"/>
              </a:rPr>
              <a:t> que </a:t>
            </a:r>
            <a:r>
              <a:rPr lang="en-US" sz="2800" spc="-15" dirty="0" err="1">
                <a:latin typeface="Soberana Sans" panose="02000000000000000000" pitchFamily="2" charset="77"/>
                <a:cs typeface="Soberana Sans"/>
              </a:rPr>
              <a:t>considera</a:t>
            </a:r>
            <a:r>
              <a:rPr lang="en-US" sz="2800" spc="-15" dirty="0">
                <a:latin typeface="Soberana Sans" panose="02000000000000000000" pitchFamily="2" charset="77"/>
                <a:cs typeface="Soberana Sans"/>
              </a:rPr>
              <a:t> el </a:t>
            </a:r>
            <a:r>
              <a:rPr lang="en-US" sz="2800" spc="-15" dirty="0" err="1" smtClean="0">
                <a:latin typeface="Soberana Sans" panose="02000000000000000000" pitchFamily="2" charset="77"/>
                <a:cs typeface="Soberana Sans"/>
              </a:rPr>
              <a:t>bienestar</a:t>
            </a:r>
            <a:r>
              <a:rPr lang="en-US" sz="2800" spc="-15" dirty="0" smtClean="0">
                <a:latin typeface="Soberana Sans" panose="02000000000000000000" pitchFamily="2" charset="77"/>
                <a:cs typeface="Soberana Sans"/>
              </a:rPr>
              <a:t> de </a:t>
            </a:r>
            <a:r>
              <a:rPr lang="en-US" sz="2800" spc="-15" dirty="0">
                <a:latin typeface="Soberana Sans" panose="02000000000000000000" pitchFamily="2" charset="77"/>
                <a:cs typeface="Soberana Sans"/>
              </a:rPr>
              <a:t>ambos. </a:t>
            </a:r>
            <a:r>
              <a:rPr lang="en-US" sz="2800" spc="-15" dirty="0" err="1">
                <a:latin typeface="Soberana Sans" panose="02000000000000000000" pitchFamily="2" charset="77"/>
                <a:cs typeface="Soberana Sans"/>
              </a:rPr>
              <a:t>Anota</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aquí</a:t>
            </a:r>
            <a:r>
              <a:rPr lang="en-US" sz="2800" spc="-15" dirty="0">
                <a:latin typeface="Soberana Sans" panose="02000000000000000000" pitchFamily="2" charset="77"/>
                <a:cs typeface="Soberana Sans"/>
              </a:rPr>
              <a:t> o </a:t>
            </a:r>
            <a:r>
              <a:rPr lang="en-US" sz="2800" spc="-15" dirty="0" err="1">
                <a:latin typeface="Soberana Sans" panose="02000000000000000000" pitchFamily="2" charset="77"/>
                <a:cs typeface="Soberana Sans"/>
              </a:rPr>
              <a:t>en</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tu</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cuaderno</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cómo</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te</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sentiste</a:t>
            </a:r>
            <a:r>
              <a:rPr lang="en-US" sz="2800" spc="-15" dirty="0">
                <a:latin typeface="Soberana Sans" panose="02000000000000000000" pitchFamily="2" charset="77"/>
                <a:cs typeface="Soberana Sans"/>
              </a:rPr>
              <a:t> al </a:t>
            </a:r>
            <a:r>
              <a:rPr lang="en-US" sz="2800" spc="-15" dirty="0" err="1">
                <a:latin typeface="Soberana Sans" panose="02000000000000000000" pitchFamily="2" charset="77"/>
                <a:cs typeface="Soberana Sans"/>
              </a:rPr>
              <a:t>hacerlo</a:t>
            </a:r>
            <a:r>
              <a:rPr lang="en-US" sz="2800" spc="-15" dirty="0">
                <a:latin typeface="Soberana Sans" panose="02000000000000000000" pitchFamily="2" charset="77"/>
                <a:cs typeface="Soberana Sans"/>
              </a:rPr>
              <a:t>.</a:t>
            </a:r>
          </a:p>
        </p:txBody>
      </p:sp>
      <p:sp>
        <p:nvSpPr>
          <p:cNvPr id="8" name="object 8">
            <a:extLst>
              <a:ext uri="{FF2B5EF4-FFF2-40B4-BE49-F238E27FC236}">
                <a16:creationId xmlns:a16="http://schemas.microsoft.com/office/drawing/2014/main" xmlns="" id="{414721D2-632E-B04A-AB58-C6D4F4B58028}"/>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solidFill>
                <a:schemeClr val="tx1">
                  <a:lumMod val="75000"/>
                  <a:lumOff val="25000"/>
                </a:schemeClr>
              </a:solidFill>
            </a:endParaRPr>
          </a:p>
        </p:txBody>
      </p:sp>
      <p:sp>
        <p:nvSpPr>
          <p:cNvPr id="9" name="object 8">
            <a:extLst>
              <a:ext uri="{FF2B5EF4-FFF2-40B4-BE49-F238E27FC236}">
                <a16:creationId xmlns:a16="http://schemas.microsoft.com/office/drawing/2014/main" xmlns="" id="{E21C2259-9580-5349-9A69-F488AD86124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xmlns="" id="{895B04B6-8EF8-C04E-801B-862E24A5382B}"/>
              </a:ext>
            </a:extLst>
          </p:cNvPr>
          <p:cNvCxnSpPr/>
          <p:nvPr/>
        </p:nvCxnSpPr>
        <p:spPr>
          <a:xfrm>
            <a:off x="943708" y="4419600"/>
            <a:ext cx="7177938" cy="0"/>
          </a:xfrm>
          <a:prstGeom prst="line">
            <a:avLst/>
          </a:prstGeom>
          <a:ln w="38100">
            <a:solidFill>
              <a:srgbClr val="EC693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10B52BB-10F2-8A4C-8D85-4F79DCE9A8FA}"/>
              </a:ext>
            </a:extLst>
          </p:cNvPr>
          <p:cNvCxnSpPr/>
          <p:nvPr/>
        </p:nvCxnSpPr>
        <p:spPr>
          <a:xfrm>
            <a:off x="943708" y="5043714"/>
            <a:ext cx="7177938" cy="0"/>
          </a:xfrm>
          <a:prstGeom prst="line">
            <a:avLst/>
          </a:prstGeom>
          <a:ln w="38100">
            <a:solidFill>
              <a:srgbClr val="EC69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2B1B8DF-FFB6-9E4E-8568-DE88D6663869}"/>
              </a:ext>
            </a:extLst>
          </p:cNvPr>
          <p:cNvCxnSpPr/>
          <p:nvPr/>
        </p:nvCxnSpPr>
        <p:spPr>
          <a:xfrm>
            <a:off x="943708" y="5562600"/>
            <a:ext cx="7177938" cy="0"/>
          </a:xfrm>
          <a:prstGeom prst="line">
            <a:avLst/>
          </a:prstGeom>
          <a:ln w="38100">
            <a:solidFill>
              <a:srgbClr val="EC693A"/>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C718E224-45E2-934D-AA5E-13129A0A2C4E}"/>
              </a:ext>
            </a:extLst>
          </p:cNvPr>
          <p:cNvPicPr>
            <a:picLocks noChangeAspect="1"/>
          </p:cNvPicPr>
          <p:nvPr/>
        </p:nvPicPr>
        <p:blipFill>
          <a:blip r:embed="rId2">
            <a:duotone>
              <a:schemeClr val="accent6">
                <a:shade val="45000"/>
                <a:satMod val="135000"/>
              </a:schemeClr>
              <a:prstClr val="white"/>
            </a:duotone>
          </a:blip>
          <a:stretch>
            <a:fillRect/>
          </a:stretch>
        </p:blipFill>
        <p:spPr>
          <a:xfrm>
            <a:off x="7105646" y="3286361"/>
            <a:ext cx="1016000" cy="1016000"/>
          </a:xfrm>
          <a:prstGeom prst="rect">
            <a:avLst/>
          </a:prstGeom>
        </p:spPr>
      </p:pic>
    </p:spTree>
    <p:extLst>
      <p:ext uri="{BB962C8B-B14F-4D97-AF65-F5344CB8AC3E}">
        <p14:creationId xmlns:p14="http://schemas.microsoft.com/office/powerpoint/2010/main" xmlns="" val="251506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xmlns="" id="{442181FA-95F4-AD46-A6C4-B05EF93DD585}"/>
              </a:ext>
            </a:extLst>
          </p:cNvPr>
          <p:cNvSpPr/>
          <p:nvPr/>
        </p:nvSpPr>
        <p:spPr>
          <a:xfrm>
            <a:off x="838200" y="1244696"/>
            <a:ext cx="780505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rgbClr val="F9DBC9"/>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838199" y="762000"/>
            <a:ext cx="7805057"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EC693A"/>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1096108" y="780361"/>
            <a:ext cx="5147383" cy="445974"/>
          </a:xfrm>
          <a:prstGeom prst="rect">
            <a:avLst/>
          </a:prstGeom>
        </p:spPr>
        <p:txBody>
          <a:bodyPr vert="horz" wrap="square" lIns="0" tIns="14941" rIns="0" bIns="0" rtlCol="0">
            <a:spAutoFit/>
          </a:bodyPr>
          <a:lstStyle/>
          <a:p>
            <a:pPr marL="14941">
              <a:spcBef>
                <a:spcPts val="117"/>
              </a:spcBef>
            </a:pPr>
            <a:r>
              <a:rPr lang="es-ES" sz="2800" b="1" spc="-5" dirty="0">
                <a:solidFill>
                  <a:srgbClr val="FFFFFF"/>
                </a:solidFill>
                <a:latin typeface="Soberana Sans"/>
                <a:cs typeface="Soberana Sans"/>
              </a:rPr>
              <a:t>Quieres saber más</a:t>
            </a:r>
            <a:endParaRPr lang="es-ES"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1144814" y="1568624"/>
            <a:ext cx="7237186" cy="3079576"/>
          </a:xfrm>
          <a:prstGeom prst="rect">
            <a:avLst/>
          </a:prstGeom>
        </p:spPr>
        <p:txBody>
          <a:bodyPr vert="horz" wrap="square" lIns="0" tIns="62753" rIns="0" bIns="0" rtlCol="0">
            <a:spAutoFit/>
          </a:bodyPr>
          <a:lstStyle/>
          <a:p>
            <a:pPr marR="5080" algn="just">
              <a:spcBef>
                <a:spcPts val="100"/>
              </a:spcBef>
            </a:pPr>
            <a:r>
              <a:rPr lang="en-US" sz="2800" spc="-15" dirty="0">
                <a:latin typeface="Soberana Sans" panose="02000000000000000000" pitchFamily="2" charset="77"/>
                <a:cs typeface="Soberana Sans"/>
              </a:rPr>
              <a:t>Una </a:t>
            </a:r>
            <a:r>
              <a:rPr lang="en-US" sz="2800" spc="-15" dirty="0" err="1">
                <a:latin typeface="Soberana Sans" panose="02000000000000000000" pitchFamily="2" charset="77"/>
                <a:cs typeface="Soberana Sans"/>
              </a:rPr>
              <a:t>mentalidad</a:t>
            </a:r>
            <a:r>
              <a:rPr lang="en-US" sz="2800" spc="-15" dirty="0">
                <a:latin typeface="Soberana Sans" panose="02000000000000000000" pitchFamily="2" charset="77"/>
                <a:cs typeface="Soberana Sans"/>
              </a:rPr>
              <a:t> que </a:t>
            </a:r>
            <a:r>
              <a:rPr lang="en-US" sz="2800" spc="-15" dirty="0" err="1">
                <a:latin typeface="Soberana Sans" panose="02000000000000000000" pitchFamily="2" charset="77"/>
                <a:cs typeface="Soberana Sans"/>
              </a:rPr>
              <a:t>ve</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también</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por</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los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demás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puede</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practicarse</a:t>
            </a:r>
            <a:r>
              <a:rPr lang="en-US" sz="2800" spc="-15" dirty="0">
                <a:latin typeface="Soberana Sans" panose="02000000000000000000" pitchFamily="2" charset="77"/>
                <a:cs typeface="Soberana Sans"/>
              </a:rPr>
              <a:t> a </a:t>
            </a:r>
            <a:r>
              <a:rPr lang="en-US" sz="2800" spc="-15" dirty="0" err="1">
                <a:latin typeface="Soberana Sans" panose="02000000000000000000" pitchFamily="2" charset="77"/>
                <a:cs typeface="Soberana Sans"/>
              </a:rPr>
              <a:t>través</a:t>
            </a:r>
            <a:r>
              <a:rPr lang="en-US" sz="2800" spc="-15" dirty="0">
                <a:latin typeface="Soberana Sans" panose="02000000000000000000" pitchFamily="2" charset="77"/>
                <a:cs typeface="Soberana Sans"/>
              </a:rPr>
              <a:t> de </a:t>
            </a:r>
            <a:r>
              <a:rPr lang="en-US" sz="2800" spc="-15" dirty="0" err="1">
                <a:latin typeface="Soberana Sans" panose="02000000000000000000" pitchFamily="2" charset="77"/>
                <a:cs typeface="Soberana Sans"/>
              </a:rPr>
              <a:t>pequeños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detalles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en</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nuestras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interacciones</a:t>
            </a:r>
            <a:r>
              <a:rPr lang="en-US" sz="2800" spc="-15" dirty="0">
                <a:latin typeface="Soberana Sans" panose="02000000000000000000" pitchFamily="2" charset="77"/>
                <a:cs typeface="Soberana Sans"/>
              </a:rPr>
              <a:t> con </a:t>
            </a:r>
            <a:r>
              <a:rPr lang="en-US" sz="2800" spc="-15" dirty="0" err="1">
                <a:latin typeface="Soberana Sans" panose="02000000000000000000" pitchFamily="2" charset="77"/>
                <a:cs typeface="Soberana Sans"/>
              </a:rPr>
              <a:t>otros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durante</a:t>
            </a:r>
            <a:r>
              <a:rPr lang="en-US" sz="2800" spc="-15" dirty="0">
                <a:latin typeface="Soberana Sans" panose="02000000000000000000" pitchFamily="2" charset="77"/>
                <a:cs typeface="Soberana Sans"/>
              </a:rPr>
              <a:t> un </a:t>
            </a:r>
            <a:r>
              <a:rPr lang="en-US" sz="2800" spc="-15" dirty="0" err="1">
                <a:latin typeface="Soberana Sans" panose="02000000000000000000" pitchFamily="2" charset="77"/>
                <a:cs typeface="Soberana Sans"/>
              </a:rPr>
              <a:t>día</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común</a:t>
            </a:r>
            <a:r>
              <a:rPr lang="en-US" sz="2800" spc="-15" dirty="0">
                <a:latin typeface="Soberana Sans" panose="02000000000000000000" pitchFamily="2" charset="77"/>
                <a:cs typeface="Soberana Sans"/>
              </a:rPr>
              <a:t>. </a:t>
            </a:r>
            <a:r>
              <a:rPr lang="en-US" sz="2800" spc="-15" dirty="0" err="1" smtClean="0">
                <a:latin typeface="Soberana Sans" panose="02000000000000000000" pitchFamily="2" charset="77"/>
                <a:cs typeface="Soberana Sans"/>
              </a:rPr>
              <a:t>En</a:t>
            </a:r>
            <a:r>
              <a:rPr lang="en-US" sz="2800" spc="-15" dirty="0">
                <a:latin typeface="Soberana Sans" panose="02000000000000000000" pitchFamily="2" charset="77"/>
                <a:cs typeface="Soberana Sans"/>
              </a:rPr>
              <a:t> </a:t>
            </a:r>
            <a:r>
              <a:rPr lang="en-US" sz="2800" spc="-15" dirty="0" err="1" smtClean="0">
                <a:latin typeface="Soberana Sans" panose="02000000000000000000" pitchFamily="2" charset="77"/>
                <a:cs typeface="Soberana Sans"/>
              </a:rPr>
              <a:t>este</a:t>
            </a:r>
            <a:r>
              <a:rPr lang="en-US" sz="2800" spc="-15" dirty="0" smtClean="0">
                <a:latin typeface="Soberana Sans" panose="02000000000000000000" pitchFamily="2" charset="77"/>
                <a:cs typeface="Soberana Sans"/>
              </a:rPr>
              <a:t> </a:t>
            </a:r>
            <a:r>
              <a:rPr lang="en-US" sz="2800" spc="-15" dirty="0">
                <a:latin typeface="Soberana Sans" panose="02000000000000000000" pitchFamily="2" charset="77"/>
                <a:cs typeface="Soberana Sans"/>
              </a:rPr>
              <a:t>video </a:t>
            </a:r>
            <a:r>
              <a:rPr lang="en-US" sz="2800" spc="-15" dirty="0" err="1">
                <a:latin typeface="Soberana Sans" panose="02000000000000000000" pitchFamily="2" charset="77"/>
                <a:cs typeface="Soberana Sans"/>
              </a:rPr>
              <a:t>podrás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ver</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algunos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ejemplos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Puedes</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buscarlo</a:t>
            </a:r>
            <a:r>
              <a:rPr lang="en-US" sz="2800" spc="-15" dirty="0">
                <a:latin typeface="Soberana Sans" panose="02000000000000000000" pitchFamily="2" charset="77"/>
                <a:cs typeface="Soberana Sans"/>
              </a:rPr>
              <a:t> en </a:t>
            </a:r>
            <a:r>
              <a:rPr lang="en-US" sz="2800" spc="-15" dirty="0" err="1">
                <a:latin typeface="Soberana Sans" panose="02000000000000000000" pitchFamily="2" charset="77"/>
                <a:cs typeface="Soberana Sans"/>
              </a:rPr>
              <a:t>tu</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navegador</a:t>
            </a:r>
            <a:r>
              <a:rPr lang="en-US" sz="2800" spc="-15" dirty="0">
                <a:latin typeface="Soberana Sans" panose="02000000000000000000" pitchFamily="2" charset="77"/>
                <a:cs typeface="Soberana Sans"/>
              </a:rPr>
              <a:t> </a:t>
            </a:r>
            <a:r>
              <a:rPr lang="en-US" sz="2800" spc="-15" dirty="0" err="1">
                <a:latin typeface="Soberana Sans" panose="02000000000000000000" pitchFamily="2" charset="77"/>
                <a:cs typeface="Soberana Sans"/>
              </a:rPr>
              <a:t>como</a:t>
            </a:r>
            <a:r>
              <a:rPr lang="en-US" sz="2800" spc="-15" dirty="0">
                <a:latin typeface="Soberana Sans" panose="02000000000000000000" pitchFamily="2" charset="77"/>
                <a:cs typeface="Soberana Sans"/>
              </a:rPr>
              <a:t> </a:t>
            </a:r>
            <a:r>
              <a:rPr lang="en-US" sz="2800" spc="-15" dirty="0">
                <a:solidFill>
                  <a:srgbClr val="0070C0"/>
                </a:solidFill>
                <a:latin typeface="Soberana Sans" panose="02000000000000000000" pitchFamily="2" charset="77"/>
                <a:cs typeface="Soberana Sans"/>
              </a:rPr>
              <a:t>“Un </a:t>
            </a:r>
            <a:r>
              <a:rPr lang="en-US" sz="2800" spc="-15" dirty="0" err="1">
                <a:solidFill>
                  <a:srgbClr val="0070C0"/>
                </a:solidFill>
                <a:latin typeface="Soberana Sans" panose="02000000000000000000" pitchFamily="2" charset="77"/>
                <a:cs typeface="Soberana Sans"/>
              </a:rPr>
              <a:t>gesto</a:t>
            </a:r>
            <a:r>
              <a:rPr lang="en-US" sz="2800" spc="-15" dirty="0">
                <a:solidFill>
                  <a:srgbClr val="0070C0"/>
                </a:solidFill>
                <a:latin typeface="Soberana Sans" panose="02000000000000000000" pitchFamily="2" charset="77"/>
                <a:cs typeface="Soberana Sans"/>
              </a:rPr>
              <a:t> </a:t>
            </a:r>
            <a:r>
              <a:rPr lang="en-US" sz="2800" spc="-15" dirty="0" err="1" smtClean="0">
                <a:solidFill>
                  <a:srgbClr val="0070C0"/>
                </a:solidFill>
                <a:latin typeface="Soberana Sans" panose="02000000000000000000" pitchFamily="2" charset="77"/>
                <a:cs typeface="Soberana Sans"/>
              </a:rPr>
              <a:t>amable</a:t>
            </a:r>
            <a:r>
              <a:rPr lang="en-US" sz="2800" spc="-15" dirty="0">
                <a:solidFill>
                  <a:srgbClr val="0070C0"/>
                </a:solidFill>
                <a:latin typeface="Soberana Sans" panose="02000000000000000000" pitchFamily="2" charset="77"/>
                <a:cs typeface="Soberana Sans"/>
              </a:rPr>
              <a:t> </a:t>
            </a:r>
            <a:r>
              <a:rPr lang="en-US" sz="2800" spc="-15" dirty="0" err="1" smtClean="0">
                <a:solidFill>
                  <a:srgbClr val="0070C0"/>
                </a:solidFill>
                <a:latin typeface="Soberana Sans" panose="02000000000000000000" pitchFamily="2" charset="77"/>
                <a:cs typeface="Soberana Sans"/>
              </a:rPr>
              <a:t>hace</a:t>
            </a:r>
            <a:r>
              <a:rPr lang="en-US" sz="2800" spc="-15" dirty="0" smtClean="0">
                <a:solidFill>
                  <a:srgbClr val="0070C0"/>
                </a:solidFill>
                <a:latin typeface="Soberana Sans" panose="02000000000000000000" pitchFamily="2" charset="77"/>
                <a:cs typeface="Soberana Sans"/>
              </a:rPr>
              <a:t> </a:t>
            </a:r>
            <a:r>
              <a:rPr lang="en-US" sz="2800" spc="-15" dirty="0">
                <a:solidFill>
                  <a:srgbClr val="0070C0"/>
                </a:solidFill>
                <a:latin typeface="Soberana Sans" panose="02000000000000000000" pitchFamily="2" charset="77"/>
                <a:cs typeface="Soberana Sans"/>
              </a:rPr>
              <a:t>la </a:t>
            </a:r>
            <a:r>
              <a:rPr lang="en-US" sz="2800" spc="-15" dirty="0" err="1">
                <a:solidFill>
                  <a:srgbClr val="0070C0"/>
                </a:solidFill>
                <a:latin typeface="Soberana Sans" panose="02000000000000000000" pitchFamily="2" charset="77"/>
                <a:cs typeface="Soberana Sans"/>
              </a:rPr>
              <a:t>diferencia</a:t>
            </a:r>
            <a:r>
              <a:rPr lang="en-US" sz="2800" spc="-15" dirty="0" smtClean="0">
                <a:solidFill>
                  <a:srgbClr val="0070C0"/>
                </a:solidFill>
                <a:latin typeface="Soberana Sans" panose="02000000000000000000" pitchFamily="2" charset="77"/>
                <a:cs typeface="Soberana Sans"/>
              </a:rPr>
              <a:t>”</a:t>
            </a:r>
            <a:r>
              <a:rPr lang="en-US" sz="2800" spc="-15" dirty="0" smtClean="0">
                <a:latin typeface="Soberana Sans" panose="02000000000000000000" pitchFamily="2" charset="77"/>
                <a:cs typeface="Soberana Sans"/>
              </a:rPr>
              <a:t>.</a:t>
            </a:r>
            <a:endParaRPr lang="en-US" sz="2800" spc="-15" dirty="0">
              <a:latin typeface="Soberana Sans" panose="02000000000000000000" pitchFamily="2" charset="77"/>
              <a:cs typeface="Soberana Sans"/>
            </a:endParaRPr>
          </a:p>
        </p:txBody>
      </p:sp>
      <p:sp>
        <p:nvSpPr>
          <p:cNvPr id="8" name="object 8">
            <a:extLst>
              <a:ext uri="{FF2B5EF4-FFF2-40B4-BE49-F238E27FC236}">
                <a16:creationId xmlns:a16="http://schemas.microsoft.com/office/drawing/2014/main" xmlns="" id="{414721D2-632E-B04A-AB58-C6D4F4B58028}"/>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solidFill>
                <a:schemeClr val="tx1">
                  <a:lumMod val="75000"/>
                  <a:lumOff val="25000"/>
                </a:schemeClr>
              </a:solidFill>
            </a:endParaRPr>
          </a:p>
        </p:txBody>
      </p:sp>
      <p:sp>
        <p:nvSpPr>
          <p:cNvPr id="9" name="object 8">
            <a:extLst>
              <a:ext uri="{FF2B5EF4-FFF2-40B4-BE49-F238E27FC236}">
                <a16:creationId xmlns:a16="http://schemas.microsoft.com/office/drawing/2014/main" xmlns="" id="{E21C2259-9580-5349-9A69-F488AD86124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solidFill>
                <a:schemeClr val="tx1">
                  <a:lumMod val="75000"/>
                  <a:lumOff val="25000"/>
                </a:schemeClr>
              </a:solidFill>
            </a:endParaRPr>
          </a:p>
        </p:txBody>
      </p:sp>
    </p:spTree>
    <p:extLst>
      <p:ext uri="{BB962C8B-B14F-4D97-AF65-F5344CB8AC3E}">
        <p14:creationId xmlns:p14="http://schemas.microsoft.com/office/powerpoint/2010/main" xmlns="" val="30602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 y="237977"/>
            <a:ext cx="7723163" cy="1323439"/>
          </a:xfrm>
          <a:prstGeom prst="rect">
            <a:avLst/>
          </a:prstGeom>
          <a:noFill/>
        </p:spPr>
        <p:txBody>
          <a:bodyPr wrap="square" rtlCol="0">
            <a:spAutoFit/>
          </a:bodyPr>
          <a:lstStyle/>
          <a:p>
            <a:r>
              <a:rPr lang="es-MX" sz="2000" dirty="0" smtClean="0">
                <a:solidFill>
                  <a:schemeClr val="accent4">
                    <a:lumMod val="75000"/>
                  </a:schemeClr>
                </a:solidFill>
                <a:latin typeface="Arial Black" pitchFamily="34" charset="0"/>
              </a:rPr>
              <a:t>¿Cuál es el objetivo de la Actividad?</a:t>
            </a:r>
          </a:p>
          <a:p>
            <a:r>
              <a:rPr lang="es-MX" sz="2000" dirty="0" smtClean="0">
                <a:latin typeface="Arial Black" pitchFamily="34" charset="0"/>
              </a:rPr>
              <a:t> </a:t>
            </a:r>
            <a:r>
              <a:rPr lang="es-MX" sz="2000" dirty="0" smtClean="0"/>
              <a:t>Que los estudiantes distingan entre las relaciones interpersonales basadas en una mentalidad </a:t>
            </a:r>
            <a:r>
              <a:rPr lang="es-MX" sz="2000" dirty="0" err="1" smtClean="0"/>
              <a:t>autocentrada</a:t>
            </a:r>
            <a:r>
              <a:rPr lang="es-MX" sz="2000" dirty="0" smtClean="0"/>
              <a:t> y una que considera a los demás.</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13275"/>
            <a:ext cx="9015413" cy="984885"/>
          </a:xfrm>
          <a:prstGeom prst="rect">
            <a:avLst/>
          </a:prstGeom>
        </p:spPr>
        <p:txBody>
          <a:bodyPr wrap="square">
            <a:spAutoFit/>
          </a:bodyPr>
          <a:lstStyle/>
          <a:p>
            <a:pPr algn="r"/>
            <a:r>
              <a:rPr lang="es-MX" dirty="0" smtClean="0">
                <a:solidFill>
                  <a:schemeClr val="accent4">
                    <a:lumMod val="75000"/>
                  </a:schemeClr>
                </a:solidFill>
                <a:latin typeface="Arial Black" pitchFamily="34" charset="0"/>
              </a:rPr>
              <a:t>¿Por qué es importante? </a:t>
            </a:r>
          </a:p>
          <a:p>
            <a:r>
              <a:rPr lang="es-MX" sz="2000" dirty="0" smtClean="0"/>
              <a:t>Porque sabrán que una mentalidad que considera el bienestar de los demás es fundamental en la construcción de relaciones sanas.</a:t>
            </a:r>
            <a:endParaRPr lang="es-MX" sz="2000" dirty="0">
              <a:latin typeface="Arial" pitchFamily="34" charset="0"/>
              <a:cs typeface="Arial" pitchFamily="34" charset="0"/>
            </a:endParaRPr>
          </a:p>
        </p:txBody>
      </p:sp>
      <p:sp>
        <p:nvSpPr>
          <p:cNvPr id="18" name="17 CuadroTexto"/>
          <p:cNvSpPr txBox="1"/>
          <p:nvPr/>
        </p:nvSpPr>
        <p:spPr>
          <a:xfrm>
            <a:off x="0" y="2600728"/>
            <a:ext cx="9015412" cy="3108543"/>
          </a:xfrm>
          <a:prstGeom prst="rect">
            <a:avLst/>
          </a:prstGeom>
          <a:noFill/>
        </p:spPr>
        <p:txBody>
          <a:bodyPr wrap="square" rtlCol="0">
            <a:spAutoFit/>
          </a:bodyPr>
          <a:lstStyle/>
          <a:p>
            <a:r>
              <a:rPr lang="es-MX" dirty="0" smtClean="0">
                <a:solidFill>
                  <a:schemeClr val="accent4">
                    <a:lumMod val="75000"/>
                  </a:schemeClr>
                </a:solidFill>
                <a:latin typeface="Arial Black" pitchFamily="34" charset="0"/>
              </a:rPr>
              <a:t>CONTEXTO</a:t>
            </a:r>
          </a:p>
          <a:p>
            <a:endParaRPr lang="es-MX" dirty="0" smtClean="0">
              <a:latin typeface="Arial Black" pitchFamily="34" charset="0"/>
            </a:endParaRPr>
          </a:p>
          <a:p>
            <a:pPr algn="just"/>
            <a:r>
              <a:rPr lang="es-MX" sz="2000" dirty="0" smtClean="0">
                <a:solidFill>
                  <a:schemeClr val="accent4">
                    <a:lumMod val="75000"/>
                  </a:schemeClr>
                </a:solidFill>
                <a:latin typeface="Arial" pitchFamily="34" charset="0"/>
                <a:cs typeface="Arial" pitchFamily="34" charset="0"/>
              </a:rPr>
              <a:t>Entender, considerar y apreciar el bienestar de otras personas es fundamental en la construcción de relaciones sanas. Por el contrario, centrarnos excesivamente en nosotros mismos es una realidad que desatiende que dependemos de otros de muchas maneras y es causa de conflictos y grandes problemas sociales. En esta variación los estudiantes identificarán las relaciones interpersonales basadas en una mentalidad </a:t>
            </a:r>
            <a:r>
              <a:rPr lang="es-MX" sz="2000" dirty="0" err="1" smtClean="0">
                <a:solidFill>
                  <a:schemeClr val="accent4">
                    <a:lumMod val="75000"/>
                  </a:schemeClr>
                </a:solidFill>
                <a:latin typeface="Arial" pitchFamily="34" charset="0"/>
                <a:cs typeface="Arial" pitchFamily="34" charset="0"/>
              </a:rPr>
              <a:t>autocentrada</a:t>
            </a:r>
            <a:r>
              <a:rPr lang="es-MX" sz="2000" dirty="0" smtClean="0">
                <a:solidFill>
                  <a:schemeClr val="accent4">
                    <a:lumMod val="75000"/>
                  </a:schemeClr>
                </a:solidFill>
                <a:latin typeface="Arial" pitchFamily="34" charset="0"/>
                <a:cs typeface="Arial" pitchFamily="34" charset="0"/>
              </a:rPr>
              <a:t> y las relaciones basadas en una mentalidad que considera el bienestar de los demás.</a:t>
            </a:r>
            <a:endParaRPr lang="es-MX" sz="2000" dirty="0">
              <a:solidFill>
                <a:schemeClr val="accent4">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3756074" y="1209813"/>
            <a:ext cx="5259339" cy="3662541"/>
          </a:xfrm>
          <a:prstGeom prst="rect">
            <a:avLst/>
          </a:prstGeom>
          <a:noFill/>
          <a:ln>
            <a:solidFill>
              <a:schemeClr val="accent1"/>
            </a:solidFill>
          </a:ln>
        </p:spPr>
        <p:txBody>
          <a:bodyPr wrap="square" rtlCol="0">
            <a:spAutoFit/>
          </a:bodyPr>
          <a:lstStyle/>
          <a:p>
            <a:r>
              <a:rPr lang="es-ES" sz="1600" dirty="0" smtClean="0">
                <a:latin typeface="Arial Black" pitchFamily="34" charset="0"/>
              </a:rPr>
              <a:t>ESCRIBE ¿Qué te llevas de esta actividad?</a:t>
            </a:r>
          </a:p>
          <a:p>
            <a:r>
              <a:rPr lang="es-E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s-ES" dirty="0" smtClean="0"/>
          </a:p>
        </p:txBody>
      </p:sp>
      <p:pic>
        <p:nvPicPr>
          <p:cNvPr id="1027" name="Picture 3" descr="C:\Users\BECAS 3\AppData\Local\Microsoft\Windows\Temporary Internet Files\Content.IE5\91PAMXRL\business_people_carry_light_bulb_17840[1].png"/>
          <p:cNvPicPr>
            <a:picLocks noChangeAspect="1" noChangeArrowheads="1"/>
          </p:cNvPicPr>
          <p:nvPr/>
        </p:nvPicPr>
        <p:blipFill>
          <a:blip r:embed="rId4"/>
          <a:srcRect/>
          <a:stretch>
            <a:fillRect/>
          </a:stretch>
        </p:blipFill>
        <p:spPr bwMode="auto">
          <a:xfrm>
            <a:off x="-186690" y="868680"/>
            <a:ext cx="3935730" cy="5513070"/>
          </a:xfrm>
          <a:prstGeom prst="rect">
            <a:avLst/>
          </a:prstGeom>
          <a:noFill/>
        </p:spPr>
      </p:pic>
      <p:sp>
        <p:nvSpPr>
          <p:cNvPr id="7" name="6 CuadroTexto"/>
          <p:cNvSpPr txBox="1"/>
          <p:nvPr/>
        </p:nvSpPr>
        <p:spPr>
          <a:xfrm>
            <a:off x="1" y="5695720"/>
            <a:ext cx="2357610"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78315"/>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FFC000"/>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32132"/>
            <a:ext cx="7634514" cy="322863"/>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a:t>
            </a:r>
            <a:r>
              <a:rPr lang="es-ES" sz="2000" b="1" spc="-5" dirty="0" err="1" smtClean="0">
                <a:solidFill>
                  <a:srgbClr val="FFFFFF"/>
                </a:solidFill>
                <a:latin typeface="Soberana Sans"/>
                <a:cs typeface="Soberana Sans"/>
              </a:rPr>
              <a:t>sesión</a:t>
            </a:r>
            <a:r>
              <a:rPr lang="es-ES" sz="2000" b="1" spc="-5" dirty="0" smtClean="0">
                <a:solidFill>
                  <a:srgbClr val="FFFFFF"/>
                </a:solidFill>
                <a:latin typeface="Soberana Sans"/>
                <a:cs typeface="Soberana Sans"/>
              </a:rPr>
              <a:t>        Prepa:     Grupo:        Turno:</a:t>
            </a:r>
          </a:p>
        </p:txBody>
      </p:sp>
      <p:graphicFrame>
        <p:nvGraphicFramePr>
          <p:cNvPr id="10" name="9 Tabla"/>
          <p:cNvGraphicFramePr>
            <a:graphicFrameLocks noGrp="1"/>
          </p:cNvGraphicFramePr>
          <p:nvPr/>
        </p:nvGraphicFramePr>
        <p:xfrm>
          <a:off x="0" y="914400"/>
          <a:ext cx="9144000" cy="5865639"/>
        </p:xfrm>
        <a:graphic>
          <a:graphicData uri="http://schemas.openxmlformats.org/drawingml/2006/table">
            <a:tbl>
              <a:tblPr firstRow="1" bandRow="1">
                <a:tableStyleId>{00A15C55-8517-42AA-B614-E9B94910E393}</a:tableStyleId>
              </a:tblPr>
              <a:tblGrid>
                <a:gridCol w="3429000"/>
                <a:gridCol w="1524000"/>
                <a:gridCol w="1219200"/>
                <a:gridCol w="838200"/>
                <a:gridCol w="914400"/>
                <a:gridCol w="1219200"/>
              </a:tblGrid>
              <a:tr h="572877">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r>
                        <a:rPr lang="es-MX" dirty="0" smtClean="0"/>
                        <a:t>Al menos 50% de los estudiantes pudieron distinguir entre las relaciones interpersonales basadas en una mentalidad </a:t>
                      </a:r>
                      <a:r>
                        <a:rPr lang="es-MX" dirty="0" err="1" smtClean="0"/>
                        <a:t>autocentrada</a:t>
                      </a:r>
                      <a:r>
                        <a:rPr lang="es-MX" dirty="0" smtClean="0"/>
                        <a:t> y una que considera a los demás. </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67989">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65160">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469578">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7712">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chemeClr val="accent4">
                    <a:lumMod val="75000"/>
                  </a:schemeClr>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2050" name="Picture 2" descr="C:\Users\BECAS 3\AppData\Local\Microsoft\Windows\Temporary Internet Files\Content.IE5\D6YHD9ME\20170821205622-trabajo-en-equipo[1].jpg"/>
          <p:cNvPicPr>
            <a:picLocks noChangeAspect="1" noChangeArrowheads="1"/>
          </p:cNvPicPr>
          <p:nvPr/>
        </p:nvPicPr>
        <p:blipFill>
          <a:blip r:embed="rId4"/>
          <a:srcRect/>
          <a:stretch>
            <a:fillRect/>
          </a:stretch>
        </p:blipFill>
        <p:spPr bwMode="auto">
          <a:xfrm>
            <a:off x="369570" y="122758"/>
            <a:ext cx="4156710" cy="2078355"/>
          </a:xfrm>
          <a:prstGeom prst="rect">
            <a:avLst/>
          </a:prstGeom>
          <a:noFill/>
        </p:spPr>
      </p:pic>
      <p:pic>
        <p:nvPicPr>
          <p:cNvPr id="2051" name="Picture 3" descr="C:\Users\BECAS 3\AppData\Local\Microsoft\Windows\Temporary Internet Files\Content.IE5\CCPOBORB\teamwork-2198961_640[1].png"/>
          <p:cNvPicPr>
            <a:picLocks noChangeAspect="1" noChangeArrowheads="1"/>
          </p:cNvPicPr>
          <p:nvPr/>
        </p:nvPicPr>
        <p:blipFill>
          <a:blip r:embed="rId5"/>
          <a:srcRect/>
          <a:stretch>
            <a:fillRect/>
          </a:stretch>
        </p:blipFill>
        <p:spPr bwMode="auto">
          <a:xfrm>
            <a:off x="5213033" y="4327041"/>
            <a:ext cx="3802380" cy="2530959"/>
          </a:xfrm>
          <a:prstGeom prst="rect">
            <a:avLst/>
          </a:prstGeom>
          <a:noFill/>
        </p:spPr>
      </p:pic>
      <p:pic>
        <p:nvPicPr>
          <p:cNvPr id="2052" name="Picture 4" descr="C:\Users\BECAS 3\AppData\Local\Microsoft\Windows\Temporary Internet Files\Content.IE5\8APRSCA2\trabajo_equipo_2[1].jpg"/>
          <p:cNvPicPr>
            <a:picLocks noChangeAspect="1" noChangeArrowheads="1"/>
          </p:cNvPicPr>
          <p:nvPr/>
        </p:nvPicPr>
        <p:blipFill>
          <a:blip r:embed="rId6"/>
          <a:srcRect/>
          <a:stretch>
            <a:fillRect/>
          </a:stretch>
        </p:blipFill>
        <p:spPr bwMode="auto">
          <a:xfrm>
            <a:off x="0" y="4327041"/>
            <a:ext cx="3169920" cy="2377440"/>
          </a:xfrm>
          <a:prstGeom prst="rect">
            <a:avLst/>
          </a:prstGeom>
          <a:noFill/>
        </p:spPr>
      </p:pic>
      <p:sp>
        <p:nvSpPr>
          <p:cNvPr id="8" name="7 CuadroTexto"/>
          <p:cNvSpPr txBox="1"/>
          <p:nvPr/>
        </p:nvSpPr>
        <p:spPr>
          <a:xfrm>
            <a:off x="2809301" y="6059277"/>
            <a:ext cx="2644048" cy="523220"/>
          </a:xfrm>
          <a:prstGeom prst="rect">
            <a:avLst/>
          </a:prstGeom>
          <a:noFill/>
        </p:spPr>
        <p:txBody>
          <a:bodyPr wrap="square" rtlCol="0">
            <a:spAutoFit/>
          </a:bodyPr>
          <a:lstStyle/>
          <a:p>
            <a:r>
              <a:rPr lang="es-ES" sz="1000" dirty="0" smtClean="0"/>
              <a:t>Imágenes  prediseñadas </a:t>
            </a:r>
            <a:r>
              <a:rPr lang="es-ES" sz="1000" dirty="0" smtClean="0"/>
              <a:t>de office Online</a:t>
            </a:r>
            <a:endParaRPr lang="es-MX" sz="1000" dirty="0" smtClean="0"/>
          </a:p>
          <a:p>
            <a:endParaRPr lang="es-MX" dirty="0"/>
          </a:p>
        </p:txBody>
      </p:sp>
    </p:spTree>
    <p:extLst>
      <p:ext uri="{BB962C8B-B14F-4D97-AF65-F5344CB8AC3E}">
        <p14:creationId xmlns="" xmlns:p14="http://schemas.microsoft.com/office/powerpoint/2010/main" val="90363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436103" y="365759"/>
            <a:ext cx="7188590" cy="4124206"/>
          </a:xfrm>
          <a:prstGeom prst="rect">
            <a:avLst/>
          </a:prstGeom>
        </p:spPr>
        <p:txBody>
          <a:bodyPr wrap="square">
            <a:spAutoFit/>
          </a:bodyPr>
          <a:lstStyle/>
          <a:p>
            <a:pPr algn="just"/>
            <a:r>
              <a:rPr lang="es-MX" sz="2400" dirty="0" smtClean="0">
                <a:solidFill>
                  <a:schemeClr val="accent4">
                    <a:lumMod val="75000"/>
                  </a:schemeClr>
                </a:solidFill>
                <a:latin typeface="Arial Black" pitchFamily="34" charset="0"/>
              </a:rPr>
              <a:t>Introducción</a:t>
            </a:r>
          </a:p>
          <a:p>
            <a:pPr algn="just"/>
            <a:endParaRPr lang="es-MX" dirty="0" smtClean="0">
              <a:latin typeface="Arial Black" pitchFamily="34" charset="0"/>
            </a:endParaRPr>
          </a:p>
          <a:p>
            <a:pPr algn="just"/>
            <a:r>
              <a:rPr lang="es-MX" sz="2000" dirty="0" smtClean="0">
                <a:solidFill>
                  <a:schemeClr val="accent4">
                    <a:lumMod val="75000"/>
                  </a:schemeClr>
                </a:solidFill>
              </a:rPr>
              <a:t>En tus relaciones con los demás, ¿te preocupas únicamente por tus intereses o reconoces y aprecias las necesidades de los otros? ¿Lo habías pensado?</a:t>
            </a:r>
          </a:p>
          <a:p>
            <a:pPr algn="just"/>
            <a:endParaRPr lang="es-ES" sz="2000" dirty="0" smtClean="0">
              <a:latin typeface="Arial" pitchFamily="34" charset="0"/>
              <a:cs typeface="Arial" pitchFamily="34" charset="0"/>
            </a:endParaRPr>
          </a:p>
          <a:p>
            <a:pPr algn="just"/>
            <a:r>
              <a:rPr lang="es-MX" sz="2000" dirty="0" smtClean="0">
                <a:solidFill>
                  <a:schemeClr val="accent4">
                    <a:lumMod val="75000"/>
                  </a:schemeClr>
                </a:solidFill>
              </a:rPr>
              <a:t>Considerar a otros implica ver el mundo desde una perspectiva más amplia y es la base para construir relaciones personales más profundas y significativas.</a:t>
            </a:r>
          </a:p>
          <a:p>
            <a:pPr algn="just"/>
            <a:endParaRPr lang="es-ES" sz="2000" dirty="0" smtClean="0">
              <a:latin typeface="Arial" pitchFamily="34" charset="0"/>
              <a:cs typeface="Arial" pitchFamily="34" charset="0"/>
            </a:endParaRPr>
          </a:p>
          <a:p>
            <a:pPr algn="just"/>
            <a:r>
              <a:rPr lang="es-MX" sz="2000" b="1" dirty="0" smtClean="0">
                <a:solidFill>
                  <a:srgbClr val="C00000"/>
                </a:solidFill>
              </a:rPr>
              <a:t>El reto es </a:t>
            </a:r>
            <a:r>
              <a:rPr lang="es-MX" sz="2000" dirty="0" smtClean="0">
                <a:solidFill>
                  <a:srgbClr val="C00000"/>
                </a:solidFill>
              </a:rPr>
              <a:t>distinguir entre las relaciones interpersonales basadas en una mentalidad </a:t>
            </a:r>
            <a:r>
              <a:rPr lang="es-MX" sz="2000" dirty="0" err="1" smtClean="0">
                <a:solidFill>
                  <a:srgbClr val="C00000"/>
                </a:solidFill>
              </a:rPr>
              <a:t>autocentrada</a:t>
            </a:r>
            <a:r>
              <a:rPr lang="es-MX" sz="2000" dirty="0" smtClean="0">
                <a:solidFill>
                  <a:srgbClr val="C00000"/>
                </a:solidFill>
              </a:rPr>
              <a:t> y una que considera a los demás.</a:t>
            </a:r>
            <a:r>
              <a:rPr lang="es-MX" sz="2000" dirty="0" smtClean="0"/>
              <a:t>			</a:t>
            </a:r>
            <a:endParaRPr lang="es-MX" sz="2000" dirty="0">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1143000" y="1309445"/>
            <a:ext cx="7162800" cy="2478627"/>
          </a:xfrm>
          <a:prstGeom prst="rect">
            <a:avLst/>
          </a:prstGeom>
        </p:spPr>
        <p:txBody>
          <a:bodyPr wrap="square">
            <a:spAutoFit/>
          </a:bodyPr>
          <a:lstStyle/>
          <a:p>
            <a:pPr marL="14941">
              <a:lnSpc>
                <a:spcPct val="121000"/>
              </a:lnSpc>
              <a:spcBef>
                <a:spcPts val="447"/>
              </a:spcBef>
            </a:pPr>
            <a:r>
              <a:rPr lang="en-US" sz="4000" b="1" spc="-5" dirty="0" err="1">
                <a:solidFill>
                  <a:srgbClr val="EC690C"/>
                </a:solidFill>
                <a:latin typeface="Soberana Sans" panose="02000000000000000000" pitchFamily="50" charset="0"/>
                <a:cs typeface="Soberana Sans"/>
              </a:rPr>
              <a:t>Actividad</a:t>
            </a:r>
            <a:r>
              <a:rPr lang="en-US" sz="4000" b="1" spc="-5" dirty="0">
                <a:solidFill>
                  <a:srgbClr val="EC690C"/>
                </a:solidFill>
                <a:latin typeface="Soberana Sans" panose="02000000000000000000" pitchFamily="50" charset="0"/>
                <a:cs typeface="Soberana Sans"/>
              </a:rPr>
              <a:t> </a:t>
            </a:r>
            <a:r>
              <a:rPr lang="en-US" sz="4000" b="1" dirty="0">
                <a:solidFill>
                  <a:srgbClr val="EC690C"/>
                </a:solidFill>
                <a:latin typeface="Soberana Sans" panose="02000000000000000000" pitchFamily="50" charset="0"/>
                <a:cs typeface="Soberana Sans"/>
              </a:rPr>
              <a:t>1.</a:t>
            </a:r>
          </a:p>
          <a:p>
            <a:pPr>
              <a:spcBef>
                <a:spcPts val="447"/>
              </a:spcBef>
            </a:pPr>
            <a:endParaRPr lang="es-MX" sz="2000" dirty="0" smtClean="0">
              <a:latin typeface="Soberana Sans" panose="02000000000000000000" pitchFamily="50" charset="0"/>
              <a:cs typeface="Soberana Sans"/>
            </a:endParaRPr>
          </a:p>
          <a:p>
            <a:pPr>
              <a:spcBef>
                <a:spcPts val="447"/>
              </a:spcBef>
            </a:pPr>
            <a:r>
              <a:rPr lang="es-MX" sz="4000" dirty="0" smtClean="0">
                <a:solidFill>
                  <a:schemeClr val="accent2">
                    <a:lumMod val="60000"/>
                    <a:lumOff val="40000"/>
                  </a:schemeClr>
                </a:solidFill>
                <a:latin typeface="Soberana Sans" panose="02000000000000000000" pitchFamily="50" charset="0"/>
                <a:cs typeface="Soberana Sans"/>
              </a:rPr>
              <a:t>En </a:t>
            </a:r>
            <a:r>
              <a:rPr lang="es-MX" sz="4000" dirty="0">
                <a:solidFill>
                  <a:schemeClr val="accent2">
                    <a:lumMod val="60000"/>
                    <a:lumOff val="40000"/>
                  </a:schemeClr>
                </a:solidFill>
                <a:latin typeface="Soberana Sans" panose="02000000000000000000" pitchFamily="50" charset="0"/>
                <a:cs typeface="Soberana Sans"/>
              </a:rPr>
              <a:t>parejas, completen la siguiente tabla. </a:t>
            </a:r>
            <a:endParaRPr lang="en-US" sz="4400" dirty="0">
              <a:solidFill>
                <a:schemeClr val="accent2">
                  <a:lumMod val="60000"/>
                  <a:lumOff val="40000"/>
                </a:schemeClr>
              </a:solidFill>
              <a:cs typeface="Soberana Sans"/>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5" name="Rectangle 4">
            <a:extLst>
              <a:ext uri="{FF2B5EF4-FFF2-40B4-BE49-F238E27FC236}">
                <a16:creationId xmlns:a16="http://schemas.microsoft.com/office/drawing/2014/main" xmlns="" id="{A427BBAB-229C-6A48-89CA-BF841E69E54E}"/>
              </a:ext>
            </a:extLst>
          </p:cNvPr>
          <p:cNvSpPr/>
          <p:nvPr/>
        </p:nvSpPr>
        <p:spPr>
          <a:xfrm>
            <a:off x="7340238" y="501134"/>
            <a:ext cx="1035220" cy="477054"/>
          </a:xfrm>
          <a:prstGeom prst="rect">
            <a:avLst/>
          </a:prstGeom>
        </p:spPr>
        <p:txBody>
          <a:bodyPr wrap="none">
            <a:spAutoFit/>
          </a:bodyPr>
          <a:lstStyle/>
          <a:p>
            <a:pPr marL="14941">
              <a:spcBef>
                <a:spcPts val="447"/>
              </a:spcBef>
            </a:pPr>
            <a:r>
              <a:rPr lang="en-US" sz="2500" b="1" spc="-5" dirty="0">
                <a:solidFill>
                  <a:srgbClr val="EC690C"/>
                </a:solidFill>
                <a:latin typeface="Soberana Sans"/>
                <a:cs typeface="Soberana Sans"/>
              </a:rPr>
              <a:t>4</a:t>
            </a:r>
            <a:r>
              <a:rPr lang="en-US" sz="2500" b="1" spc="-5" dirty="0" smtClean="0">
                <a:solidFill>
                  <a:srgbClr val="EC690C"/>
                </a:solidFill>
                <a:latin typeface="Soberana Sans"/>
                <a:cs typeface="Soberana Sans"/>
              </a:rPr>
              <a:t> </a:t>
            </a:r>
            <a:r>
              <a:rPr lang="en-US" sz="2500" b="1" spc="-5" dirty="0">
                <a:solidFill>
                  <a:srgbClr val="EC690C"/>
                </a:solidFill>
                <a:latin typeface="Soberana Sans"/>
                <a:cs typeface="Soberana Sans"/>
              </a:rPr>
              <a:t>min</a:t>
            </a:r>
            <a:endParaRPr lang="en-US" sz="2500" dirty="0">
              <a:latin typeface="Soberana Sans"/>
              <a:cs typeface="Soberana Sans"/>
            </a:endParaRPr>
          </a:p>
        </p:txBody>
      </p:sp>
      <p:pic>
        <p:nvPicPr>
          <p:cNvPr id="7"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a:stretch>
            <a:fillRect/>
          </a:stretch>
        </p:blipFill>
        <p:spPr>
          <a:xfrm>
            <a:off x="6400800" y="228600"/>
            <a:ext cx="914400" cy="914400"/>
          </a:xfrm>
          <a:prstGeom prst="rect">
            <a:avLst/>
          </a:prstGeom>
        </p:spPr>
      </p:pic>
    </p:spTree>
    <p:extLst>
      <p:ext uri="{BB962C8B-B14F-4D97-AF65-F5344CB8AC3E}">
        <p14:creationId xmlns:p14="http://schemas.microsoft.com/office/powerpoint/2010/main" xmlns="" val="26512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838200" y="1219200"/>
            <a:ext cx="7543800" cy="4031873"/>
          </a:xfrm>
          <a:prstGeom prst="rect">
            <a:avLst/>
          </a:prstGeom>
        </p:spPr>
        <p:txBody>
          <a:bodyPr wrap="square">
            <a:spAutoFit/>
          </a:bodyPr>
          <a:lstStyle/>
          <a:p>
            <a:pPr marL="720725" indent="-541338" algn="just">
              <a:spcBef>
                <a:spcPts val="447"/>
              </a:spcBef>
              <a:buFont typeface="+mj-lt"/>
              <a:buAutoNum type="alphaLcPeriod"/>
            </a:pPr>
            <a:r>
              <a:rPr lang="es-MX" sz="3200" dirty="0">
                <a:solidFill>
                  <a:schemeClr val="accent2">
                    <a:lumMod val="50000"/>
                  </a:schemeClr>
                </a:solidFill>
                <a:latin typeface="Soberana Sans" panose="02000000000000000000" pitchFamily="50" charset="0"/>
                <a:cs typeface="Soberana Sans"/>
              </a:rPr>
              <a:t>Piensen en una relación con un amigo(a) en la que la mayor parte del tiempo se sienten bien y otra en la que no. Anoten tres características de cada una de estas relaciones siguiendo el ejemplo. No es necesario que digan en quién están pensando</a:t>
            </a:r>
            <a:r>
              <a:rPr lang="es-MX" sz="3200" dirty="0" smtClean="0">
                <a:solidFill>
                  <a:schemeClr val="accent2">
                    <a:lumMod val="50000"/>
                  </a:schemeClr>
                </a:solidFill>
                <a:latin typeface="Soberana Sans" panose="02000000000000000000" pitchFamily="50" charset="0"/>
                <a:cs typeface="Soberana Sans"/>
              </a:rPr>
              <a:t>.</a:t>
            </a:r>
            <a:endParaRPr lang="es-MX" sz="3200" dirty="0">
              <a:solidFill>
                <a:schemeClr val="accent2">
                  <a:lumMod val="50000"/>
                </a:schemeClr>
              </a:solidFill>
              <a:latin typeface="Soberana Sans" panose="02000000000000000000" pitchFamily="50" charset="0"/>
              <a:cs typeface="Soberana Sans"/>
            </a:endParaRPr>
          </a:p>
        </p:txBody>
      </p:sp>
      <p:sp>
        <p:nvSpPr>
          <p:cNvPr id="6"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Tree>
    <p:extLst>
      <p:ext uri="{BB962C8B-B14F-4D97-AF65-F5344CB8AC3E}">
        <p14:creationId xmlns:p14="http://schemas.microsoft.com/office/powerpoint/2010/main" xmlns="" val="302644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Rectangle 1">
            <a:extLst>
              <a:ext uri="{FF2B5EF4-FFF2-40B4-BE49-F238E27FC236}">
                <a16:creationId xmlns:a16="http://schemas.microsoft.com/office/drawing/2014/main" xmlns="" id="{3224F731-B888-5F47-8F28-25747EE91283}"/>
              </a:ext>
            </a:extLst>
          </p:cNvPr>
          <p:cNvSpPr/>
          <p:nvPr/>
        </p:nvSpPr>
        <p:spPr>
          <a:xfrm>
            <a:off x="838200" y="1371600"/>
            <a:ext cx="7696200" cy="3416320"/>
          </a:xfrm>
          <a:prstGeom prst="rect">
            <a:avLst/>
          </a:prstGeom>
        </p:spPr>
        <p:txBody>
          <a:bodyPr wrap="square">
            <a:spAutoFit/>
          </a:bodyPr>
          <a:lstStyle/>
          <a:p>
            <a:pPr algn="just"/>
            <a:r>
              <a:rPr lang="es-MX" sz="3200" dirty="0">
                <a:solidFill>
                  <a:schemeClr val="accent2">
                    <a:lumMod val="75000"/>
                  </a:schemeClr>
                </a:solidFill>
                <a:latin typeface="Soberana Sans" panose="02000000000000000000" pitchFamily="50" charset="0"/>
              </a:rPr>
              <a:t>En el caso de las características de las </a:t>
            </a:r>
            <a:r>
              <a:rPr lang="es-MX" sz="3200" b="1" dirty="0">
                <a:solidFill>
                  <a:schemeClr val="accent2">
                    <a:lumMod val="75000"/>
                  </a:schemeClr>
                </a:solidFill>
                <a:latin typeface="Soberana Sans" panose="02000000000000000000" pitchFamily="50" charset="0"/>
              </a:rPr>
              <a:t>relaciones en las que se sienten bien</a:t>
            </a:r>
            <a:r>
              <a:rPr lang="es-MX" sz="3200" dirty="0">
                <a:solidFill>
                  <a:schemeClr val="accent2">
                    <a:lumMod val="75000"/>
                  </a:schemeClr>
                </a:solidFill>
                <a:latin typeface="Soberana Sans" panose="02000000000000000000" pitchFamily="50" charset="0"/>
              </a:rPr>
              <a:t>, algunos ejemplos pueden ser: </a:t>
            </a:r>
            <a:r>
              <a:rPr lang="es-MX" sz="3200" dirty="0" smtClean="0">
                <a:solidFill>
                  <a:schemeClr val="accent2">
                    <a:lumMod val="75000"/>
                  </a:schemeClr>
                </a:solidFill>
                <a:latin typeface="Soberana Sans" panose="02000000000000000000" pitchFamily="50" charset="0"/>
              </a:rPr>
              <a:t>“</a:t>
            </a:r>
            <a:r>
              <a:rPr lang="es-MX" sz="3200" i="1" dirty="0">
                <a:solidFill>
                  <a:schemeClr val="accent2">
                    <a:lumMod val="75000"/>
                  </a:schemeClr>
                </a:solidFill>
                <a:latin typeface="Soberana Sans" panose="02000000000000000000" pitchFamily="50" charset="0"/>
              </a:rPr>
              <a:t>m</a:t>
            </a:r>
            <a:r>
              <a:rPr lang="es-MX" sz="3200" i="1" dirty="0" smtClean="0">
                <a:solidFill>
                  <a:schemeClr val="accent2">
                    <a:lumMod val="75000"/>
                  </a:schemeClr>
                </a:solidFill>
                <a:latin typeface="Soberana Sans" panose="02000000000000000000" pitchFamily="50" charset="0"/>
              </a:rPr>
              <a:t>i </a:t>
            </a:r>
            <a:r>
              <a:rPr lang="es-MX" sz="3200" i="1" dirty="0">
                <a:solidFill>
                  <a:schemeClr val="accent2">
                    <a:lumMod val="75000"/>
                  </a:schemeClr>
                </a:solidFill>
                <a:latin typeface="Soberana Sans" panose="02000000000000000000" pitchFamily="50" charset="0"/>
              </a:rPr>
              <a:t>amigo(a) me apoya cuando le pido ayuda, me valora, me demuestra que le importo, se interesa por lo que le cuento”.</a:t>
            </a:r>
          </a:p>
          <a:p>
            <a:endParaRPr lang="es-MX" sz="2400" dirty="0">
              <a:latin typeface="Soberana Sans" panose="02000000000000000000" pitchFamily="50" charset="0"/>
            </a:endParaRPr>
          </a:p>
        </p:txBody>
      </p:sp>
    </p:spTree>
    <p:extLst>
      <p:ext uri="{BB962C8B-B14F-4D97-AF65-F5344CB8AC3E}">
        <p14:creationId xmlns:p14="http://schemas.microsoft.com/office/powerpoint/2010/main" xmlns="" val="86112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6D924AC5-CD0F-1C44-BD7F-3CCB25D8EFD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4230810B-1371-5B4B-92E8-CD2131BA0370}"/>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4" name="Rectangle 1">
            <a:extLst>
              <a:ext uri="{FF2B5EF4-FFF2-40B4-BE49-F238E27FC236}">
                <a16:creationId xmlns:a16="http://schemas.microsoft.com/office/drawing/2014/main" xmlns="" id="{3224F731-B888-5F47-8F28-25747EE91283}"/>
              </a:ext>
            </a:extLst>
          </p:cNvPr>
          <p:cNvSpPr/>
          <p:nvPr/>
        </p:nvSpPr>
        <p:spPr>
          <a:xfrm>
            <a:off x="838200" y="1225927"/>
            <a:ext cx="7620000" cy="4031873"/>
          </a:xfrm>
          <a:prstGeom prst="rect">
            <a:avLst/>
          </a:prstGeom>
        </p:spPr>
        <p:txBody>
          <a:bodyPr wrap="square">
            <a:spAutoFit/>
          </a:bodyPr>
          <a:lstStyle/>
          <a:p>
            <a:pPr algn="just"/>
            <a:r>
              <a:rPr lang="es-MX" sz="3200" dirty="0">
                <a:solidFill>
                  <a:schemeClr val="accent4"/>
                </a:solidFill>
                <a:latin typeface="Soberana Sans" panose="02000000000000000000" pitchFamily="50" charset="0"/>
              </a:rPr>
              <a:t>En el caso de las características de las </a:t>
            </a:r>
            <a:r>
              <a:rPr lang="es-MX" sz="3200" b="1" dirty="0">
                <a:solidFill>
                  <a:schemeClr val="accent4"/>
                </a:solidFill>
                <a:latin typeface="Soberana Sans" panose="02000000000000000000" pitchFamily="50" charset="0"/>
              </a:rPr>
              <a:t>relaciones en las que no se sienten bien</a:t>
            </a:r>
            <a:r>
              <a:rPr lang="es-MX" sz="3200" dirty="0">
                <a:solidFill>
                  <a:schemeClr val="accent4"/>
                </a:solidFill>
                <a:latin typeface="Soberana Sans" panose="02000000000000000000" pitchFamily="50" charset="0"/>
              </a:rPr>
              <a:t>, algunos ejemplos pueden ser: </a:t>
            </a:r>
            <a:r>
              <a:rPr lang="es-MX" sz="3200" dirty="0" smtClean="0">
                <a:solidFill>
                  <a:schemeClr val="accent4"/>
                </a:solidFill>
                <a:latin typeface="Soberana Sans" panose="02000000000000000000" pitchFamily="50" charset="0"/>
              </a:rPr>
              <a:t>“</a:t>
            </a:r>
            <a:r>
              <a:rPr lang="es-MX" sz="3200" i="1" dirty="0">
                <a:solidFill>
                  <a:schemeClr val="accent4"/>
                </a:solidFill>
                <a:latin typeface="Soberana Sans" panose="02000000000000000000" pitchFamily="50" charset="0"/>
              </a:rPr>
              <a:t>m</a:t>
            </a:r>
            <a:r>
              <a:rPr lang="es-MX" sz="3200" i="1" dirty="0" smtClean="0">
                <a:solidFill>
                  <a:schemeClr val="accent4"/>
                </a:solidFill>
                <a:latin typeface="Soberana Sans" panose="02000000000000000000" pitchFamily="50" charset="0"/>
              </a:rPr>
              <a:t>i </a:t>
            </a:r>
            <a:r>
              <a:rPr lang="es-MX" sz="3200" i="1" dirty="0">
                <a:solidFill>
                  <a:schemeClr val="accent4"/>
                </a:solidFill>
                <a:latin typeface="Soberana Sans" panose="02000000000000000000" pitchFamily="50" charset="0"/>
              </a:rPr>
              <a:t>amigo(a) no se interesa por mis asuntos, sólo quiere hacer lo que a él o ella le interesa, sólo habla de sus cosas, no demuestra que me respeta, sólo me busca cuando necesita algo de mí</a:t>
            </a:r>
            <a:r>
              <a:rPr lang="es-MX" sz="3200" i="1" dirty="0" smtClean="0">
                <a:solidFill>
                  <a:schemeClr val="accent4"/>
                </a:solidFill>
                <a:latin typeface="Soberana Sans" panose="02000000000000000000" pitchFamily="50" charset="0"/>
              </a:rPr>
              <a:t>”.</a:t>
            </a:r>
            <a:endParaRPr lang="en-US" sz="3200" dirty="0">
              <a:solidFill>
                <a:schemeClr val="accent4"/>
              </a:solidFill>
              <a:latin typeface="Soberana Sans" panose="02000000000000000000" pitchFamily="50" charset="0"/>
              <a:cs typeface="Soberana Sans"/>
            </a:endParaRPr>
          </a:p>
        </p:txBody>
      </p:sp>
    </p:spTree>
    <p:extLst>
      <p:ext uri="{BB962C8B-B14F-4D97-AF65-F5344CB8AC3E}">
        <p14:creationId xmlns:p14="http://schemas.microsoft.com/office/powerpoint/2010/main" xmlns="" val="335635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9"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graphicFrame>
        <p:nvGraphicFramePr>
          <p:cNvPr id="5" name="object 16">
            <a:extLst>
              <a:ext uri="{FF2B5EF4-FFF2-40B4-BE49-F238E27FC236}">
                <a16:creationId xmlns:a16="http://schemas.microsoft.com/office/drawing/2014/main" xmlns="" id="{43B69B82-21C7-5C45-B0FB-AE7CE42378CB}"/>
              </a:ext>
            </a:extLst>
          </p:cNvPr>
          <p:cNvGraphicFramePr>
            <a:graphicFrameLocks noGrp="1"/>
          </p:cNvGraphicFramePr>
          <p:nvPr>
            <p:extLst>
              <p:ext uri="{D42A27DB-BD31-4B8C-83A1-F6EECF244321}">
                <p14:modId xmlns:p14="http://schemas.microsoft.com/office/powerpoint/2010/main" xmlns="" val="1593931443"/>
              </p:ext>
            </p:extLst>
          </p:nvPr>
        </p:nvGraphicFramePr>
        <p:xfrm>
          <a:off x="381000" y="838200"/>
          <a:ext cx="8458200" cy="503773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1295400">
                <a:tc>
                  <a:txBody>
                    <a:bodyPr/>
                    <a:lstStyle/>
                    <a:p>
                      <a:pPr marL="1158875" marR="429895" indent="-718820" algn="ctr">
                        <a:lnSpc>
                          <a:spcPts val="1400"/>
                        </a:lnSpc>
                        <a:spcBef>
                          <a:spcPts val="50"/>
                        </a:spcBef>
                      </a:pPr>
                      <a:endParaRPr lang="es-ES" sz="1800" dirty="0">
                        <a:latin typeface="Soberana Sans" panose="02000000000000000000" pitchFamily="2" charset="77"/>
                        <a:cs typeface="Soberana Sans"/>
                      </a:endParaRPr>
                    </a:p>
                    <a:p>
                      <a:pPr marL="1158875" marR="429895" indent="-718820" algn="ctr">
                        <a:lnSpc>
                          <a:spcPts val="1400"/>
                        </a:lnSpc>
                        <a:spcBef>
                          <a:spcPts val="50"/>
                        </a:spcBef>
                      </a:pPr>
                      <a:endParaRPr sz="1800" dirty="0">
                        <a:latin typeface="Soberana Sans" panose="02000000000000000000" pitchFamily="2" charset="77"/>
                        <a:cs typeface="Soberana Sans"/>
                      </a:endParaRPr>
                    </a:p>
                  </a:txBody>
                  <a:tcPr marL="0" marR="0" marT="63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C000"/>
                    </a:solidFill>
                  </a:tcPr>
                </a:tc>
                <a:tc>
                  <a:txBody>
                    <a:bodyPr/>
                    <a:lstStyle/>
                    <a:p>
                      <a:pPr marL="1064260" marR="429895" indent="-623570">
                        <a:lnSpc>
                          <a:spcPts val="1400"/>
                        </a:lnSpc>
                        <a:spcBef>
                          <a:spcPts val="50"/>
                        </a:spcBef>
                      </a:pPr>
                      <a:endParaRPr sz="2000" dirty="0">
                        <a:latin typeface="Soberana Sans" panose="02000000000000000000" pitchFamily="2" charset="77"/>
                        <a:cs typeface="Soberana Sans"/>
                      </a:endParaRPr>
                    </a:p>
                  </a:txBody>
                  <a:tcPr marL="0" marR="0" marT="63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FFC000"/>
                    </a:solidFill>
                  </a:tcPr>
                </a:tc>
                <a:extLst>
                  <a:ext uri="{0D108BD9-81ED-4DB2-BD59-A6C34878D82A}">
                    <a16:rowId xmlns:a16="http://schemas.microsoft.com/office/drawing/2014/main" xmlns="" val="10000"/>
                  </a:ext>
                </a:extLst>
              </a:tr>
              <a:tr h="790144">
                <a:tc>
                  <a:txBody>
                    <a:bodyPr/>
                    <a:lstStyle/>
                    <a:p>
                      <a:pPr marL="236220">
                        <a:lnSpc>
                          <a:spcPct val="100000"/>
                        </a:lnSpc>
                        <a:spcBef>
                          <a:spcPts val="660"/>
                        </a:spcBef>
                      </a:pPr>
                      <a:r>
                        <a:rPr sz="2000" i="1" spc="-20" dirty="0">
                          <a:latin typeface="Soberana Sans" panose="02000000000000000000" pitchFamily="2" charset="77"/>
                          <a:cs typeface="Arial"/>
                        </a:rPr>
                        <a:t>Ejemplo: </a:t>
                      </a:r>
                      <a:r>
                        <a:rPr sz="2000" i="1" spc="10" dirty="0">
                          <a:latin typeface="Soberana Sans" panose="02000000000000000000" pitchFamily="2" charset="77"/>
                          <a:cs typeface="Arial"/>
                        </a:rPr>
                        <a:t>Me </a:t>
                      </a:r>
                      <a:r>
                        <a:rPr sz="2000" i="1" spc="-10" dirty="0">
                          <a:latin typeface="Soberana Sans" panose="02000000000000000000" pitchFamily="2" charset="77"/>
                          <a:cs typeface="Arial"/>
                        </a:rPr>
                        <a:t>escucha </a:t>
                      </a:r>
                      <a:r>
                        <a:rPr sz="2000" i="1" spc="0" dirty="0">
                          <a:latin typeface="Soberana Sans" panose="02000000000000000000" pitchFamily="2" charset="77"/>
                          <a:cs typeface="Arial"/>
                        </a:rPr>
                        <a:t>cuando </a:t>
                      </a:r>
                      <a:r>
                        <a:rPr sz="2000" i="1" spc="15" dirty="0">
                          <a:latin typeface="Soberana Sans" panose="02000000000000000000" pitchFamily="2" charset="77"/>
                          <a:cs typeface="Arial"/>
                        </a:rPr>
                        <a:t>tengo </a:t>
                      </a:r>
                      <a:r>
                        <a:rPr sz="2000" i="1" dirty="0">
                          <a:latin typeface="Soberana Sans" panose="02000000000000000000" pitchFamily="2" charset="77"/>
                          <a:cs typeface="Arial"/>
                        </a:rPr>
                        <a:t>un</a:t>
                      </a:r>
                      <a:r>
                        <a:rPr sz="2000" i="1" spc="-135" dirty="0">
                          <a:latin typeface="Soberana Sans" panose="02000000000000000000" pitchFamily="2" charset="77"/>
                          <a:cs typeface="Arial"/>
                        </a:rPr>
                        <a:t> </a:t>
                      </a:r>
                      <a:r>
                        <a:rPr sz="2000" i="1" dirty="0">
                          <a:latin typeface="Soberana Sans" panose="02000000000000000000" pitchFamily="2" charset="77"/>
                          <a:cs typeface="Arial"/>
                        </a:rPr>
                        <a:t>problema.</a:t>
                      </a:r>
                      <a:endParaRPr sz="2000" dirty="0">
                        <a:latin typeface="Soberana Sans" panose="02000000000000000000" pitchFamily="2" charset="77"/>
                        <a:cs typeface="Arial"/>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335915">
                        <a:lnSpc>
                          <a:spcPct val="100000"/>
                        </a:lnSpc>
                        <a:spcBef>
                          <a:spcPts val="660"/>
                        </a:spcBef>
                      </a:pPr>
                      <a:r>
                        <a:rPr sz="2000" i="1" spc="-20" dirty="0">
                          <a:latin typeface="Soberana Sans" panose="02000000000000000000" pitchFamily="2" charset="77"/>
                          <a:cs typeface="Arial"/>
                        </a:rPr>
                        <a:t>Ejemplo: </a:t>
                      </a:r>
                      <a:r>
                        <a:rPr sz="2000" i="1" spc="-30" dirty="0">
                          <a:latin typeface="Soberana Sans" panose="02000000000000000000" pitchFamily="2" charset="77"/>
                          <a:cs typeface="Arial"/>
                        </a:rPr>
                        <a:t>Sólo </a:t>
                      </a:r>
                      <a:r>
                        <a:rPr sz="2000" i="1" spc="5" dirty="0">
                          <a:latin typeface="Soberana Sans" panose="02000000000000000000" pitchFamily="2" charset="77"/>
                          <a:cs typeface="Arial"/>
                        </a:rPr>
                        <a:t>me habla </a:t>
                      </a:r>
                      <a:r>
                        <a:rPr sz="2000" i="1" spc="0" dirty="0">
                          <a:latin typeface="Soberana Sans" panose="02000000000000000000" pitchFamily="2" charset="77"/>
                          <a:cs typeface="Arial"/>
                        </a:rPr>
                        <a:t>cuando </a:t>
                      </a:r>
                      <a:r>
                        <a:rPr sz="2000" i="1" dirty="0">
                          <a:latin typeface="Soberana Sans" panose="02000000000000000000" pitchFamily="2" charset="77"/>
                          <a:cs typeface="Arial"/>
                        </a:rPr>
                        <a:t>necesita</a:t>
                      </a:r>
                      <a:r>
                        <a:rPr sz="2000" i="1" spc="-95" dirty="0">
                          <a:latin typeface="Soberana Sans" panose="02000000000000000000" pitchFamily="2" charset="77"/>
                          <a:cs typeface="Arial"/>
                        </a:rPr>
                        <a:t> </a:t>
                      </a:r>
                      <a:r>
                        <a:rPr sz="2000" i="1" spc="-5" dirty="0">
                          <a:latin typeface="Soberana Sans" panose="02000000000000000000" pitchFamily="2" charset="77"/>
                          <a:cs typeface="Arial"/>
                        </a:rPr>
                        <a:t>algo.</a:t>
                      </a:r>
                      <a:endParaRPr sz="2000" dirty="0">
                        <a:latin typeface="Soberana Sans" panose="02000000000000000000" pitchFamily="2" charset="77"/>
                        <a:cs typeface="Arial"/>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xmlns="" val="10001"/>
                  </a:ext>
                </a:extLst>
              </a:tr>
              <a:tr h="984062">
                <a:tc>
                  <a:txBody>
                    <a:bodyPr/>
                    <a:lstStyle/>
                    <a:p>
                      <a:pPr marL="52069">
                        <a:lnSpc>
                          <a:spcPct val="100000"/>
                        </a:lnSpc>
                        <a:spcBef>
                          <a:spcPts val="170"/>
                        </a:spcBef>
                      </a:pPr>
                      <a:r>
                        <a:rPr sz="2000" spc="15" dirty="0">
                          <a:latin typeface="Soberana Sans" panose="02000000000000000000" pitchFamily="2" charset="77"/>
                          <a:cs typeface="Arial"/>
                        </a:rPr>
                        <a:t>1.</a:t>
                      </a:r>
                      <a:endParaRPr sz="2000" dirty="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52069">
                        <a:lnSpc>
                          <a:spcPct val="100000"/>
                        </a:lnSpc>
                        <a:spcBef>
                          <a:spcPts val="170"/>
                        </a:spcBef>
                      </a:pPr>
                      <a:r>
                        <a:rPr sz="2000" spc="15" dirty="0">
                          <a:latin typeface="Soberana Sans" panose="02000000000000000000" pitchFamily="2" charset="77"/>
                          <a:cs typeface="Arial"/>
                        </a:rPr>
                        <a:t>1.</a:t>
                      </a:r>
                      <a:endParaRPr sz="2000" dirty="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xmlns="" val="10002"/>
                  </a:ext>
                </a:extLst>
              </a:tr>
              <a:tr h="984062">
                <a:tc>
                  <a:txBody>
                    <a:bodyPr/>
                    <a:lstStyle/>
                    <a:p>
                      <a:pPr marL="52069">
                        <a:lnSpc>
                          <a:spcPct val="100000"/>
                        </a:lnSpc>
                        <a:spcBef>
                          <a:spcPts val="170"/>
                        </a:spcBef>
                      </a:pPr>
                      <a:r>
                        <a:rPr sz="2000" spc="15" dirty="0">
                          <a:latin typeface="Soberana Sans" panose="02000000000000000000" pitchFamily="2" charset="77"/>
                          <a:cs typeface="Arial"/>
                        </a:rPr>
                        <a:t>2.</a:t>
                      </a:r>
                      <a:endParaRPr sz="200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52069">
                        <a:lnSpc>
                          <a:spcPct val="100000"/>
                        </a:lnSpc>
                        <a:spcBef>
                          <a:spcPts val="170"/>
                        </a:spcBef>
                      </a:pPr>
                      <a:r>
                        <a:rPr sz="2000" spc="15" dirty="0">
                          <a:latin typeface="Soberana Sans" panose="02000000000000000000" pitchFamily="2" charset="77"/>
                          <a:cs typeface="Arial"/>
                        </a:rPr>
                        <a:t>2.</a:t>
                      </a:r>
                      <a:endParaRPr sz="200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xmlns="" val="10003"/>
                  </a:ext>
                </a:extLst>
              </a:tr>
              <a:tr h="984062">
                <a:tc>
                  <a:txBody>
                    <a:bodyPr/>
                    <a:lstStyle/>
                    <a:p>
                      <a:pPr marL="52069">
                        <a:lnSpc>
                          <a:spcPct val="100000"/>
                        </a:lnSpc>
                        <a:spcBef>
                          <a:spcPts val="170"/>
                        </a:spcBef>
                      </a:pPr>
                      <a:r>
                        <a:rPr sz="2000" spc="15" dirty="0">
                          <a:latin typeface="Soberana Sans" panose="02000000000000000000" pitchFamily="2" charset="77"/>
                          <a:cs typeface="Arial"/>
                        </a:rPr>
                        <a:t>3.</a:t>
                      </a:r>
                      <a:endParaRPr sz="2000" dirty="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52069">
                        <a:lnSpc>
                          <a:spcPct val="100000"/>
                        </a:lnSpc>
                        <a:spcBef>
                          <a:spcPts val="170"/>
                        </a:spcBef>
                      </a:pPr>
                      <a:r>
                        <a:rPr sz="2000" spc="15" dirty="0">
                          <a:latin typeface="Soberana Sans" panose="02000000000000000000" pitchFamily="2" charset="77"/>
                          <a:cs typeface="Arial"/>
                        </a:rPr>
                        <a:t>3.</a:t>
                      </a:r>
                      <a:endParaRPr sz="2000" dirty="0">
                        <a:latin typeface="Soberana Sans" panose="02000000000000000000" pitchFamily="2" charset="77"/>
                        <a:cs typeface="Arial"/>
                      </a:endParaRPr>
                    </a:p>
                  </a:txBody>
                  <a:tcPr marL="0" marR="0" marT="2159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xmlns="" val="10004"/>
                  </a:ext>
                </a:extLst>
              </a:tr>
            </a:tbl>
          </a:graphicData>
        </a:graphic>
      </p:graphicFrame>
      <p:sp>
        <p:nvSpPr>
          <p:cNvPr id="11" name="Rectangle 10">
            <a:extLst>
              <a:ext uri="{FF2B5EF4-FFF2-40B4-BE49-F238E27FC236}">
                <a16:creationId xmlns:a16="http://schemas.microsoft.com/office/drawing/2014/main" xmlns="" id="{9E3D4F13-03BA-EE4F-A092-7E6E2FF05292}"/>
              </a:ext>
            </a:extLst>
          </p:cNvPr>
          <p:cNvSpPr/>
          <p:nvPr/>
        </p:nvSpPr>
        <p:spPr>
          <a:xfrm>
            <a:off x="642984" y="857071"/>
            <a:ext cx="3700416" cy="1200329"/>
          </a:xfrm>
          <a:prstGeom prst="rect">
            <a:avLst/>
          </a:prstGeom>
        </p:spPr>
        <p:txBody>
          <a:bodyPr wrap="square">
            <a:spAutoFit/>
          </a:bodyPr>
          <a:lstStyle/>
          <a:p>
            <a:pPr marL="14941" algn="ctr">
              <a:spcBef>
                <a:spcPts val="447"/>
              </a:spcBef>
            </a:pPr>
            <a:r>
              <a:rPr lang="en-US" sz="2400" b="1" spc="-5" dirty="0" err="1">
                <a:latin typeface="Soberana Sans"/>
                <a:cs typeface="Soberana Sans"/>
              </a:rPr>
              <a:t>Caracter</a:t>
            </a:r>
            <a:r>
              <a:rPr lang="es-ES" sz="2400" b="1" spc="-5" dirty="0" err="1">
                <a:latin typeface="Soberana Sans"/>
                <a:cs typeface="Soberana Sans"/>
              </a:rPr>
              <a:t>ísticas</a:t>
            </a:r>
            <a:r>
              <a:rPr lang="es-ES" sz="2400" b="1" spc="-5" dirty="0">
                <a:latin typeface="Soberana Sans"/>
                <a:cs typeface="Soberana Sans"/>
              </a:rPr>
              <a:t> de la relación en la que me siento bien</a:t>
            </a:r>
            <a:endParaRPr lang="en-US" sz="2400" dirty="0">
              <a:latin typeface="Soberana Sans"/>
              <a:cs typeface="Soberana Sans"/>
            </a:endParaRPr>
          </a:p>
        </p:txBody>
      </p:sp>
      <p:sp>
        <p:nvSpPr>
          <p:cNvPr id="12" name="Rectangle 11">
            <a:extLst>
              <a:ext uri="{FF2B5EF4-FFF2-40B4-BE49-F238E27FC236}">
                <a16:creationId xmlns:a16="http://schemas.microsoft.com/office/drawing/2014/main" xmlns="" id="{07D037F0-176B-9043-A67F-A76D5EB2E8ED}"/>
              </a:ext>
            </a:extLst>
          </p:cNvPr>
          <p:cNvSpPr/>
          <p:nvPr/>
        </p:nvSpPr>
        <p:spPr>
          <a:xfrm>
            <a:off x="4800600" y="857071"/>
            <a:ext cx="3700416" cy="1200329"/>
          </a:xfrm>
          <a:prstGeom prst="rect">
            <a:avLst/>
          </a:prstGeom>
        </p:spPr>
        <p:txBody>
          <a:bodyPr wrap="square">
            <a:spAutoFit/>
          </a:bodyPr>
          <a:lstStyle/>
          <a:p>
            <a:pPr marL="14941" algn="ctr">
              <a:spcBef>
                <a:spcPts val="447"/>
              </a:spcBef>
            </a:pPr>
            <a:r>
              <a:rPr lang="en-US" sz="2400" b="1" spc="-5" dirty="0">
                <a:latin typeface="Soberana Sans"/>
                <a:cs typeface="Soberana Sans"/>
              </a:rPr>
              <a:t>Caracter</a:t>
            </a:r>
            <a:r>
              <a:rPr lang="es-ES" sz="2400" b="1" spc="-5" dirty="0" err="1">
                <a:latin typeface="Soberana Sans"/>
                <a:cs typeface="Soberana Sans"/>
              </a:rPr>
              <a:t>ísticas</a:t>
            </a:r>
            <a:r>
              <a:rPr lang="es-ES" sz="2400" b="1" spc="-5" dirty="0">
                <a:latin typeface="Soberana Sans"/>
                <a:cs typeface="Soberana Sans"/>
              </a:rPr>
              <a:t> de la relación en la que no me siento bien</a:t>
            </a:r>
            <a:endParaRPr lang="en-US" sz="2400" dirty="0">
              <a:latin typeface="Soberana Sans"/>
              <a:cs typeface="Soberana Sans"/>
            </a:endParaRPr>
          </a:p>
        </p:txBody>
      </p:sp>
    </p:spTree>
    <p:extLst>
      <p:ext uri="{BB962C8B-B14F-4D97-AF65-F5344CB8AC3E}">
        <p14:creationId xmlns:p14="http://schemas.microsoft.com/office/powerpoint/2010/main" xmlns="" val="37745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9"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EC690C"/>
          </a:solidFill>
        </p:spPr>
        <p:txBody>
          <a:bodyPr wrap="square" lIns="0" tIns="0" rIns="0" bIns="0" rtlCol="0"/>
          <a:lstStyle/>
          <a:p>
            <a:endParaRPr sz="1900"/>
          </a:p>
        </p:txBody>
      </p:sp>
      <p:sp>
        <p:nvSpPr>
          <p:cNvPr id="14" name="Rectangle 1">
            <a:extLst>
              <a:ext uri="{FF2B5EF4-FFF2-40B4-BE49-F238E27FC236}">
                <a16:creationId xmlns:a16="http://schemas.microsoft.com/office/drawing/2014/main" xmlns="" id="{3224F731-B888-5F47-8F28-25747EE91283}"/>
              </a:ext>
            </a:extLst>
          </p:cNvPr>
          <p:cNvSpPr/>
          <p:nvPr/>
        </p:nvSpPr>
        <p:spPr>
          <a:xfrm>
            <a:off x="838200" y="990600"/>
            <a:ext cx="7162800" cy="5016758"/>
          </a:xfrm>
          <a:prstGeom prst="rect">
            <a:avLst/>
          </a:prstGeom>
        </p:spPr>
        <p:txBody>
          <a:bodyPr wrap="square">
            <a:spAutoFit/>
          </a:bodyPr>
          <a:lstStyle/>
          <a:p>
            <a:pPr marL="541338" indent="-527050" algn="just">
              <a:spcBef>
                <a:spcPts val="447"/>
              </a:spcBef>
              <a:buFont typeface="+mj-lt"/>
              <a:buAutoNum type="alphaLcPeriod" startAt="2"/>
            </a:pPr>
            <a:r>
              <a:rPr lang="es-MX" sz="3200" dirty="0">
                <a:solidFill>
                  <a:schemeClr val="accent4">
                    <a:lumMod val="75000"/>
                  </a:schemeClr>
                </a:solidFill>
                <a:latin typeface="Soberana Sans" panose="02000000000000000000" pitchFamily="50" charset="0"/>
                <a:cs typeface="Soberana Sans"/>
              </a:rPr>
              <a:t>Lean </a:t>
            </a:r>
            <a:r>
              <a:rPr lang="es-MX" sz="3200" dirty="0" smtClean="0">
                <a:solidFill>
                  <a:schemeClr val="accent4">
                    <a:lumMod val="75000"/>
                  </a:schemeClr>
                </a:solidFill>
                <a:latin typeface="Soberana Sans" panose="02000000000000000000" pitchFamily="50" charset="0"/>
                <a:cs typeface="Soberana Sans"/>
              </a:rPr>
              <a:t>a continuación la </a:t>
            </a:r>
            <a:r>
              <a:rPr lang="es-MX" sz="3200" dirty="0">
                <a:solidFill>
                  <a:schemeClr val="accent4">
                    <a:lumMod val="75000"/>
                  </a:schemeClr>
                </a:solidFill>
                <a:latin typeface="Soberana Sans" panose="02000000000000000000" pitchFamily="50" charset="0"/>
                <a:cs typeface="Soberana Sans"/>
              </a:rPr>
              <a:t>definición de </a:t>
            </a:r>
            <a:r>
              <a:rPr lang="es-MX" sz="3200" b="1" dirty="0">
                <a:solidFill>
                  <a:schemeClr val="accent4">
                    <a:lumMod val="75000"/>
                  </a:schemeClr>
                </a:solidFill>
                <a:latin typeface="Soberana Sans" panose="02000000000000000000" pitchFamily="50" charset="0"/>
                <a:cs typeface="Soberana Sans"/>
              </a:rPr>
              <a:t>mentalidad autocentrada</a:t>
            </a:r>
            <a:r>
              <a:rPr lang="es-MX" sz="3200" dirty="0">
                <a:solidFill>
                  <a:schemeClr val="accent4">
                    <a:lumMod val="75000"/>
                  </a:schemeClr>
                </a:solidFill>
                <a:latin typeface="Soberana Sans" panose="02000000000000000000" pitchFamily="50" charset="0"/>
                <a:cs typeface="Soberana Sans"/>
              </a:rPr>
              <a:t> del concepto clave, subrayen en la tabla las características que corresponden a este tipo de mentalidad y encierren en un círculo las que consideran que corresponden a una mentalidad que considera el bienestar de los demás</a:t>
            </a:r>
            <a:r>
              <a:rPr lang="es-MX" sz="3200" dirty="0" smtClean="0">
                <a:solidFill>
                  <a:schemeClr val="accent4">
                    <a:lumMod val="75000"/>
                  </a:schemeClr>
                </a:solidFill>
                <a:latin typeface="Soberana Sans" panose="02000000000000000000" pitchFamily="50" charset="0"/>
                <a:cs typeface="Soberana Sans"/>
              </a:rPr>
              <a:t>.</a:t>
            </a:r>
            <a:endParaRPr lang="en-US" sz="3200" spc="-5" dirty="0">
              <a:solidFill>
                <a:schemeClr val="accent4">
                  <a:lumMod val="75000"/>
                </a:schemeClr>
              </a:solidFill>
              <a:latin typeface="Soberana Sans" panose="02000000000000000000" pitchFamily="50" charset="0"/>
              <a:cs typeface="Soberana Sans"/>
            </a:endParaRPr>
          </a:p>
        </p:txBody>
      </p:sp>
    </p:spTree>
    <p:extLst>
      <p:ext uri="{BB962C8B-B14F-4D97-AF65-F5344CB8AC3E}">
        <p14:creationId xmlns:p14="http://schemas.microsoft.com/office/powerpoint/2010/main" xmlns="" val="411789316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1079</Words>
  <Application>Microsoft Office PowerPoint</Application>
  <PresentationFormat>Presentación en pantalla (4:3)</PresentationFormat>
  <Paragraphs>87</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43</cp:revision>
  <dcterms:created xsi:type="dcterms:W3CDTF">2018-01-29T17:15:52Z</dcterms:created>
  <dcterms:modified xsi:type="dcterms:W3CDTF">2020-02-20T17:42:57Z</dcterms:modified>
</cp:coreProperties>
</file>